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0" r:id="rId3"/>
    <p:sldId id="261" r:id="rId4"/>
    <p:sldId id="262" r:id="rId5"/>
    <p:sldId id="263" r:id="rId6"/>
    <p:sldId id="264" r:id="rId7"/>
    <p:sldId id="275" r:id="rId8"/>
    <p:sldId id="265" r:id="rId9"/>
    <p:sldId id="267" r:id="rId10"/>
    <p:sldId id="268" r:id="rId11"/>
    <p:sldId id="269" r:id="rId12"/>
    <p:sldId id="270" r:id="rId13"/>
    <p:sldId id="272" r:id="rId14"/>
    <p:sldId id="273" r:id="rId1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90" autoAdjust="0"/>
  </p:normalViewPr>
  <p:slideViewPr>
    <p:cSldViewPr>
      <p:cViewPr varScale="1">
        <p:scale>
          <a:sx n="53" d="100"/>
          <a:sy n="53" d="100"/>
        </p:scale>
        <p:origin x="-99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AAC0B08-4FE0-4AE3-933A-D2B639672727}" type="datetimeFigureOut">
              <a:rPr lang="en-US" smtClean="0"/>
              <a:t>4/2/2015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54780C5-D007-4F98-A77B-B624AF1A4000}" type="slidenum">
              <a:rPr lang="en-US" smtClean="0"/>
              <a:t>‹#›</a:t>
            </a:fld>
            <a:endParaRPr lang="en-US"/>
          </a:p>
        </p:txBody>
      </p:sp>
    </p:spTree>
    <p:extLst>
      <p:ext uri="{BB962C8B-B14F-4D97-AF65-F5344CB8AC3E}">
        <p14:creationId xmlns:p14="http://schemas.microsoft.com/office/powerpoint/2010/main" val="2673634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780C5-D007-4F98-A77B-B624AF1A4000}" type="slidenum">
              <a:rPr lang="en-US" smtClean="0"/>
              <a:t>1</a:t>
            </a:fld>
            <a:endParaRPr lang="en-US"/>
          </a:p>
        </p:txBody>
      </p:sp>
    </p:spTree>
    <p:extLst>
      <p:ext uri="{BB962C8B-B14F-4D97-AF65-F5344CB8AC3E}">
        <p14:creationId xmlns:p14="http://schemas.microsoft.com/office/powerpoint/2010/main" val="1654621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3170" name="Rectangle 2"/>
          <p:cNvSpPr>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2183171"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pPr>
              <a:buClr>
                <a:srgbClr val="FFFFFF"/>
              </a:buClr>
            </a:pPr>
            <a:r>
              <a:rPr lang="en-US" dirty="0" smtClean="0"/>
              <a:t>This makes nuclear plants no longer competitive with other energy sources in many countries.</a:t>
            </a:r>
          </a:p>
          <a:p>
            <a:pPr>
              <a:buClr>
                <a:srgbClr val="FFFFFF"/>
              </a:buClr>
            </a:pPr>
            <a:r>
              <a:rPr lang="en-US" dirty="0" smtClean="0"/>
              <a:t>The actual cost of new nuclear power plants is uncertain, so it is difficult to predict whether investors will build new plants in the United States.</a:t>
            </a:r>
          </a:p>
          <a:p>
            <a:pPr>
              <a:buClr>
                <a:srgbClr val="FFFFFF"/>
              </a:buClr>
            </a:pPr>
            <a:endParaRPr lang="en-US" dirty="0" smtClean="0"/>
          </a:p>
          <a:p>
            <a:r>
              <a:rPr lang="en-US" sz="1200" b="0" i="0" kern="1200" dirty="0" smtClean="0">
                <a:solidFill>
                  <a:schemeClr val="tx1"/>
                </a:solidFill>
                <a:effectLst/>
                <a:latin typeface="+mn-lt"/>
                <a:ea typeface="+mn-ea"/>
                <a:cs typeface="+mn-cs"/>
              </a:rPr>
              <a:t>The Three Mile Island Unit 2 (TMI-2) reactor, near Middletown, Pa., partially melted down on March 28, 1979. This was the most serious accident in U.S. commercial nuclear power plant operating history, although its small radioactive releases had no detectable health effects on plant workers or the public. Its aftermath brought about sweeping changes involving emergency response planning, reactor operator training, human factors engineering, radiation protection, and many other areas of nuclear power plant operations. It also caused the NRC to tighten and heighten its regulatory oversight. All of these changes significantly enhanced U.S. reactor safety.</a:t>
            </a:r>
          </a:p>
          <a:p>
            <a:r>
              <a:rPr lang="en-US" sz="1200" b="0" i="0" kern="1200" dirty="0" smtClean="0">
                <a:solidFill>
                  <a:schemeClr val="tx1"/>
                </a:solidFill>
                <a:effectLst/>
                <a:latin typeface="+mn-lt"/>
                <a:ea typeface="+mn-ea"/>
                <a:cs typeface="+mn-cs"/>
              </a:rPr>
              <a:t>A combination of equipment malfunctions, design-related problems and worker errors led to TMI-2's partial meltdown and very small off-site releases of radioactivity.</a:t>
            </a:r>
          </a:p>
          <a:p>
            <a:pPr>
              <a:buClr>
                <a:srgbClr val="FFFFFF"/>
              </a:buClr>
            </a:pPr>
            <a:endParaRPr lang="en-US" dirty="0" smtClean="0"/>
          </a:p>
          <a:p>
            <a:pPr>
              <a:buClr>
                <a:srgbClr val="FFFFFF"/>
              </a:buClr>
            </a:pPr>
            <a:endParaRPr lang="en-US"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5218" name="Rectangle 2"/>
          <p:cNvSpPr>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2185219"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greatest disadvantage of nuclear power is the difficulty in finding a safe place to store nuclear waste.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Storage sites for nuclear wastes must be located in areas that are geologically stable for tens of thousands of years.</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66" name="Rectangle 2"/>
          <p:cNvSpPr>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2187267"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 poorly designed nuclear plant, the fission process can potentially get out of control.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buClr>
                <a:srgbClr val="FFFFFF"/>
              </a:buClr>
            </a:pPr>
            <a:r>
              <a:rPr lang="en-US" dirty="0" smtClean="0"/>
              <a:t>Hundreds of people in the Ukraine died from radioactive exposure from this explosion.</a:t>
            </a:r>
          </a:p>
          <a:p>
            <a:pPr>
              <a:buClr>
                <a:srgbClr val="FFFFFF"/>
              </a:buClr>
            </a:pPr>
            <a:r>
              <a:rPr lang="en-US" dirty="0" smtClean="0"/>
              <a:t>Even today, parts of northern Europe and the Ukraine remain contaminated from this disaster.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62" name="Rectangle 2"/>
          <p:cNvSpPr>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2191363"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3410" name="Rectangle 2"/>
          <p:cNvSpPr>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2193411"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pPr>
              <a:buClr>
                <a:srgbClr val="FFFFFF"/>
              </a:buClr>
            </a:pPr>
            <a:r>
              <a:rPr lang="en-US" sz="2300" dirty="0" smtClean="0"/>
              <a:t>Although the potential for nuclear fusion is great, so is the technical difficulty of achieving that potential.</a:t>
            </a:r>
          </a:p>
          <a:p>
            <a:pPr>
              <a:buClr>
                <a:srgbClr val="FFFFFF"/>
              </a:buClr>
            </a:pPr>
            <a:r>
              <a:rPr lang="en-US" sz="2300" dirty="0" smtClean="0"/>
              <a:t>For fusion to occur, three things must occur simultaneously:</a:t>
            </a:r>
          </a:p>
          <a:p>
            <a:pPr lvl="1">
              <a:buClr>
                <a:srgbClr val="FFFFFF"/>
              </a:buClr>
              <a:buFontTx/>
              <a:buChar char="•"/>
            </a:pPr>
            <a:r>
              <a:rPr lang="en-US" sz="2300" dirty="0" smtClean="0"/>
              <a:t>Atomic nuclei must be heated to extremely high temperatures (about 100,000,000ºC or 180,000,000ºF).</a:t>
            </a:r>
          </a:p>
          <a:p>
            <a:pPr lvl="1">
              <a:buClr>
                <a:srgbClr val="FFFFFF"/>
              </a:buClr>
              <a:buFontTx/>
              <a:buChar char="•"/>
            </a:pPr>
            <a:r>
              <a:rPr lang="en-US" sz="2300" dirty="0" smtClean="0"/>
              <a:t>The nuclei must be maintained at very high conditions.</a:t>
            </a:r>
          </a:p>
          <a:p>
            <a:pPr lvl="1">
              <a:buClr>
                <a:srgbClr val="FFFFFF"/>
              </a:buClr>
              <a:buFontTx/>
              <a:buChar char="•"/>
            </a:pPr>
            <a:r>
              <a:rPr lang="en-US" sz="2300" dirty="0" smtClean="0"/>
              <a:t>The nuclei must be properly confined.</a:t>
            </a:r>
          </a:p>
          <a:p>
            <a:pPr>
              <a:buClr>
                <a:srgbClr val="FFFFFF"/>
              </a:buClr>
            </a:pPr>
            <a:r>
              <a:rPr lang="en-US" sz="2300" dirty="0" smtClean="0"/>
              <a:t>The technical problems are so complex that building a nuclear fusion plant may take decades or may never happen.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4780C5-D007-4F98-A77B-B624AF1A4000}" type="slidenum">
              <a:rPr lang="en-US" smtClean="0"/>
              <a:t>2</a:t>
            </a:fld>
            <a:endParaRPr lang="en-US"/>
          </a:p>
        </p:txBody>
      </p:sp>
    </p:spTree>
    <p:extLst>
      <p:ext uri="{BB962C8B-B14F-4D97-AF65-F5344CB8AC3E}">
        <p14:creationId xmlns:p14="http://schemas.microsoft.com/office/powerpoint/2010/main" val="54322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2030595"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pPr>
              <a:buClr>
                <a:srgbClr val="FFFFFF"/>
              </a:buClr>
            </a:pPr>
            <a:r>
              <a:rPr lang="en-US" dirty="0" smtClean="0"/>
              <a:t>In the 1950s and 1960s, nuclear power plants were seen as the power source of the future because the fuel they use is clean and plentiful.</a:t>
            </a:r>
          </a:p>
          <a:p>
            <a:pPr>
              <a:buClr>
                <a:srgbClr val="FFFFFF"/>
              </a:buClr>
            </a:pPr>
            <a:endParaRPr lang="en-US" dirty="0" smtClean="0"/>
          </a:p>
          <a:p>
            <a:pPr>
              <a:buClr>
                <a:srgbClr val="FFFFFF"/>
              </a:buClr>
            </a:pPr>
            <a:r>
              <a:rPr lang="en-US" dirty="0" smtClean="0"/>
              <a:t>In the 1970s and 1980s, however, many planned nuclear power plants were cancelled and others under construction were abandoned.</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2930" name="Rectangle 2"/>
          <p:cNvSpPr>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2172931"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pPr>
              <a:buClr>
                <a:srgbClr val="FFFFFF"/>
              </a:buClr>
            </a:pPr>
            <a:r>
              <a:rPr lang="en-US" dirty="0" smtClean="0"/>
              <a:t>The forces that hold together a nucleus of an atom are more than 1 million times stronger than the chemical bonds between atoms.</a:t>
            </a:r>
          </a:p>
          <a:p>
            <a:pPr>
              <a:buClr>
                <a:srgbClr val="FFFFFF"/>
              </a:buClr>
            </a:pPr>
            <a:r>
              <a:rPr lang="en-US" dirty="0" smtClean="0"/>
              <a:t>In nuclear power plants, atoms of the element uranium are used as the fuel.</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4978" name="Rectangle 2"/>
          <p:cNvSpPr>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2174979"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nuclei of uranium atoms are bombarded with atomic particles called </a:t>
            </a:r>
            <a:r>
              <a:rPr lang="en-US" b="1" dirty="0" smtClean="0">
                <a:solidFill>
                  <a:srgbClr val="FFCC00"/>
                </a:solidFill>
              </a:rPr>
              <a:t>neutrons</a:t>
            </a:r>
            <a:r>
              <a:rPr lang="en-US" dirty="0" smtClean="0"/>
              <a:t>. These collisions cause the nuclei to split in a process called nuclear fission.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818" name="Rectangle 2"/>
          <p:cNvSpPr>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698819"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818" name="Rectangle 2"/>
          <p:cNvSpPr>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698819"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r>
              <a:rPr lang="en-US" dirty="0" smtClean="0"/>
              <a:t>Rods are inserted into the reactor</a:t>
            </a:r>
            <a:r>
              <a:rPr lang="en-US" baseline="0" dirty="0" smtClean="0"/>
              <a:t> – the rods are made of boron or cadmium which </a:t>
            </a:r>
            <a:r>
              <a:rPr lang="en-US" baseline="0" dirty="0" err="1" smtClean="0"/>
              <a:t>abosorb</a:t>
            </a:r>
            <a:r>
              <a:rPr lang="en-US" baseline="0" dirty="0" smtClean="0"/>
              <a:t> the neutrons and stop the reaction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7026" name="Rectangle 2"/>
          <p:cNvSpPr>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2177027"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pPr>
              <a:buClr>
                <a:srgbClr val="FFFFFF"/>
              </a:buClr>
            </a:pPr>
            <a:r>
              <a:rPr lang="en-US" dirty="0" smtClean="0"/>
              <a:t>The heat released during nuclear reactions is used to generate electricity in the same way that power plants burn fossil fuels to generate electricity.</a:t>
            </a:r>
          </a:p>
          <a:p>
            <a:pPr>
              <a:buClr>
                <a:srgbClr val="FFFFFF"/>
              </a:buClr>
            </a:pPr>
            <a:r>
              <a:rPr lang="en-US" dirty="0" smtClean="0"/>
              <a:t>The energy released from the fission reactions heats a closed loop of water that heats another body of water.</a:t>
            </a:r>
          </a:p>
          <a:p>
            <a:pPr>
              <a:buClr>
                <a:srgbClr val="FFFFFF"/>
              </a:buClr>
            </a:pPr>
            <a:r>
              <a:rPr lang="en-US" dirty="0" smtClean="0"/>
              <a:t>As the water boils, it produces steam that drives a turbine, which is used to generate electricity.</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22" name="Rectangle 2"/>
          <p:cNvSpPr>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2181123" name="Rectangle 3"/>
          <p:cNvSpPr>
            <a:spLocks noGrp="1" noChangeArrowheads="1"/>
          </p:cNvSpPr>
          <p:nvPr>
            <p:ph type="body" idx="1"/>
          </p:nvPr>
        </p:nvSpPr>
        <p:spPr bwMode="auto">
          <a:xfrm>
            <a:off x="914400" y="4415790"/>
            <a:ext cx="5029200"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C9E5F31-BABD-4466-A9A4-07D26F740745}" type="datetimeFigureOut">
              <a:rPr lang="en-US" smtClean="0"/>
              <a:t>4/2/2015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674CA9F-E71E-4771-BA70-5873968C326F}"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E5F31-BABD-4466-A9A4-07D26F740745}" type="datetimeFigureOut">
              <a:rPr lang="en-US" smtClean="0"/>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4CA9F-E71E-4771-BA70-5873968C32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E5F31-BABD-4466-A9A4-07D26F740745}" type="datetimeFigureOut">
              <a:rPr lang="en-US" smtClean="0"/>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4CA9F-E71E-4771-BA70-5873968C32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9E5F31-BABD-4466-A9A4-07D26F740745}" type="datetimeFigureOut">
              <a:rPr lang="en-US" smtClean="0"/>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4CA9F-E71E-4771-BA70-5873968C32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9E5F31-BABD-4466-A9A4-07D26F740745}" type="datetimeFigureOut">
              <a:rPr lang="en-US" smtClean="0"/>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4CA9F-E71E-4771-BA70-5873968C326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C9E5F31-BABD-4466-A9A4-07D26F740745}" type="datetimeFigureOut">
              <a:rPr lang="en-US" smtClean="0"/>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4CA9F-E71E-4771-BA70-5873968C326F}"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9E5F31-BABD-4466-A9A4-07D26F740745}" type="datetimeFigureOut">
              <a:rPr lang="en-US" smtClean="0"/>
              <a:t>4/2/2015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4CA9F-E71E-4771-BA70-5873968C32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9E5F31-BABD-4466-A9A4-07D26F740745}" type="datetimeFigureOut">
              <a:rPr lang="en-US" smtClean="0"/>
              <a:t>4/2/2015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4CA9F-E71E-4771-BA70-5873968C32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E5F31-BABD-4466-A9A4-07D26F740745}" type="datetimeFigureOut">
              <a:rPr lang="en-US" smtClean="0"/>
              <a:t>4/2/2015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4CA9F-E71E-4771-BA70-5873968C32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C9E5F31-BABD-4466-A9A4-07D26F740745}" type="datetimeFigureOut">
              <a:rPr lang="en-US" smtClean="0"/>
              <a:t>4/2/2015</a:t>
            </a:fld>
            <a:endParaRPr lang="en-US"/>
          </a:p>
        </p:txBody>
      </p:sp>
      <p:sp>
        <p:nvSpPr>
          <p:cNvPr id="7" name="Slide Number Placeholder 6"/>
          <p:cNvSpPr>
            <a:spLocks noGrp="1"/>
          </p:cNvSpPr>
          <p:nvPr>
            <p:ph type="sldNum" sz="quarter" idx="12"/>
          </p:nvPr>
        </p:nvSpPr>
        <p:spPr/>
        <p:txBody>
          <a:bodyPr/>
          <a:lstStyle/>
          <a:p>
            <a:fld id="{A674CA9F-E71E-4771-BA70-5873968C326F}"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E5F31-BABD-4466-A9A4-07D26F740745}" type="datetimeFigureOut">
              <a:rPr lang="en-US" smtClean="0"/>
              <a:t>4/2/2015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674CA9F-E71E-4771-BA70-5873968C32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C9E5F31-BABD-4466-A9A4-07D26F740745}" type="datetimeFigureOut">
              <a:rPr lang="en-US" smtClean="0"/>
              <a:t>4/2/2015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674CA9F-E71E-4771-BA70-5873968C32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17</a:t>
            </a:r>
            <a:endParaRPr lang="en-US" dirty="0"/>
          </a:p>
        </p:txBody>
      </p:sp>
      <p:sp>
        <p:nvSpPr>
          <p:cNvPr id="3" name="Subtitle 2"/>
          <p:cNvSpPr>
            <a:spLocks noGrp="1"/>
          </p:cNvSpPr>
          <p:nvPr>
            <p:ph type="subTitle" idx="1"/>
          </p:nvPr>
        </p:nvSpPr>
        <p:spPr/>
        <p:txBody>
          <a:bodyPr/>
          <a:lstStyle/>
          <a:p>
            <a:r>
              <a:rPr lang="en-US" dirty="0" smtClean="0"/>
              <a:t>Section 2 Nuclear Energy</a:t>
            </a:r>
            <a:endParaRPr lang="en-US" dirty="0"/>
          </a:p>
        </p:txBody>
      </p:sp>
    </p:spTree>
    <p:extLst>
      <p:ext uri="{BB962C8B-B14F-4D97-AF65-F5344CB8AC3E}">
        <p14:creationId xmlns:p14="http://schemas.microsoft.com/office/powerpoint/2010/main" val="178924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2152" name="Rectangle 8"/>
          <p:cNvSpPr>
            <a:spLocks noGrp="1" noChangeArrowheads="1"/>
          </p:cNvSpPr>
          <p:nvPr>
            <p:ph type="title"/>
          </p:nvPr>
        </p:nvSpPr>
        <p:spPr>
          <a:xfrm>
            <a:off x="455613" y="684213"/>
            <a:ext cx="8229600" cy="731837"/>
          </a:xfrm>
          <a:noFill/>
        </p:spPr>
        <p:txBody>
          <a:bodyPr>
            <a:normAutofit/>
          </a:bodyPr>
          <a:lstStyle/>
          <a:p>
            <a:r>
              <a:rPr lang="en-US" dirty="0" smtClean="0"/>
              <a:t>Disadvantages</a:t>
            </a:r>
            <a:endParaRPr lang="en-US" dirty="0"/>
          </a:p>
        </p:txBody>
      </p:sp>
      <p:sp>
        <p:nvSpPr>
          <p:cNvPr id="2182150" name="Rectangle 6"/>
          <p:cNvSpPr>
            <a:spLocks noGrp="1" noChangeArrowheads="1"/>
          </p:cNvSpPr>
          <p:nvPr>
            <p:ph idx="1"/>
          </p:nvPr>
        </p:nvSpPr>
        <p:spPr>
          <a:xfrm>
            <a:off x="438150" y="1498600"/>
            <a:ext cx="8401050" cy="39116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a:t>Building and maintaining a safe reactor is very expensive</a:t>
            </a:r>
            <a:r>
              <a:rPr lang="en-US" dirty="0" smtClean="0"/>
              <a:t>.</a:t>
            </a:r>
          </a:p>
          <a:p>
            <a:pPr>
              <a:buClr>
                <a:srgbClr val="FFFFFF"/>
              </a:buClr>
            </a:pPr>
            <a:endParaRPr lang="en-US" dirty="0" smtClean="0"/>
          </a:p>
          <a:p>
            <a:pPr>
              <a:buClr>
                <a:srgbClr val="FFFFFF"/>
              </a:buClr>
            </a:pPr>
            <a:r>
              <a:rPr lang="en-US" dirty="0" smtClean="0"/>
              <a:t>Hard to store Nuclear waste</a:t>
            </a:r>
          </a:p>
          <a:p>
            <a:pPr>
              <a:buClr>
                <a:srgbClr val="FFFFFF"/>
              </a:buClr>
            </a:pPr>
            <a:endParaRPr lang="en-US" dirty="0"/>
          </a:p>
          <a:p>
            <a:pPr>
              <a:buClr>
                <a:srgbClr val="FFFFFF"/>
              </a:buClr>
            </a:pPr>
            <a:r>
              <a:rPr lang="en-US" dirty="0" smtClean="0"/>
              <a:t>Safety concerns (Chernobyl, Three Mile Island)</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011" y="4114800"/>
            <a:ext cx="3394252"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258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2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21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21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2150"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4197" name="Rectangle 5"/>
          <p:cNvSpPr>
            <a:spLocks noGrp="1" noChangeArrowheads="1"/>
          </p:cNvSpPr>
          <p:nvPr>
            <p:ph type="title"/>
          </p:nvPr>
        </p:nvSpPr>
        <p:spPr>
          <a:xfrm>
            <a:off x="457200" y="685800"/>
            <a:ext cx="7797800" cy="731838"/>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Storing Waste</a:t>
            </a:r>
            <a:endParaRPr lang="en-US" b="0"/>
          </a:p>
        </p:txBody>
      </p:sp>
      <p:sp>
        <p:nvSpPr>
          <p:cNvPr id="2184198" name="Rectangle 6"/>
          <p:cNvSpPr>
            <a:spLocks noGrp="1" noChangeArrowheads="1"/>
          </p:cNvSpPr>
          <p:nvPr>
            <p:ph idx="1"/>
          </p:nvPr>
        </p:nvSpPr>
        <p:spPr>
          <a:xfrm>
            <a:off x="428625" y="1498600"/>
            <a:ext cx="8334375"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smtClean="0">
                <a:solidFill>
                  <a:srgbClr val="FFC000"/>
                </a:solidFill>
              </a:rPr>
              <a:t>The </a:t>
            </a:r>
            <a:r>
              <a:rPr lang="en-US" dirty="0">
                <a:solidFill>
                  <a:srgbClr val="FFC000"/>
                </a:solidFill>
              </a:rPr>
              <a:t>fission products produced can remain dangerously radioactive for thousands of years.</a:t>
            </a:r>
          </a:p>
          <a:p>
            <a:pPr>
              <a:buClr>
                <a:srgbClr val="FFFFFF"/>
              </a:buClr>
            </a:pPr>
            <a:endParaRPr lang="en-US" dirty="0" smtClean="0">
              <a:solidFill>
                <a:srgbClr val="FFC000"/>
              </a:solidFill>
            </a:endParaRPr>
          </a:p>
          <a:p>
            <a:pPr>
              <a:buClr>
                <a:srgbClr val="FFFFFF"/>
              </a:buClr>
            </a:pPr>
            <a:r>
              <a:rPr lang="en-US" dirty="0" smtClean="0">
                <a:solidFill>
                  <a:srgbClr val="FFC000"/>
                </a:solidFill>
              </a:rPr>
              <a:t>Scientists </a:t>
            </a:r>
            <a:r>
              <a:rPr lang="en-US" dirty="0">
                <a:solidFill>
                  <a:srgbClr val="FFC000"/>
                </a:solidFill>
              </a:rPr>
              <a:t>are researching a process called </a:t>
            </a:r>
            <a:r>
              <a:rPr lang="en-US" i="1" dirty="0">
                <a:solidFill>
                  <a:srgbClr val="FFC000"/>
                </a:solidFill>
              </a:rPr>
              <a:t>transmutation,</a:t>
            </a:r>
            <a:r>
              <a:rPr lang="en-US" dirty="0">
                <a:solidFill>
                  <a:srgbClr val="FFC000"/>
                </a:solidFill>
              </a:rPr>
              <a:t> that would recycle the radioactive elements in nuclear fuel</a:t>
            </a:r>
            <a:r>
              <a:rPr lang="en-US" dirty="0" smtClean="0"/>
              <a:t>.</a:t>
            </a:r>
          </a:p>
          <a:p>
            <a:pPr>
              <a:buClr>
                <a:srgbClr val="FFFFFF"/>
              </a:buClr>
            </a:pP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810000"/>
            <a:ext cx="3892454" cy="268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3925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419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419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41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419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6245" name="Rectangle 5"/>
          <p:cNvSpPr>
            <a:spLocks noGrp="1" noChangeArrowheads="1"/>
          </p:cNvSpPr>
          <p:nvPr>
            <p:ph type="title"/>
          </p:nvPr>
        </p:nvSpPr>
        <p:spPr>
          <a:xfrm>
            <a:off x="457200" y="685800"/>
            <a:ext cx="7797800" cy="731838"/>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Safety Concerns</a:t>
            </a:r>
            <a:endParaRPr lang="en-US" b="0"/>
          </a:p>
        </p:txBody>
      </p:sp>
      <p:sp>
        <p:nvSpPr>
          <p:cNvPr id="2186246" name="Rectangle 6"/>
          <p:cNvSpPr>
            <a:spLocks noGrp="1" noChangeArrowheads="1"/>
          </p:cNvSpPr>
          <p:nvPr>
            <p:ph idx="1"/>
          </p:nvPr>
        </p:nvSpPr>
        <p:spPr>
          <a:xfrm>
            <a:off x="428625" y="1498600"/>
            <a:ext cx="8258175"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smtClean="0">
                <a:solidFill>
                  <a:srgbClr val="FFC000"/>
                </a:solidFill>
              </a:rPr>
              <a:t>The </a:t>
            </a:r>
            <a:r>
              <a:rPr lang="en-US" dirty="0">
                <a:solidFill>
                  <a:srgbClr val="FFC000"/>
                </a:solidFill>
              </a:rPr>
              <a:t>Chernobyl reactor was destroyed in 1986 when an unauthorized test caused explosions and blasted radioactive materials into the air</a:t>
            </a:r>
            <a:r>
              <a:rPr lang="en-US" dirty="0" smtClean="0">
                <a:solidFill>
                  <a:srgbClr val="FFC000"/>
                </a:solidFill>
              </a:rPr>
              <a:t>.</a:t>
            </a:r>
            <a:endParaRPr lang="en-US" dirty="0">
              <a:solidFill>
                <a:srgbClr val="FFC00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000"/>
            <a:ext cx="609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4085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62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62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624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0341" name="Rectangle 5"/>
          <p:cNvSpPr>
            <a:spLocks noGrp="1" noChangeArrowheads="1"/>
          </p:cNvSpPr>
          <p:nvPr>
            <p:ph type="title"/>
          </p:nvPr>
        </p:nvSpPr>
        <p:spPr>
          <a:xfrm>
            <a:off x="457200" y="685800"/>
            <a:ext cx="7797800" cy="731838"/>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The Future of Nuclear Power</a:t>
            </a:r>
            <a:endParaRPr lang="en-US" b="0"/>
          </a:p>
        </p:txBody>
      </p:sp>
      <p:sp>
        <p:nvSpPr>
          <p:cNvPr id="2190342"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a:t>One possible future energy source is </a:t>
            </a:r>
            <a:r>
              <a:rPr lang="en-US" i="1" dirty="0"/>
              <a:t>nuclear fusion</a:t>
            </a:r>
            <a:r>
              <a:rPr lang="en-US" dirty="0"/>
              <a:t>.</a:t>
            </a:r>
          </a:p>
          <a:p>
            <a:pPr>
              <a:buClr>
                <a:srgbClr val="FFFFFF"/>
              </a:buClr>
            </a:pPr>
            <a:r>
              <a:rPr lang="en-US" b="1" dirty="0">
                <a:solidFill>
                  <a:srgbClr val="FFC000"/>
                </a:solidFill>
              </a:rPr>
              <a:t>Nuclear fusion</a:t>
            </a:r>
            <a:r>
              <a:rPr lang="en-US" dirty="0">
                <a:solidFill>
                  <a:srgbClr val="FFC000"/>
                </a:solidFill>
              </a:rPr>
              <a:t> is the combination of the nuclei of small atoms to form a larger nucleus. Fusion releases tremendous amounts of energy</a:t>
            </a:r>
            <a:r>
              <a:rPr lang="en-US" dirty="0"/>
              <a:t>.</a:t>
            </a:r>
          </a:p>
          <a:p>
            <a:pPr>
              <a:buClr>
                <a:srgbClr val="FFFFFF"/>
              </a:buClr>
            </a:pPr>
            <a:r>
              <a:rPr lang="en-US" dirty="0"/>
              <a:t>It is potentially </a:t>
            </a:r>
            <a:r>
              <a:rPr lang="en-US" dirty="0">
                <a:solidFill>
                  <a:srgbClr val="FFC000"/>
                </a:solidFill>
              </a:rPr>
              <a:t>a safer energy source </a:t>
            </a:r>
            <a:r>
              <a:rPr lang="en-US" dirty="0"/>
              <a:t>than nuclear fission is because it creates less dangerous radioactive byproducts</a:t>
            </a:r>
            <a:r>
              <a:rPr lang="en-US" dirty="0" smtClean="0"/>
              <a:t>.</a:t>
            </a:r>
          </a:p>
          <a:p>
            <a:pPr>
              <a:buClr>
                <a:srgbClr val="FFFFFF"/>
              </a:buClr>
            </a:pPr>
            <a:endParaRPr lang="en-US" dirty="0"/>
          </a:p>
          <a:p>
            <a:pPr>
              <a:buClr>
                <a:srgbClr val="FFFFFF"/>
              </a:buClr>
            </a:pPr>
            <a:r>
              <a:rPr lang="en-US" dirty="0" smtClean="0">
                <a:solidFill>
                  <a:srgbClr val="FFC000"/>
                </a:solidFill>
              </a:rPr>
              <a:t>Produces less waste</a:t>
            </a:r>
          </a:p>
          <a:p>
            <a:pPr>
              <a:buClr>
                <a:srgbClr val="FFFFFF"/>
              </a:buClr>
            </a:pPr>
            <a:r>
              <a:rPr lang="en-US" dirty="0" smtClean="0">
                <a:solidFill>
                  <a:srgbClr val="FFC000"/>
                </a:solidFill>
              </a:rPr>
              <a:t>Difficult – high temps, high concentrations</a:t>
            </a:r>
            <a:endParaRPr lang="en-US" dirty="0">
              <a:solidFill>
                <a:srgbClr val="FFC000"/>
              </a:solidFill>
            </a:endParaRPr>
          </a:p>
        </p:txBody>
      </p:sp>
    </p:spTree>
    <p:extLst>
      <p:ext uri="{BB962C8B-B14F-4D97-AF65-F5344CB8AC3E}">
        <p14:creationId xmlns:p14="http://schemas.microsoft.com/office/powerpoint/2010/main" val="8842790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034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034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9034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9034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903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903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034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2387" name="Rectangle 3"/>
          <p:cNvSpPr>
            <a:spLocks noGrp="1" noChangeArrowheads="1"/>
          </p:cNvSpPr>
          <p:nvPr>
            <p:ph type="title"/>
          </p:nvPr>
        </p:nvSpPr>
        <p:spPr>
          <a:noFill/>
          <a:ln/>
        </p:spPr>
        <p:txBody>
          <a:bodyPr>
            <a:normAutofit fontScale="90000"/>
          </a:bodyPr>
          <a:lstStyle/>
          <a:p>
            <a:r>
              <a:rPr lang="en-US"/>
              <a:t>The Future of Nuclear Power</a:t>
            </a:r>
          </a:p>
        </p:txBody>
      </p:sp>
      <p:pic>
        <p:nvPicPr>
          <p:cNvPr id="2192391" name="Picture 7" descr="17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90800"/>
            <a:ext cx="5172075"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9861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8549" name="Rectangle 5"/>
          <p:cNvSpPr>
            <a:spLocks noGrp="1" noChangeArrowheads="1"/>
          </p:cNvSpPr>
          <p:nvPr>
            <p:ph type="title"/>
          </p:nvPr>
        </p:nvSpPr>
        <p:spPr>
          <a:xfrm>
            <a:off x="455613" y="684213"/>
            <a:ext cx="8229600" cy="731837"/>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Objectives</a:t>
            </a:r>
            <a:endParaRPr lang="en-US" b="0"/>
          </a:p>
        </p:txBody>
      </p:sp>
      <p:sp>
        <p:nvSpPr>
          <p:cNvPr id="2028550" name="Rectangle 6"/>
          <p:cNvSpPr>
            <a:spLocks noGrp="1" noChangeArrowheads="1"/>
          </p:cNvSpPr>
          <p:nvPr>
            <p:ph idx="1"/>
          </p:nvPr>
        </p:nvSpPr>
        <p:spPr>
          <a:xfrm>
            <a:off x="428625" y="1498600"/>
            <a:ext cx="7772400" cy="4343400"/>
          </a:xfrm>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b="1">
                <a:solidFill>
                  <a:srgbClr val="FFCC00"/>
                </a:solidFill>
              </a:rPr>
              <a:t>Describe</a:t>
            </a:r>
            <a:r>
              <a:rPr lang="en-US">
                <a:solidFill>
                  <a:srgbClr val="FFCC00"/>
                </a:solidFill>
              </a:rPr>
              <a:t> </a:t>
            </a:r>
            <a:r>
              <a:rPr lang="en-US"/>
              <a:t>nuclear fission. </a:t>
            </a:r>
          </a:p>
          <a:p>
            <a:pPr>
              <a:buClr>
                <a:srgbClr val="FFFFFF"/>
              </a:buClr>
            </a:pPr>
            <a:r>
              <a:rPr lang="en-US" b="1">
                <a:solidFill>
                  <a:srgbClr val="FFCC00"/>
                </a:solidFill>
              </a:rPr>
              <a:t>Describe</a:t>
            </a:r>
            <a:r>
              <a:rPr lang="en-US">
                <a:solidFill>
                  <a:srgbClr val="FFCC00"/>
                </a:solidFill>
              </a:rPr>
              <a:t> </a:t>
            </a:r>
            <a:r>
              <a:rPr lang="en-US"/>
              <a:t>how a nuclear power plant works.</a:t>
            </a:r>
          </a:p>
          <a:p>
            <a:pPr>
              <a:buClr>
                <a:srgbClr val="FFFFFF"/>
              </a:buClr>
            </a:pPr>
            <a:r>
              <a:rPr lang="en-US" b="1">
                <a:solidFill>
                  <a:srgbClr val="FFCC00"/>
                </a:solidFill>
              </a:rPr>
              <a:t>List</a:t>
            </a:r>
            <a:r>
              <a:rPr lang="en-US">
                <a:solidFill>
                  <a:srgbClr val="FFCC00"/>
                </a:solidFill>
              </a:rPr>
              <a:t> </a:t>
            </a:r>
            <a:r>
              <a:rPr lang="en-US"/>
              <a:t>three advantages and three disadvantages of nuclear energy.</a:t>
            </a:r>
          </a:p>
          <a:p>
            <a:pPr>
              <a:buClr>
                <a:srgbClr val="FFFFFF"/>
              </a:buClr>
            </a:pPr>
            <a:r>
              <a:rPr lang="en-US"/>
              <a:t>Fission: Splitting Atoms</a:t>
            </a:r>
          </a:p>
          <a:p>
            <a:pPr>
              <a:buClr>
                <a:srgbClr val="FFFFFF"/>
              </a:buClr>
            </a:pPr>
            <a:endParaRPr lang="en-US">
              <a:solidFill>
                <a:schemeClr val="tx1"/>
              </a:solidFill>
            </a:endParaRPr>
          </a:p>
        </p:txBody>
      </p:sp>
    </p:spTree>
    <p:extLst>
      <p:ext uri="{BB962C8B-B14F-4D97-AF65-F5344CB8AC3E}">
        <p14:creationId xmlns:p14="http://schemas.microsoft.com/office/powerpoint/2010/main" val="40115415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85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85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855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285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550"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9573" name="Rectangle 5"/>
          <p:cNvSpPr>
            <a:spLocks noGrp="1" noChangeArrowheads="1"/>
          </p:cNvSpPr>
          <p:nvPr>
            <p:ph type="title"/>
          </p:nvPr>
        </p:nvSpPr>
        <p:spPr>
          <a:xfrm>
            <a:off x="457200" y="685800"/>
            <a:ext cx="7797800" cy="731838"/>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Nuclear Energy</a:t>
            </a:r>
            <a:endParaRPr lang="en-US" b="0"/>
          </a:p>
        </p:txBody>
      </p:sp>
      <p:sp>
        <p:nvSpPr>
          <p:cNvPr id="2029574"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endParaRPr lang="en-US" dirty="0"/>
          </a:p>
          <a:p>
            <a:pPr>
              <a:buClr>
                <a:srgbClr val="FFFFFF"/>
              </a:buClr>
            </a:pPr>
            <a:r>
              <a:rPr lang="en-US" dirty="0">
                <a:solidFill>
                  <a:srgbClr val="FFC000"/>
                </a:solidFill>
              </a:rPr>
              <a:t>Today, nuclear power accounts for 17% of the world’s </a:t>
            </a:r>
            <a:r>
              <a:rPr lang="en-US" dirty="0" smtClean="0">
                <a:solidFill>
                  <a:srgbClr val="FFC000"/>
                </a:solidFill>
              </a:rPr>
              <a:t>electricity</a:t>
            </a:r>
            <a:r>
              <a:rPr lang="en-US" dirty="0">
                <a:solidFill>
                  <a:srgbClr val="FFC000"/>
                </a:solidFill>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819400"/>
            <a:ext cx="5067300" cy="348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6875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9574">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95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957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1909" name="Rectangle 5"/>
          <p:cNvSpPr>
            <a:spLocks noGrp="1" noChangeArrowheads="1"/>
          </p:cNvSpPr>
          <p:nvPr>
            <p:ph type="title"/>
          </p:nvPr>
        </p:nvSpPr>
        <p:spPr>
          <a:xfrm>
            <a:off x="457200" y="685800"/>
            <a:ext cx="7797800" cy="731838"/>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dirty="0"/>
              <a:t>Fission: Splitting Atoms</a:t>
            </a:r>
            <a:endParaRPr lang="en-US" b="0" dirty="0"/>
          </a:p>
        </p:txBody>
      </p:sp>
      <p:sp>
        <p:nvSpPr>
          <p:cNvPr id="2171910"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a:solidFill>
                  <a:srgbClr val="FFC000"/>
                </a:solidFill>
              </a:rPr>
              <a:t>Nuclear power plants get their power from </a:t>
            </a:r>
            <a:r>
              <a:rPr lang="en-US" i="1" dirty="0">
                <a:solidFill>
                  <a:srgbClr val="FFC000"/>
                </a:solidFill>
              </a:rPr>
              <a:t>nuclear energy</a:t>
            </a:r>
            <a:r>
              <a:rPr lang="en-US" dirty="0">
                <a:solidFill>
                  <a:srgbClr val="FFC000"/>
                </a:solidFill>
              </a:rPr>
              <a:t>. </a:t>
            </a:r>
          </a:p>
          <a:p>
            <a:pPr>
              <a:buClr>
                <a:srgbClr val="FFFFFF"/>
              </a:buClr>
            </a:pPr>
            <a:r>
              <a:rPr lang="en-US" b="1" dirty="0">
                <a:solidFill>
                  <a:srgbClr val="FFC000"/>
                </a:solidFill>
              </a:rPr>
              <a:t>Nuclear energy</a:t>
            </a:r>
            <a:r>
              <a:rPr lang="en-US" dirty="0">
                <a:solidFill>
                  <a:srgbClr val="FFC000"/>
                </a:solidFill>
              </a:rPr>
              <a:t> is the energy released by a fission or fusion reaction. It represents the binding energy of the atomic </a:t>
            </a:r>
            <a:r>
              <a:rPr lang="en-US" dirty="0" smtClean="0">
                <a:solidFill>
                  <a:srgbClr val="FFC000"/>
                </a:solidFill>
              </a:rPr>
              <a:t>nucleus.</a:t>
            </a:r>
            <a:endParaRPr lang="en-US" dirty="0">
              <a:solidFill>
                <a:srgbClr val="FFC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392311"/>
            <a:ext cx="3105150" cy="2875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568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19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19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19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91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3957" name="Rectangle 5"/>
          <p:cNvSpPr>
            <a:spLocks noGrp="1" noChangeArrowheads="1"/>
          </p:cNvSpPr>
          <p:nvPr>
            <p:ph type="title"/>
          </p:nvPr>
        </p:nvSpPr>
        <p:spPr>
          <a:xfrm>
            <a:off x="457200" y="685800"/>
            <a:ext cx="7797800" cy="731838"/>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Fission: Splitting Atoms</a:t>
            </a:r>
          </a:p>
        </p:txBody>
      </p:sp>
      <p:sp>
        <p:nvSpPr>
          <p:cNvPr id="2173958"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b="1" dirty="0" smtClean="0">
                <a:solidFill>
                  <a:srgbClr val="FFCC00"/>
                </a:solidFill>
              </a:rPr>
              <a:t>Nuclear </a:t>
            </a:r>
            <a:r>
              <a:rPr lang="en-US" b="1" dirty="0">
                <a:solidFill>
                  <a:srgbClr val="FFCC00"/>
                </a:solidFill>
              </a:rPr>
              <a:t>fission</a:t>
            </a:r>
            <a:r>
              <a:rPr lang="en-US" dirty="0">
                <a:solidFill>
                  <a:srgbClr val="FFCC00"/>
                </a:solidFill>
              </a:rPr>
              <a:t> </a:t>
            </a:r>
            <a:r>
              <a:rPr lang="en-US" dirty="0"/>
              <a:t>is </a:t>
            </a:r>
            <a:r>
              <a:rPr lang="en-US" dirty="0" smtClean="0"/>
              <a:t>the </a:t>
            </a:r>
            <a:r>
              <a:rPr lang="en-US" dirty="0"/>
              <a:t>splitting of the nucleus of a large atom into two or more fragments.</a:t>
            </a:r>
          </a:p>
          <a:p>
            <a:pPr>
              <a:buClr>
                <a:srgbClr val="FFFFFF"/>
              </a:buClr>
            </a:pPr>
            <a:r>
              <a:rPr lang="en-US" dirty="0"/>
              <a:t>Nuclear fission releases a tremendous amount of energy and more neutrons, which in turn collide with more uranium nuclei</a:t>
            </a:r>
            <a:r>
              <a:rPr lang="en-US" dirty="0" smtClean="0"/>
              <a:t>.</a:t>
            </a:r>
          </a:p>
          <a:p>
            <a:pPr>
              <a:buClr>
                <a:srgbClr val="FFFFFF"/>
              </a:buClr>
            </a:pPr>
            <a:endParaRPr lang="en-US" dirty="0">
              <a:solidFill>
                <a:srgbClr val="FFC000"/>
              </a:solidFill>
            </a:endParaRPr>
          </a:p>
          <a:p>
            <a:pPr>
              <a:buClr>
                <a:srgbClr val="FFFFFF"/>
              </a:buClr>
            </a:pPr>
            <a:r>
              <a:rPr lang="en-US" dirty="0" smtClean="0">
                <a:solidFill>
                  <a:srgbClr val="FFC000"/>
                </a:solidFill>
              </a:rPr>
              <a:t>New </a:t>
            </a:r>
            <a:r>
              <a:rPr lang="en-US" dirty="0" err="1" smtClean="0">
                <a:solidFill>
                  <a:srgbClr val="FFC000"/>
                </a:solidFill>
              </a:rPr>
              <a:t>nucei</a:t>
            </a:r>
            <a:r>
              <a:rPr lang="en-US" dirty="0" smtClean="0">
                <a:solidFill>
                  <a:srgbClr val="FFC000"/>
                </a:solidFill>
              </a:rPr>
              <a:t> and neutrons result from the splitting of the atoms nucleus</a:t>
            </a:r>
            <a:endParaRPr lang="en-US" dirty="0">
              <a:solidFill>
                <a:srgbClr val="FFC000"/>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333417"/>
            <a:ext cx="1292136" cy="199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60275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395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395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395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739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7795" name="Rectangle 3"/>
          <p:cNvSpPr>
            <a:spLocks noGrp="1" noChangeArrowheads="1"/>
          </p:cNvSpPr>
          <p:nvPr>
            <p:ph type="title"/>
          </p:nvPr>
        </p:nvSpPr>
        <p:spPr>
          <a:xfrm>
            <a:off x="685744" y="228600"/>
            <a:ext cx="7024744" cy="1371600"/>
          </a:xfrm>
          <a:noFill/>
          <a:ln/>
        </p:spPr>
        <p:txBody>
          <a:bodyPr/>
          <a:lstStyle/>
          <a:p>
            <a:r>
              <a:rPr lang="en-US" dirty="0" smtClean="0"/>
              <a:t>Nuclear fission works:</a:t>
            </a:r>
            <a:endParaRPr lang="en-US" dirty="0"/>
          </a:p>
        </p:txBody>
      </p:sp>
      <p:pic>
        <p:nvPicPr>
          <p:cNvPr id="1697799" name="Picture 7" descr="17_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01362"/>
            <a:ext cx="3987109" cy="18491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0599" y="1447800"/>
            <a:ext cx="7187509" cy="4154984"/>
          </a:xfrm>
          <a:prstGeom prst="rect">
            <a:avLst/>
          </a:prstGeom>
          <a:noFill/>
        </p:spPr>
        <p:txBody>
          <a:bodyPr wrap="square" rtlCol="0">
            <a:spAutoFit/>
          </a:bodyPr>
          <a:lstStyle/>
          <a:p>
            <a:endParaRPr lang="en-US" sz="2400" dirty="0" smtClean="0">
              <a:solidFill>
                <a:srgbClr val="FFC000"/>
              </a:solidFill>
            </a:endParaRPr>
          </a:p>
          <a:p>
            <a:pPr marL="457200" indent="-457200">
              <a:buAutoNum type="arabicPeriod"/>
            </a:pPr>
            <a:r>
              <a:rPr lang="en-US" sz="2400" dirty="0" smtClean="0">
                <a:solidFill>
                  <a:srgbClr val="FFC000"/>
                </a:solidFill>
              </a:rPr>
              <a:t>Nuclei of Uranium atoms are hit with neutrons </a:t>
            </a:r>
          </a:p>
          <a:p>
            <a:pPr marL="457200" indent="-457200">
              <a:buAutoNum type="arabicPeriod"/>
            </a:pPr>
            <a:endParaRPr lang="en-US" sz="2400" dirty="0">
              <a:solidFill>
                <a:srgbClr val="FFC000"/>
              </a:solidFill>
            </a:endParaRPr>
          </a:p>
          <a:p>
            <a:r>
              <a:rPr lang="en-US" sz="2400" dirty="0" smtClean="0">
                <a:solidFill>
                  <a:srgbClr val="FFC000"/>
                </a:solidFill>
              </a:rPr>
              <a:t>2. the collisions cause the nuclei to split  </a:t>
            </a:r>
          </a:p>
          <a:p>
            <a:endParaRPr lang="en-US" sz="2400" dirty="0">
              <a:solidFill>
                <a:srgbClr val="FFC000"/>
              </a:solidFill>
            </a:endParaRPr>
          </a:p>
          <a:p>
            <a:r>
              <a:rPr lang="en-US" sz="2400" dirty="0" smtClean="0">
                <a:solidFill>
                  <a:srgbClr val="FFC000"/>
                </a:solidFill>
              </a:rPr>
              <a:t>3. energy is released, more neutrons and new nuclei are released </a:t>
            </a:r>
          </a:p>
          <a:p>
            <a:endParaRPr lang="en-US" sz="2400" dirty="0">
              <a:solidFill>
                <a:srgbClr val="FFC000"/>
              </a:solidFill>
            </a:endParaRPr>
          </a:p>
          <a:p>
            <a:r>
              <a:rPr lang="en-US" sz="2400" dirty="0" smtClean="0">
                <a:solidFill>
                  <a:srgbClr val="FFC000"/>
                </a:solidFill>
              </a:rPr>
              <a:t>4. the neutrons collide with more nuclei -&gt; chain reaction releases a TON of energy</a:t>
            </a:r>
            <a:endParaRPr lang="en-US" sz="2400" dirty="0">
              <a:solidFill>
                <a:srgbClr val="FFC000"/>
              </a:solidFill>
            </a:endParaRPr>
          </a:p>
        </p:txBody>
      </p:sp>
    </p:spTree>
    <p:extLst>
      <p:ext uri="{BB962C8B-B14F-4D97-AF65-F5344CB8AC3E}">
        <p14:creationId xmlns:p14="http://schemas.microsoft.com/office/powerpoint/2010/main" val="1028998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7795" name="Rectangle 3"/>
          <p:cNvSpPr>
            <a:spLocks noGrp="1" noChangeArrowheads="1"/>
          </p:cNvSpPr>
          <p:nvPr>
            <p:ph type="title"/>
          </p:nvPr>
        </p:nvSpPr>
        <p:spPr>
          <a:xfrm>
            <a:off x="685744" y="228600"/>
            <a:ext cx="7024744" cy="1371600"/>
          </a:xfrm>
          <a:noFill/>
          <a:ln/>
        </p:spPr>
        <p:txBody>
          <a:bodyPr/>
          <a:lstStyle/>
          <a:p>
            <a:r>
              <a:rPr lang="en-US" dirty="0" smtClean="0"/>
              <a:t>Nuclear fission works:</a:t>
            </a:r>
            <a:endParaRPr lang="en-US" dirty="0"/>
          </a:p>
        </p:txBody>
      </p:sp>
      <p:sp>
        <p:nvSpPr>
          <p:cNvPr id="2" name="TextBox 1"/>
          <p:cNvSpPr txBox="1"/>
          <p:nvPr/>
        </p:nvSpPr>
        <p:spPr>
          <a:xfrm>
            <a:off x="990600" y="1828800"/>
            <a:ext cx="7187509" cy="2308324"/>
          </a:xfrm>
          <a:prstGeom prst="rect">
            <a:avLst/>
          </a:prstGeom>
          <a:noFill/>
        </p:spPr>
        <p:txBody>
          <a:bodyPr wrap="square" rtlCol="0">
            <a:spAutoFit/>
          </a:bodyPr>
          <a:lstStyle/>
          <a:p>
            <a:r>
              <a:rPr lang="en-US" sz="2400" dirty="0" smtClean="0">
                <a:solidFill>
                  <a:srgbClr val="FFC000"/>
                </a:solidFill>
              </a:rPr>
              <a:t>Controlled fission = energy we can harness in a nuclear reactor</a:t>
            </a:r>
          </a:p>
          <a:p>
            <a:endParaRPr lang="en-US" sz="2400" dirty="0">
              <a:solidFill>
                <a:srgbClr val="FFC000"/>
              </a:solidFill>
            </a:endParaRPr>
          </a:p>
          <a:p>
            <a:r>
              <a:rPr lang="en-US" sz="2400" dirty="0" smtClean="0">
                <a:solidFill>
                  <a:srgbClr val="FFC000"/>
                </a:solidFill>
              </a:rPr>
              <a:t>Uncontrolled = atomic bomb</a:t>
            </a:r>
          </a:p>
          <a:p>
            <a:endParaRPr lang="en-US" sz="2400" dirty="0">
              <a:solidFill>
                <a:srgbClr val="FFC000"/>
              </a:solidFill>
            </a:endParaRPr>
          </a:p>
          <a:p>
            <a:r>
              <a:rPr lang="en-US" sz="2400" dirty="0" smtClean="0">
                <a:solidFill>
                  <a:srgbClr val="FFC000"/>
                </a:solidFill>
              </a:rPr>
              <a:t>Must keep </a:t>
            </a:r>
            <a:r>
              <a:rPr lang="en-US" sz="2400" dirty="0">
                <a:solidFill>
                  <a:srgbClr val="FFC000"/>
                </a:solidFill>
              </a:rPr>
              <a:t> </a:t>
            </a:r>
            <a:r>
              <a:rPr lang="en-US" sz="2400" dirty="0" smtClean="0">
                <a:solidFill>
                  <a:srgbClr val="FFC000"/>
                </a:solidFill>
              </a:rPr>
              <a:t>reaction in check by control rods</a:t>
            </a:r>
            <a:endParaRPr lang="en-US" sz="2400" dirty="0">
              <a:solidFill>
                <a:srgbClr val="FFC00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5398" y="8458200"/>
            <a:ext cx="4675001"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644" y="4152900"/>
            <a:ext cx="317658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213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6005" name="Rectangle 5"/>
          <p:cNvSpPr>
            <a:spLocks noGrp="1" noChangeArrowheads="1"/>
          </p:cNvSpPr>
          <p:nvPr>
            <p:ph type="title"/>
          </p:nvPr>
        </p:nvSpPr>
        <p:spPr>
          <a:xfrm>
            <a:off x="457200" y="685800"/>
            <a:ext cx="7797800" cy="731838"/>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How Nuclear Energy Works</a:t>
            </a:r>
            <a:endParaRPr lang="en-US" b="0"/>
          </a:p>
        </p:txBody>
      </p:sp>
      <p:sp>
        <p:nvSpPr>
          <p:cNvPr id="2176006"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smtClean="0">
                <a:solidFill>
                  <a:srgbClr val="FFC000"/>
                </a:solidFill>
              </a:rPr>
              <a:t>- similar to fossil fuel-generated electricity</a:t>
            </a:r>
          </a:p>
          <a:p>
            <a:pPr marL="525780" indent="-457200">
              <a:buClr>
                <a:srgbClr val="FFFFFF"/>
              </a:buClr>
              <a:buFont typeface="+mj-lt"/>
              <a:buAutoNum type="arabicPeriod"/>
            </a:pPr>
            <a:r>
              <a:rPr lang="en-US" dirty="0" smtClean="0">
                <a:solidFill>
                  <a:srgbClr val="FFC000"/>
                </a:solidFill>
              </a:rPr>
              <a:t>1. Heat from the nuclear reaction is used to heat water </a:t>
            </a:r>
          </a:p>
          <a:p>
            <a:pPr marL="525780" indent="-457200">
              <a:buClr>
                <a:srgbClr val="FFFFFF"/>
              </a:buClr>
              <a:buFont typeface="+mj-lt"/>
              <a:buAutoNum type="arabicPeriod"/>
            </a:pPr>
            <a:r>
              <a:rPr lang="en-US" dirty="0" smtClean="0">
                <a:solidFill>
                  <a:srgbClr val="FFC000"/>
                </a:solidFill>
              </a:rPr>
              <a:t>2. steam turns a turbine</a:t>
            </a:r>
          </a:p>
          <a:p>
            <a:pPr marL="525780" indent="-457200">
              <a:buClr>
                <a:srgbClr val="FFFFFF"/>
              </a:buClr>
              <a:buFont typeface="+mj-lt"/>
              <a:buAutoNum type="arabicPeriod"/>
            </a:pPr>
            <a:r>
              <a:rPr lang="en-US" dirty="0" smtClean="0">
                <a:solidFill>
                  <a:srgbClr val="FFC000"/>
                </a:solidFill>
              </a:rPr>
              <a:t>3. turbine generates electricity</a:t>
            </a:r>
          </a:p>
          <a:p>
            <a:pPr marL="525780" indent="-457200">
              <a:buClr>
                <a:srgbClr val="FFFFFF"/>
              </a:buClr>
              <a:buFont typeface="+mj-lt"/>
              <a:buAutoNum type="arabicPeriod"/>
            </a:pPr>
            <a:endParaRPr lang="en-US" dirty="0"/>
          </a:p>
          <a:p>
            <a:pPr marL="525780" indent="-457200">
              <a:buClr>
                <a:srgbClr val="FFFFFF"/>
              </a:buClr>
              <a:buFont typeface="+mj-lt"/>
              <a:buAutoNum type="arabicPeriod"/>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10000"/>
            <a:ext cx="4419600" cy="249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982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600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60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60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760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760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600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0101" name="Rectangle 5"/>
          <p:cNvSpPr>
            <a:spLocks noGrp="1" noChangeArrowheads="1"/>
          </p:cNvSpPr>
          <p:nvPr>
            <p:ph type="title"/>
          </p:nvPr>
        </p:nvSpPr>
        <p:spPr>
          <a:xfrm>
            <a:off x="457200" y="685800"/>
            <a:ext cx="7797800" cy="731838"/>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0000"/>
          </a:bodyPr>
          <a:lstStyle/>
          <a:p>
            <a:r>
              <a:rPr lang="en-US"/>
              <a:t>The Advantages of Nuclear Energy</a:t>
            </a:r>
            <a:endParaRPr lang="en-US" b="0"/>
          </a:p>
        </p:txBody>
      </p:sp>
      <p:sp>
        <p:nvSpPr>
          <p:cNvPr id="2180102" name="Rectangle 6"/>
          <p:cNvSpPr>
            <a:spLocks noGrp="1" noChangeArrowheads="1"/>
          </p:cNvSpPr>
          <p:nvPr>
            <p:ph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buFont typeface="Wingdings" pitchFamily="2" charset="2"/>
              <a:buChar char="§"/>
            </a:pPr>
            <a:r>
              <a:rPr lang="en-US" dirty="0">
                <a:solidFill>
                  <a:srgbClr val="FFC000"/>
                </a:solidFill>
              </a:rPr>
              <a:t>Nuclear fuel is a very concentrated energy source.</a:t>
            </a:r>
          </a:p>
          <a:p>
            <a:pPr>
              <a:buClr>
                <a:srgbClr val="FFFFFF"/>
              </a:buClr>
              <a:buFont typeface="Wingdings" pitchFamily="2" charset="2"/>
              <a:buChar char="§"/>
            </a:pPr>
            <a:endParaRPr lang="en-US" dirty="0" smtClean="0">
              <a:solidFill>
                <a:srgbClr val="FFC000"/>
              </a:solidFill>
            </a:endParaRPr>
          </a:p>
          <a:p>
            <a:pPr>
              <a:buClr>
                <a:srgbClr val="FFFFFF"/>
              </a:buClr>
              <a:buFont typeface="Wingdings" pitchFamily="2" charset="2"/>
              <a:buChar char="§"/>
            </a:pPr>
            <a:r>
              <a:rPr lang="en-US" dirty="0" smtClean="0">
                <a:solidFill>
                  <a:srgbClr val="FFC000"/>
                </a:solidFill>
              </a:rPr>
              <a:t>power </a:t>
            </a:r>
            <a:r>
              <a:rPr lang="en-US" dirty="0">
                <a:solidFill>
                  <a:srgbClr val="FFC000"/>
                </a:solidFill>
              </a:rPr>
              <a:t>plants do not produce air-polluting gases.</a:t>
            </a:r>
          </a:p>
          <a:p>
            <a:pPr>
              <a:buClr>
                <a:srgbClr val="FFFFFF"/>
              </a:buClr>
              <a:buFont typeface="Wingdings" pitchFamily="2" charset="2"/>
              <a:buChar char="§"/>
            </a:pPr>
            <a:endParaRPr lang="en-US" dirty="0" smtClean="0">
              <a:solidFill>
                <a:srgbClr val="FFC000"/>
              </a:solidFill>
            </a:endParaRPr>
          </a:p>
          <a:p>
            <a:pPr>
              <a:buClr>
                <a:srgbClr val="FFFFFF"/>
              </a:buClr>
              <a:buFont typeface="Wingdings" pitchFamily="2" charset="2"/>
              <a:buChar char="§"/>
            </a:pPr>
            <a:r>
              <a:rPr lang="en-US" dirty="0" smtClean="0">
                <a:solidFill>
                  <a:srgbClr val="FFC000"/>
                </a:solidFill>
              </a:rPr>
              <a:t>Nuclear </a:t>
            </a:r>
            <a:r>
              <a:rPr lang="en-US" dirty="0">
                <a:solidFill>
                  <a:srgbClr val="FFC000"/>
                </a:solidFill>
              </a:rPr>
              <a:t>power plants release less radioactivity than coal-fired power plants do, when operated properly.</a:t>
            </a:r>
          </a:p>
          <a:p>
            <a:pPr>
              <a:buClr>
                <a:srgbClr val="FFFFFF"/>
              </a:buClr>
              <a:buFont typeface="Wingdings" pitchFamily="2" charset="2"/>
              <a:buChar char="§"/>
            </a:pPr>
            <a:endParaRPr lang="en-US" dirty="0" smtClean="0">
              <a:solidFill>
                <a:srgbClr val="FFC000"/>
              </a:solidFill>
            </a:endParaRPr>
          </a:p>
          <a:p>
            <a:pPr>
              <a:buClr>
                <a:srgbClr val="FFFFFF"/>
              </a:buClr>
              <a:buFont typeface="Wingdings" pitchFamily="2" charset="2"/>
              <a:buChar char="§"/>
            </a:pPr>
            <a:r>
              <a:rPr lang="en-US" dirty="0" smtClean="0">
                <a:solidFill>
                  <a:srgbClr val="FFC000"/>
                </a:solidFill>
              </a:rPr>
              <a:t>Countries </a:t>
            </a:r>
            <a:r>
              <a:rPr lang="en-US" dirty="0">
                <a:solidFill>
                  <a:srgbClr val="FFC000"/>
                </a:solidFill>
              </a:rPr>
              <a:t>will limited fossil-fuel resources rely heavily on nuclear plants to supply electricity.</a:t>
            </a:r>
          </a:p>
        </p:txBody>
      </p:sp>
    </p:spTree>
    <p:extLst>
      <p:ext uri="{BB962C8B-B14F-4D97-AF65-F5344CB8AC3E}">
        <p14:creationId xmlns:p14="http://schemas.microsoft.com/office/powerpoint/2010/main" val="4373424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010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010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01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010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01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102"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21744</TotalTime>
  <Words>1012</Words>
  <Application>Microsoft Office PowerPoint</Application>
  <PresentationFormat>On-screen Show (4:3)</PresentationFormat>
  <Paragraphs>97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Austin</vt:lpstr>
      <vt:lpstr>Chapter 17</vt:lpstr>
      <vt:lpstr>Objectives</vt:lpstr>
      <vt:lpstr>Nuclear Energy</vt:lpstr>
      <vt:lpstr>Fission: Splitting Atoms</vt:lpstr>
      <vt:lpstr>Fission: Splitting Atoms</vt:lpstr>
      <vt:lpstr>Nuclear fission works:</vt:lpstr>
      <vt:lpstr>Nuclear fission works:</vt:lpstr>
      <vt:lpstr>How Nuclear Energy Works</vt:lpstr>
      <vt:lpstr>The Advantages of Nuclear Energy</vt:lpstr>
      <vt:lpstr>Disadvantages</vt:lpstr>
      <vt:lpstr>Storing Waste</vt:lpstr>
      <vt:lpstr>Safety Concerns</vt:lpstr>
      <vt:lpstr>The Future of Nuclear Power</vt:lpstr>
      <vt:lpstr>The Future of Nuclear Power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dc:title>
  <dc:creator>Administrator</dc:creator>
  <cp:lastModifiedBy>Administrator</cp:lastModifiedBy>
  <cp:revision>10</cp:revision>
  <cp:lastPrinted>2015-03-04T20:31:00Z</cp:lastPrinted>
  <dcterms:created xsi:type="dcterms:W3CDTF">2015-02-26T18:13:21Z</dcterms:created>
  <dcterms:modified xsi:type="dcterms:W3CDTF">2015-04-02T18:10:31Z</dcterms:modified>
</cp:coreProperties>
</file>