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94" r:id="rId18"/>
    <p:sldId id="276" r:id="rId19"/>
    <p:sldId id="29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8" r:id="rId30"/>
    <p:sldId id="296" r:id="rId31"/>
    <p:sldId id="289" r:id="rId32"/>
    <p:sldId id="290" r:id="rId33"/>
    <p:sldId id="291" r:id="rId34"/>
    <p:sldId id="293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81DDB-E353-4407-9BA0-E8AC92ABFB8B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F2C2-7F87-4E65-85CD-E1FDB9EE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7A98A-655D-45B5-8643-35F4A30FF7A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6F436-FC7D-4DB3-A188-4905E675E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C000"/>
                </a:solidFill>
              </a:rPr>
              <a:t>Petroleum accounts for 45% of the world’s commercial energy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D44C17-3E23-403D-AEE1-FA271B1A36A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C0E371-909E-492A-ADC8-EC7784EC46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Non-Renewable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4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World Energy Use</a:t>
            </a:r>
            <a:endParaRPr lang="en-US" b="0"/>
          </a:p>
        </p:txBody>
      </p:sp>
      <p:sp>
        <p:nvSpPr>
          <p:cNvPr id="2124806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/>
              <a:t>Everything you do, from the food you eat to the clothes you wear requires energy.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There are dramatic differences in fuel use and efficiency throughout the world.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People in developed societies use more energy than people in developing countries do.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And within developed societies, there are differences in energy consumption</a:t>
            </a:r>
            <a:r>
              <a:rPr lang="en-US" dirty="0" smtClean="0"/>
              <a:t>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 smtClean="0">
                <a:solidFill>
                  <a:schemeClr val="accent6"/>
                </a:solidFill>
              </a:rPr>
              <a:t>A person in US or Canada uses twice as much energy as a person in Japan or Switzerland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77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80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8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World Energy Use</a:t>
            </a:r>
            <a:endParaRPr lang="en-US" b="0"/>
          </a:p>
        </p:txBody>
      </p:sp>
      <p:sp>
        <p:nvSpPr>
          <p:cNvPr id="212685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The difference in energy use among developed countries depends on how energy is generated and used in those countries.</a:t>
            </a:r>
          </a:p>
        </p:txBody>
      </p:sp>
      <p:pic>
        <p:nvPicPr>
          <p:cNvPr id="2126857" name="Picture 9" descr="17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743200"/>
            <a:ext cx="452437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3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8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685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9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Energy Use in the United States</a:t>
            </a:r>
            <a:endParaRPr lang="en-US" b="0"/>
          </a:p>
        </p:txBody>
      </p:sp>
      <p:sp>
        <p:nvSpPr>
          <p:cNvPr id="2128907" name="Rectangle 11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4648200" cy="4343400"/>
          </a:xfrm>
          <a:noFill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The United States uses more energy per person than any other country except Canada and the United Arab Emirates.</a:t>
            </a:r>
          </a:p>
          <a:p>
            <a:pPr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The U.S. uses more than 25% of its energy to transport goods and people.</a:t>
            </a:r>
          </a:p>
        </p:txBody>
      </p:sp>
      <p:pic>
        <p:nvPicPr>
          <p:cNvPr id="2128908" name="Picture 12" descr="1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1242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93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89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9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Energy Use in the United States</a:t>
            </a:r>
            <a:endParaRPr lang="en-US" b="0"/>
          </a:p>
        </p:txBody>
      </p:sp>
      <p:sp>
        <p:nvSpPr>
          <p:cNvPr id="213095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/>
              <a:t>Other countries, such as Japan and Switzerland,  depend on extensive rail systems and are smaller, compact countries 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Residents of the United States and Canada enjoy some of the lowest gasoline taxes in the world. There is little incentive to conserve gasoline when its cost is so low</a:t>
            </a:r>
            <a:r>
              <a:rPr lang="en-US" dirty="0"/>
              <a:t>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Countries with limited fossil-fuel resources supplement a greater percentage of their energy needs with  other energy sources, such as hydroelectric or nuclear</a:t>
            </a:r>
            <a:r>
              <a:rPr lang="en-US" dirty="0"/>
              <a:t>.</a:t>
            </a:r>
          </a:p>
          <a:p>
            <a:pPr marL="457200" indent="-457200">
              <a:buClr>
                <a:srgbClr val="FFFFF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77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9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95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000" name="Rectangle 8"/>
          <p:cNvSpPr>
            <a:spLocks noGrp="1" noChangeArrowheads="1"/>
          </p:cNvSpPr>
          <p:nvPr>
            <p:ph type="title"/>
          </p:nvPr>
        </p:nvSpPr>
        <p:spPr>
          <a:xfrm>
            <a:off x="1043490" y="685800"/>
            <a:ext cx="7024744" cy="1484864"/>
          </a:xfrm>
        </p:spPr>
        <p:txBody>
          <a:bodyPr>
            <a:normAutofit/>
          </a:bodyPr>
          <a:lstStyle/>
          <a:p>
            <a:r>
              <a:rPr lang="en-US" dirty="0"/>
              <a:t>How Fossil-Fuel Deposits Form</a:t>
            </a:r>
          </a:p>
        </p:txBody>
      </p:sp>
      <p:sp>
        <p:nvSpPr>
          <p:cNvPr id="213299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2362200"/>
            <a:ext cx="8229600" cy="3479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Fossil fuel deposits are not distributed evenly.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There is an abundance of oil in Texas and Alaska, but very little in Maine.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The eastern United States produces more coal than other areas.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The reason for this difference lies in the geologic history of the areas.</a:t>
            </a:r>
          </a:p>
        </p:txBody>
      </p:sp>
    </p:spTree>
    <p:extLst>
      <p:ext uri="{BB962C8B-B14F-4D97-AF65-F5344CB8AC3E}">
        <p14:creationId xmlns:p14="http://schemas.microsoft.com/office/powerpoint/2010/main" val="3163738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299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6727" name="Picture 7" descr="17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758950"/>
            <a:ext cx="8151813" cy="40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672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Oil and Gas Deposits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87050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0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Coal Formation</a:t>
            </a:r>
            <a:endParaRPr lang="en-US" b="0"/>
          </a:p>
        </p:txBody>
      </p:sp>
      <p:sp>
        <p:nvSpPr>
          <p:cNvPr id="2135046" name="Rectangle 6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312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Coal forms from the remains of plants that lived in swamps hundreds of millions of years ago.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As ocean levels rose and fell, </a:t>
            </a:r>
            <a:r>
              <a:rPr lang="en-US" dirty="0">
                <a:solidFill>
                  <a:schemeClr val="accent6"/>
                </a:solidFill>
              </a:rPr>
              <a:t>swamps were repeatedly covered with sediment.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Layers of sediment compressed the plant remains, and heat and pressure within the Earth’s crust caused coal to form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</a:p>
          <a:p>
            <a:pPr marL="457200" indent="-457200">
              <a:buClr>
                <a:srgbClr val="FFFFFF"/>
              </a:buClr>
            </a:pP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4699460" cy="22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02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504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0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Coal Formation</a:t>
            </a:r>
            <a:endParaRPr lang="en-US" b="0"/>
          </a:p>
        </p:txBody>
      </p:sp>
      <p:sp>
        <p:nvSpPr>
          <p:cNvPr id="2135046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3312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 smtClean="0"/>
              <a:t>Much </a:t>
            </a:r>
            <a:r>
              <a:rPr lang="en-US" dirty="0"/>
              <a:t>of the coal in the United States formed about 300 to 250 million years ago. Deposits in western states, however, formed between 100 and 40 million years ago.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44" y="3276600"/>
            <a:ext cx="764032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732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504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Oil and Natural Gas Formation</a:t>
            </a:r>
            <a:endParaRPr lang="en-US" b="0"/>
          </a:p>
        </p:txBody>
      </p:sp>
      <p:sp>
        <p:nvSpPr>
          <p:cNvPr id="213709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Oil and natural gas result from the decay of tiny marine organisms that accumulated on the bottom of the ocean millions of years ago.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These remains were buried by sediments and then heated until they became complex energy-rich carbon molecules.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These molecules, over time, migrated into the porous rock formations that now contain them.</a:t>
            </a:r>
          </a:p>
        </p:txBody>
      </p:sp>
    </p:spTree>
    <p:extLst>
      <p:ext uri="{BB962C8B-B14F-4D97-AF65-F5344CB8AC3E}">
        <p14:creationId xmlns:p14="http://schemas.microsoft.com/office/powerpoint/2010/main" val="2323063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709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Oil and Natural Gas Formation</a:t>
            </a:r>
            <a:endParaRPr lang="en-US" b="0"/>
          </a:p>
        </p:txBody>
      </p:sp>
      <p:sp>
        <p:nvSpPr>
          <p:cNvPr id="213709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Oil and natural gas </a:t>
            </a:r>
            <a:r>
              <a:rPr lang="en-US" dirty="0" smtClean="0">
                <a:solidFill>
                  <a:schemeClr val="accent6"/>
                </a:solidFill>
              </a:rPr>
              <a:t> are located in Alaska, Texas, California and Gulf of Mexico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779818" cy="351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946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709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9" name="Rectangle 9"/>
          <p:cNvSpPr>
            <a:spLocks noGrp="1" noChangeArrowheads="1"/>
          </p:cNvSpPr>
          <p:nvPr>
            <p:ph type="title"/>
          </p:nvPr>
        </p:nvSpPr>
        <p:spPr>
          <a:xfrm>
            <a:off x="455613" y="684213"/>
            <a:ext cx="8229600" cy="73183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Objectives</a:t>
            </a:r>
            <a:endParaRPr lang="en-US" b="0"/>
          </a:p>
        </p:txBody>
      </p:sp>
      <p:sp>
        <p:nvSpPr>
          <p:cNvPr id="952332" name="Rectangle 12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56588" cy="4343400"/>
          </a:xfrm>
          <a:noFill/>
        </p:spPr>
        <p:txBody>
          <a:bodyPr>
            <a:normAutofit fontScale="92500" lnSpcReduction="10000"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b="1">
                <a:solidFill>
                  <a:srgbClr val="FFCC00"/>
                </a:solidFill>
              </a:rPr>
              <a:t>List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five factors that influence the value of a fuel.</a:t>
            </a:r>
          </a:p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b="1">
                <a:solidFill>
                  <a:srgbClr val="FFCC00"/>
                </a:solidFill>
              </a:rPr>
              <a:t>Explain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how fuels are used to generate electricity in an electric power plant.</a:t>
            </a:r>
          </a:p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b="1">
                <a:solidFill>
                  <a:srgbClr val="FFCC00"/>
                </a:solidFill>
              </a:rPr>
              <a:t>Identify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patterns of energy consumption and production in the world and in the United States.</a:t>
            </a:r>
          </a:p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b="1">
                <a:solidFill>
                  <a:srgbClr val="FFCC00"/>
                </a:solidFill>
              </a:rPr>
              <a:t>Explain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how fossil fuels form and how they are used.</a:t>
            </a:r>
          </a:p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b="1">
                <a:solidFill>
                  <a:srgbClr val="FFCC00"/>
                </a:solidFill>
              </a:rPr>
              <a:t>Compare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the advantages and disadvantages of fossil-fuel use.</a:t>
            </a:r>
          </a:p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b="1">
                <a:solidFill>
                  <a:srgbClr val="FFCC00"/>
                </a:solidFill>
              </a:rPr>
              <a:t>List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three factors that influence predictions of fossil-fuel production.</a:t>
            </a:r>
          </a:p>
        </p:txBody>
      </p:sp>
    </p:spTree>
    <p:extLst>
      <p:ext uri="{BB962C8B-B14F-4D97-AF65-F5344CB8AC3E}">
        <p14:creationId xmlns:p14="http://schemas.microsoft.com/office/powerpoint/2010/main" val="454025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Coal</a:t>
            </a:r>
            <a:endParaRPr lang="en-US" b="0"/>
          </a:p>
        </p:txBody>
      </p:sp>
      <p:sp>
        <p:nvSpPr>
          <p:cNvPr id="213914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Most of the world’s fossil-fuel reserves are made up of coal.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Coal is relatively inexpensive and it needs little refining after being mined.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Asia and North America are particularly rich in coal deposits</a:t>
            </a:r>
            <a:r>
              <a:rPr lang="en-US" dirty="0" smtClean="0"/>
              <a:t>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4440382" cy="295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0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914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2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Coal</a:t>
            </a:r>
          </a:p>
        </p:txBody>
      </p:sp>
      <p:pic>
        <p:nvPicPr>
          <p:cNvPr id="2145287" name="Picture 7" descr="1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71600"/>
            <a:ext cx="7450137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7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Coal</a:t>
            </a:r>
            <a:endParaRPr lang="en-US" b="0"/>
          </a:p>
        </p:txBody>
      </p:sp>
      <p:sp>
        <p:nvSpPr>
          <p:cNvPr id="214119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/>
              <a:t>Over half the electricity generated in the United States comes from coal-fired power plants.</a:t>
            </a:r>
          </a:p>
        </p:txBody>
      </p:sp>
      <p:pic>
        <p:nvPicPr>
          <p:cNvPr id="2141193" name="Picture 9" descr="17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438400"/>
            <a:ext cx="2905125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35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19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Coal Mining and the Environment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20877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/>
              <a:t>The environmental effects of coal mining vary.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rgbClr val="FFC000"/>
                </a:solidFill>
              </a:rPr>
              <a:t>Underground mining may have minimal effect on the environment at the surface, but surface coal-mining operations sometimes remove the top of an entire mountain to reach the coal deposit</a:t>
            </a:r>
            <a:r>
              <a:rPr lang="en-US" dirty="0"/>
              <a:t>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A lot of research focuses on locating the most productive, clean-burning coal deposits and finding less damaging methods of mining coal. </a:t>
            </a:r>
          </a:p>
        </p:txBody>
      </p:sp>
    </p:spTree>
    <p:extLst>
      <p:ext uri="{BB962C8B-B14F-4D97-AF65-F5344CB8AC3E}">
        <p14:creationId xmlns:p14="http://schemas.microsoft.com/office/powerpoint/2010/main" val="3386113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7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877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3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Air Pollution</a:t>
            </a:r>
            <a:endParaRPr lang="en-US" b="0"/>
          </a:p>
        </p:txBody>
      </p:sp>
      <p:sp>
        <p:nvSpPr>
          <p:cNvPr id="214938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indent="-342900">
              <a:lnSpc>
                <a:spcPct val="80000"/>
              </a:lnSpc>
              <a:buClr>
                <a:srgbClr val="FFFFFF"/>
              </a:buClr>
            </a:pPr>
            <a:r>
              <a:rPr lang="en-US" dirty="0"/>
              <a:t>The quality of coal varies. </a:t>
            </a:r>
            <a:r>
              <a:rPr lang="en-US" dirty="0">
                <a:solidFill>
                  <a:srgbClr val="FFC000"/>
                </a:solidFill>
              </a:rPr>
              <a:t>Higher-grade coals, such as bituminous coal, produce more heat and less pollution than lower-grade coal, such as lignite</a:t>
            </a:r>
            <a:r>
              <a:rPr lang="en-US" dirty="0"/>
              <a:t>.</a:t>
            </a:r>
          </a:p>
          <a:p>
            <a:pPr marL="457200" indent="-457200">
              <a:lnSpc>
                <a:spcPct val="80000"/>
              </a:lnSpc>
              <a:buClr>
                <a:srgbClr val="FFFFFF"/>
              </a:buClr>
            </a:pPr>
            <a:endParaRPr lang="en-US" dirty="0" smtClean="0">
              <a:solidFill>
                <a:srgbClr val="FFC000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FFFFFF"/>
              </a:buClr>
            </a:pPr>
            <a:r>
              <a:rPr lang="en-US" dirty="0" smtClean="0">
                <a:solidFill>
                  <a:srgbClr val="FFC000"/>
                </a:solidFill>
              </a:rPr>
              <a:t>Sulfur</a:t>
            </a:r>
            <a:r>
              <a:rPr lang="en-US" dirty="0">
                <a:solidFill>
                  <a:srgbClr val="FFC000"/>
                </a:solidFill>
              </a:rPr>
              <a:t>, found in all grades of coal, can be a major source of pollution when coal is burned. </a:t>
            </a:r>
          </a:p>
          <a:p>
            <a:pPr marL="457200" indent="-457200">
              <a:lnSpc>
                <a:spcPct val="80000"/>
              </a:lnSpc>
              <a:buClr>
                <a:srgbClr val="FFFFFF"/>
              </a:buClr>
            </a:pPr>
            <a:endParaRPr lang="en-US" dirty="0" smtClean="0"/>
          </a:p>
          <a:p>
            <a:pPr marL="457200" indent="-457200">
              <a:lnSpc>
                <a:spcPct val="80000"/>
              </a:lnSpc>
              <a:buClr>
                <a:srgbClr val="FFFFFF"/>
              </a:buClr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air pollution and acid precipitation that result from burning high-sulfur coal without adequate pollution controls are serious problems in countries such as China.</a:t>
            </a:r>
          </a:p>
          <a:p>
            <a:pPr marL="457200" indent="-457200">
              <a:lnSpc>
                <a:spcPct val="80000"/>
              </a:lnSpc>
              <a:buClr>
                <a:srgbClr val="FFFFFF"/>
              </a:buClr>
            </a:pPr>
            <a:r>
              <a:rPr lang="en-US" dirty="0"/>
              <a:t>However, clean-burning coal technology has dramatically reduced air pollution in countries such as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414450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938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Petroleum</a:t>
            </a:r>
            <a:endParaRPr lang="en-US" b="0"/>
          </a:p>
        </p:txBody>
      </p:sp>
      <p:sp>
        <p:nvSpPr>
          <p:cNvPr id="215143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b="1" dirty="0">
                <a:solidFill>
                  <a:srgbClr val="FFCC00"/>
                </a:solidFill>
              </a:rPr>
              <a:t>Petroleum</a:t>
            </a:r>
            <a:r>
              <a:rPr lang="en-US" dirty="0">
                <a:solidFill>
                  <a:srgbClr val="FFCC00"/>
                </a:solidFill>
              </a:rPr>
              <a:t> </a:t>
            </a:r>
            <a:r>
              <a:rPr lang="en-US" dirty="0"/>
              <a:t>is a liquid mixture of complex hydrocarbon compounds that is used widely as a fuel source.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rgbClr val="FFC000"/>
                </a:solidFill>
              </a:rPr>
              <a:t>Petroleum, also known as </a:t>
            </a:r>
            <a:r>
              <a:rPr lang="en-US" b="1" dirty="0">
                <a:solidFill>
                  <a:srgbClr val="FFC000"/>
                </a:solidFill>
              </a:rPr>
              <a:t>crude oil</a:t>
            </a:r>
            <a:r>
              <a:rPr lang="en-US" dirty="0">
                <a:solidFill>
                  <a:srgbClr val="FFC000"/>
                </a:solidFill>
              </a:rPr>
              <a:t>. 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rgbClr val="FFC000"/>
                </a:solidFill>
              </a:rPr>
              <a:t>Anything that is made from crude oil, such as fuels, chemicals, and plastics, is called a petroleum product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02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30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Locating Oil Deposits</a:t>
            </a:r>
            <a:endParaRPr lang="en-US" b="0"/>
          </a:p>
        </p:txBody>
      </p:sp>
      <p:sp>
        <p:nvSpPr>
          <p:cNvPr id="214323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rgbClr val="FFC000"/>
                </a:solidFill>
              </a:rPr>
              <a:t>Oil is found in and around major geologic features, such as folds, faults, and salt domes</a:t>
            </a:r>
            <a:r>
              <a:rPr lang="en-US" dirty="0"/>
              <a:t>, that tend to trap oil as it moves in the Earth’s crust.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rgbClr val="FFC000"/>
                </a:solidFill>
              </a:rPr>
              <a:t>Most of the world’s oil reserves are in the Middle East.</a:t>
            </a:r>
            <a:r>
              <a:rPr lang="en-US" dirty="0"/>
              <a:t> Large deposits also exist in the United States, Venezuela, the North Sea, Siberia, and Nigeria.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Geologists use many different methods to locate the rock formations that could contain oil.</a:t>
            </a:r>
          </a:p>
        </p:txBody>
      </p:sp>
    </p:spTree>
    <p:extLst>
      <p:ext uri="{BB962C8B-B14F-4D97-AF65-F5344CB8AC3E}">
        <p14:creationId xmlns:p14="http://schemas.microsoft.com/office/powerpoint/2010/main" val="3926935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323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1447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/>
              <a:t>The Environmental Effects of Using Oil</a:t>
            </a:r>
            <a:endParaRPr lang="en-US" b="0" dirty="0"/>
          </a:p>
        </p:txBody>
      </p:sp>
      <p:sp>
        <p:nvSpPr>
          <p:cNvPr id="215347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2438400"/>
            <a:ext cx="8229600" cy="3403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rgbClr val="FFC000"/>
                </a:solidFill>
              </a:rPr>
              <a:t>Petroleum fuel releases pollutants when burned.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These pollutants contribute to smog and cause health problems.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Many scientists think that the carbon dioxide released from burning petroleum fuels contributes to global warming.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87599"/>
            <a:ext cx="3858491" cy="217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9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478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8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121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/>
              <a:t>The Environmental Effects of Using Oil</a:t>
            </a:r>
          </a:p>
        </p:txBody>
      </p:sp>
      <p:sp>
        <p:nvSpPr>
          <p:cNvPr id="216986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905000"/>
            <a:ext cx="5514975" cy="3937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rgbClr val="FFC000"/>
                </a:solidFill>
              </a:rPr>
              <a:t>Oil spills from tanker ships are another potential environmental problem of oil use 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While oil spills are dramatic, much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more oil pollution comes from everyday sources, like leaking cars.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02" y="2438400"/>
            <a:ext cx="248467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30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8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86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5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Natural Gas</a:t>
            </a:r>
            <a:endParaRPr lang="en-US" b="0"/>
          </a:p>
        </p:txBody>
      </p:sp>
      <p:sp>
        <p:nvSpPr>
          <p:cNvPr id="215757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47800"/>
            <a:ext cx="4143375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About 20% of the world’s nonrenewable energy comes from natural gas. 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Natural gas, or methane (CH4), produces fewer pollutants than other fossil fuels when burned.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Vehicles that run on natural gas require fewer pollution controls.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Electric power plants can also use this clean-burning fuel.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62" y="990600"/>
            <a:ext cx="39968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4762"/>
            <a:ext cx="3866602" cy="289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74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57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Energy Resources and Fossil Fuels</a:t>
            </a:r>
            <a:endParaRPr lang="en-US" b="0"/>
          </a:p>
        </p:txBody>
      </p:sp>
      <p:sp>
        <p:nvSpPr>
          <p:cNvPr id="202650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FFCC00"/>
                </a:solidFill>
              </a:rPr>
              <a:t>fossil fuel</a:t>
            </a:r>
            <a:r>
              <a:rPr lang="en-US" dirty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is a nonrenewable energy resource formed from the remains of organisms that lived long ago; examples include oil, coal, and natural gas.</a:t>
            </a:r>
          </a:p>
          <a:p>
            <a:pPr marL="754380" lvl="1" indent="-457200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Most of the energy we use comes from this group of natural resources called fossil fuels.</a:t>
            </a:r>
          </a:p>
          <a:p>
            <a:pPr marL="754380" lvl="1" indent="-457200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We use fossil fuels to run cars, ships, planes, and factories and to produce electricity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1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650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5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Natural Gas</a:t>
            </a:r>
            <a:endParaRPr lang="en-US" b="0"/>
          </a:p>
        </p:txBody>
      </p:sp>
      <p:sp>
        <p:nvSpPr>
          <p:cNvPr id="215757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 smtClean="0">
                <a:solidFill>
                  <a:schemeClr val="accent6"/>
                </a:solidFill>
              </a:rPr>
              <a:t>Burning natural gas produces fewer pollutants than any other fossil fuel.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2052"/>
            <a:ext cx="3362325" cy="41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532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57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6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Fossil Fuels and the Future</a:t>
            </a:r>
            <a:endParaRPr lang="en-US" b="0"/>
          </a:p>
        </p:txBody>
      </p:sp>
      <p:sp>
        <p:nvSpPr>
          <p:cNvPr id="215962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Fossil fuels supply about 90% of the energy used in developed countries.</a:t>
            </a:r>
          </a:p>
          <a:p>
            <a:pPr marL="754380" lvl="1" indent="-457200">
              <a:buClr>
                <a:srgbClr val="FFFFFF"/>
              </a:buClr>
            </a:pPr>
            <a:r>
              <a:rPr lang="en-US" dirty="0" smtClean="0">
                <a:solidFill>
                  <a:schemeClr val="accent6"/>
                </a:solidFill>
              </a:rPr>
              <a:t>Most of energy in the US is used for industrial purposes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This will make other energy sources more attractive.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Planning for the energy we will use in the future is important because it takes many years for  a new source of energy to make a significant contribution to our energy supply.</a:t>
            </a:r>
          </a:p>
        </p:txBody>
      </p:sp>
    </p:spTree>
    <p:extLst>
      <p:ext uri="{BB962C8B-B14F-4D97-AF65-F5344CB8AC3E}">
        <p14:creationId xmlns:p14="http://schemas.microsoft.com/office/powerpoint/2010/main" val="1124116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62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Predicting Oil Prediction</a:t>
            </a:r>
            <a:endParaRPr lang="en-US" b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478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Oil production is still increasing, but it is increasing much more slowly than it has in the past</a:t>
            </a:r>
            <a:r>
              <a:rPr lang="en-US" dirty="0" smtClean="0">
                <a:solidFill>
                  <a:schemeClr val="accent6"/>
                </a:solidFill>
              </a:rPr>
              <a:t>. 1990 needs for US rose slightly</a:t>
            </a:r>
          </a:p>
          <a:p>
            <a:pPr marL="457200" indent="-457200">
              <a:buClr>
                <a:srgbClr val="FFFFFF"/>
              </a:buClr>
            </a:pP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161673" name="Picture 9" descr="17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4484"/>
            <a:ext cx="5605463" cy="33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5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670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Predicting Oil Production</a:t>
            </a:r>
            <a:endParaRPr lang="en-US" b="0"/>
          </a:p>
        </p:txBody>
      </p:sp>
      <p:sp>
        <p:nvSpPr>
          <p:cNvPr id="2163718" name="Rectangle 6"/>
          <p:cNvSpPr>
            <a:spLocks noGrp="1" noChangeArrowheads="1"/>
          </p:cNvSpPr>
          <p:nvPr>
            <p:ph idx="1"/>
          </p:nvPr>
        </p:nvSpPr>
        <p:spPr>
          <a:xfrm>
            <a:off x="4876800" y="1295400"/>
            <a:ext cx="3781424" cy="4546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57200" indent="-457200">
              <a:buClr>
                <a:srgbClr val="FFFFFF"/>
              </a:buClr>
            </a:pPr>
            <a:r>
              <a:rPr lang="en-US" dirty="0" smtClean="0">
                <a:solidFill>
                  <a:schemeClr val="accent6"/>
                </a:solidFill>
              </a:rPr>
              <a:t>Following factors help predict future oil production:</a:t>
            </a:r>
          </a:p>
          <a:p>
            <a:pPr indent="-342900">
              <a:buClr>
                <a:srgbClr val="FFFFFF"/>
              </a:buClr>
            </a:pPr>
            <a:r>
              <a:rPr lang="en-US" dirty="0" smtClean="0">
                <a:solidFill>
                  <a:schemeClr val="accent6"/>
                </a:solidFill>
              </a:rPr>
              <a:t>- Changes in technology</a:t>
            </a:r>
          </a:p>
          <a:p>
            <a:pPr indent="-342900">
              <a:buClr>
                <a:srgbClr val="FFFFFF"/>
              </a:buClr>
            </a:pPr>
            <a:r>
              <a:rPr lang="en-US" dirty="0" smtClean="0">
                <a:solidFill>
                  <a:schemeClr val="accent6"/>
                </a:solidFill>
              </a:rPr>
              <a:t>- cost of obtaining fuel</a:t>
            </a:r>
          </a:p>
          <a:p>
            <a:pPr indent="-342900">
              <a:buClr>
                <a:srgbClr val="FFFFFF"/>
              </a:buClr>
            </a:pPr>
            <a:r>
              <a:rPr lang="en-US" dirty="0" smtClean="0">
                <a:solidFill>
                  <a:schemeClr val="accent6"/>
                </a:solidFill>
              </a:rPr>
              <a:t>-Number of oil deposits discovered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4328827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507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3718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8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 smtClean="0"/>
              <a:t>Where did the energy originate?</a:t>
            </a:r>
            <a:endParaRPr lang="en-US" b="0" dirty="0"/>
          </a:p>
        </p:txBody>
      </p:sp>
      <p:sp>
        <p:nvSpPr>
          <p:cNvPr id="216781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7648575" cy="4978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57200" indent="-457200">
              <a:buClr>
                <a:srgbClr val="FFFFFF"/>
              </a:buClr>
            </a:pPr>
            <a:r>
              <a:rPr lang="en-US" dirty="0" smtClean="0">
                <a:solidFill>
                  <a:schemeClr val="accent6"/>
                </a:solidFill>
              </a:rPr>
              <a:t>.The energy in fossil fuels originated from the sun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248400" cy="310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74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78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Energy Resources and Fossil Fuels</a:t>
            </a:r>
            <a:endParaRPr lang="en-US" b="0"/>
          </a:p>
        </p:txBody>
      </p:sp>
      <p:sp>
        <p:nvSpPr>
          <p:cNvPr id="2114566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/>
              <a:t>Fossil fuels are central to life in modern societies, but there are </a:t>
            </a:r>
            <a:r>
              <a:rPr lang="en-US" dirty="0">
                <a:solidFill>
                  <a:schemeClr val="accent6"/>
                </a:solidFill>
              </a:rPr>
              <a:t>two main problems with fossil fuels.</a:t>
            </a:r>
          </a:p>
          <a:p>
            <a:pPr marL="914400" lvl="1" indent="-457200"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chemeClr val="accent6"/>
                </a:solidFill>
              </a:rPr>
              <a:t>The supply of fossil fuels is limited.</a:t>
            </a:r>
          </a:p>
          <a:p>
            <a:pPr marL="914400" lvl="1" indent="-457200"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chemeClr val="accent6"/>
                </a:solidFill>
              </a:rPr>
              <a:t>Obtaining and using them has environmental consequences. 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In the 21st century, societies will continue to explore alternatives to fossil fuels but will also focus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developing more-efficient ways to use these fuels.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79593"/>
            <a:ext cx="3124200" cy="20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54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6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Fuels for Different Uses</a:t>
            </a:r>
            <a:endParaRPr lang="en-US" b="0"/>
          </a:p>
        </p:txBody>
      </p:sp>
      <p:sp>
        <p:nvSpPr>
          <p:cNvPr id="211661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31691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Fuel is used for </a:t>
            </a:r>
            <a:r>
              <a:rPr lang="en-US" dirty="0" smtClean="0">
                <a:solidFill>
                  <a:schemeClr val="accent6"/>
                </a:solidFill>
              </a:rPr>
              <a:t>five </a:t>
            </a:r>
            <a:r>
              <a:rPr lang="en-US" dirty="0">
                <a:solidFill>
                  <a:schemeClr val="accent6"/>
                </a:solidFill>
              </a:rPr>
              <a:t>main purposes:</a:t>
            </a:r>
          </a:p>
          <a:p>
            <a:pPr marL="914400" lvl="1" indent="-457200">
              <a:spcAft>
                <a:spcPct val="30000"/>
              </a:spcAft>
              <a:buClr>
                <a:srgbClr val="FFFFFF"/>
              </a:buClr>
              <a:buFontTx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cooking</a:t>
            </a:r>
          </a:p>
          <a:p>
            <a:pPr marL="914400" lvl="1" indent="-457200">
              <a:spcAft>
                <a:spcPct val="30000"/>
              </a:spcAft>
              <a:buClr>
                <a:srgbClr val="FFFFFF"/>
              </a:buClr>
              <a:buFontTx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Transportation</a:t>
            </a:r>
            <a:endParaRPr lang="en-US" dirty="0">
              <a:solidFill>
                <a:schemeClr val="accent6"/>
              </a:solidFill>
            </a:endParaRPr>
          </a:p>
          <a:p>
            <a:pPr marL="914400" lvl="1" indent="-457200">
              <a:spcAft>
                <a:spcPct val="30000"/>
              </a:spcAft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chemeClr val="accent6"/>
                </a:solidFill>
              </a:rPr>
              <a:t>Manufacturing</a:t>
            </a:r>
          </a:p>
          <a:p>
            <a:pPr marL="914400" lvl="1" indent="-457200">
              <a:spcAft>
                <a:spcPct val="30000"/>
              </a:spcAft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chemeClr val="accent6"/>
                </a:solidFill>
              </a:rPr>
              <a:t>Heating and cooling buildings</a:t>
            </a:r>
          </a:p>
          <a:p>
            <a:pPr marL="914400" lvl="1" indent="-457200">
              <a:spcAft>
                <a:spcPct val="30000"/>
              </a:spcAft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chemeClr val="accent6"/>
                </a:solidFill>
              </a:rPr>
              <a:t>Generating electricity to run machines and appliances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Different fuels are used for different purposes.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The suitability of a fuel for each application depends on the fuel’s energy content, cost, availability, safety, and byproducts.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72" y="1600200"/>
            <a:ext cx="2664785" cy="19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159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62" y="4724400"/>
            <a:ext cx="320622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86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Electricity-Power on Demand</a:t>
            </a:r>
            <a:endParaRPr lang="en-US" b="0"/>
          </a:p>
        </p:txBody>
      </p:sp>
      <p:sp>
        <p:nvSpPr>
          <p:cNvPr id="211866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/>
              <a:t>Because electricity is more convenient to use, </a:t>
            </a:r>
            <a:r>
              <a:rPr lang="en-US" dirty="0">
                <a:solidFill>
                  <a:schemeClr val="accent6"/>
                </a:solidFill>
              </a:rPr>
              <a:t>the energy in fuel is often converted before used.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Electricity can be transported quickly across great distances. 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This makes it a good source of power for computers, light switches, and more.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Two disadvantages of electricity are that it is difficult to store and other energy sources have to be used to generate it.</a:t>
            </a:r>
          </a:p>
        </p:txBody>
      </p:sp>
    </p:spTree>
    <p:extLst>
      <p:ext uri="{BB962C8B-B14F-4D97-AF65-F5344CB8AC3E}">
        <p14:creationId xmlns:p14="http://schemas.microsoft.com/office/powerpoint/2010/main" val="2235242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How Is Electricity Generated?</a:t>
            </a:r>
            <a:endParaRPr lang="en-US" b="0"/>
          </a:p>
        </p:txBody>
      </p:sp>
      <p:sp>
        <p:nvSpPr>
          <p:cNvPr id="212071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FFFFFF"/>
              </a:buClr>
            </a:pPr>
            <a:r>
              <a:rPr lang="en-US" dirty="0">
                <a:solidFill>
                  <a:schemeClr val="accent6"/>
                </a:solidFill>
              </a:rPr>
              <a:t>An </a:t>
            </a:r>
            <a:r>
              <a:rPr lang="en-US" b="1" dirty="0">
                <a:solidFill>
                  <a:schemeClr val="accent6"/>
                </a:solidFill>
              </a:rPr>
              <a:t>electric generator</a:t>
            </a:r>
            <a:r>
              <a:rPr lang="en-US" dirty="0">
                <a:solidFill>
                  <a:schemeClr val="accent6"/>
                </a:solidFill>
              </a:rPr>
              <a:t> is a device that converts mechanical energy into electrical energy.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Generators produce electrical energy by moving an electrically conductive material within a magnetic field.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Most commercial electric generators convert the movement of a turbine into electrical energy. </a:t>
            </a:r>
            <a:r>
              <a:rPr lang="en-US" dirty="0">
                <a:solidFill>
                  <a:schemeClr val="accent6"/>
                </a:solidFill>
              </a:rPr>
              <a:t>A </a:t>
            </a:r>
            <a:r>
              <a:rPr lang="en-US" i="1" dirty="0">
                <a:solidFill>
                  <a:schemeClr val="accent6"/>
                </a:solidFill>
              </a:rPr>
              <a:t>turbine</a:t>
            </a:r>
            <a:r>
              <a:rPr lang="en-US" dirty="0">
                <a:solidFill>
                  <a:schemeClr val="accent6"/>
                </a:solidFill>
              </a:rPr>
              <a:t> is a wheel that changes the force of a moving gas or a liquid into energy that can do work.</a:t>
            </a:r>
          </a:p>
          <a:p>
            <a:pPr marL="457200" indent="-457200">
              <a:buClr>
                <a:srgbClr val="FFFFFF"/>
              </a:buClr>
            </a:pPr>
            <a:r>
              <a:rPr lang="en-US" dirty="0"/>
              <a:t>The turbine spins a generator to produce </a:t>
            </a:r>
            <a:br>
              <a:rPr lang="en-US" dirty="0"/>
            </a:br>
            <a:r>
              <a:rPr lang="en-US" dirty="0"/>
              <a:t>electricity.</a:t>
            </a:r>
          </a:p>
        </p:txBody>
      </p:sp>
    </p:spTree>
    <p:extLst>
      <p:ext uri="{BB962C8B-B14F-4D97-AF65-F5344CB8AC3E}">
        <p14:creationId xmlns:p14="http://schemas.microsoft.com/office/powerpoint/2010/main" val="293954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How Is Electricity Generated?</a:t>
            </a:r>
            <a:endParaRPr lang="en-US" b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5005388" cy="29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28625" y="1498600"/>
            <a:ext cx="8229600" cy="43434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 dirty="0" smtClean="0">
                <a:solidFill>
                  <a:schemeClr val="accent6"/>
                </a:solidFill>
              </a:rPr>
              <a:t>Water is heated by burning a fuel to produce steam</a:t>
            </a:r>
          </a:p>
          <a:p>
            <a:pPr marL="0" indent="0">
              <a:buClr>
                <a:srgbClr val="FFFFFF"/>
              </a:buClr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US" dirty="0" smtClean="0">
                <a:solidFill>
                  <a:schemeClr val="accent6"/>
                </a:solidFill>
              </a:rPr>
              <a:t>The steam runs the turbine and the turbine spins a generator to produce electricity</a:t>
            </a:r>
            <a:endParaRPr lang="en-US" dirty="0"/>
          </a:p>
          <a:p>
            <a:pPr marL="457200" indent="-457200">
              <a:buClr>
                <a:srgbClr val="FFFFFF"/>
              </a:buClr>
            </a:pP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52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How Is Electricity Generated</a:t>
            </a:r>
          </a:p>
        </p:txBody>
      </p:sp>
      <p:pic>
        <p:nvPicPr>
          <p:cNvPr id="2012167" name="Picture 7" descr="1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23188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1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16996</TotalTime>
  <Words>1567</Words>
  <Application>Microsoft Office PowerPoint</Application>
  <PresentationFormat>On-screen Show (4:3)</PresentationFormat>
  <Paragraphs>131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Austin</vt:lpstr>
      <vt:lpstr>Chapter 17</vt:lpstr>
      <vt:lpstr>Objectives</vt:lpstr>
      <vt:lpstr>Energy Resources and Fossil Fuels</vt:lpstr>
      <vt:lpstr>Energy Resources and Fossil Fuels</vt:lpstr>
      <vt:lpstr>Fuels for Different Uses</vt:lpstr>
      <vt:lpstr>Electricity-Power on Demand</vt:lpstr>
      <vt:lpstr>How Is Electricity Generated?</vt:lpstr>
      <vt:lpstr>How Is Electricity Generated?</vt:lpstr>
      <vt:lpstr>How Is Electricity Generated</vt:lpstr>
      <vt:lpstr>World Energy Use</vt:lpstr>
      <vt:lpstr>World Energy Use</vt:lpstr>
      <vt:lpstr>Energy Use in the United States</vt:lpstr>
      <vt:lpstr>Energy Use in the United States</vt:lpstr>
      <vt:lpstr>How Fossil-Fuel Deposits Form</vt:lpstr>
      <vt:lpstr>Oil and Gas Deposits in the United States</vt:lpstr>
      <vt:lpstr>Coal Formation</vt:lpstr>
      <vt:lpstr>Coal Formation</vt:lpstr>
      <vt:lpstr>Oil and Natural Gas Formation</vt:lpstr>
      <vt:lpstr>Oil and Natural Gas Formation</vt:lpstr>
      <vt:lpstr>Coal</vt:lpstr>
      <vt:lpstr>Coal</vt:lpstr>
      <vt:lpstr>Coal</vt:lpstr>
      <vt:lpstr>Coal Mining and the Environment</vt:lpstr>
      <vt:lpstr>Air Pollution</vt:lpstr>
      <vt:lpstr>Petroleum</vt:lpstr>
      <vt:lpstr>Locating Oil Deposits</vt:lpstr>
      <vt:lpstr>The Environmental Effects of Using Oil</vt:lpstr>
      <vt:lpstr>The Environmental Effects of Using Oil</vt:lpstr>
      <vt:lpstr>Natural Gas</vt:lpstr>
      <vt:lpstr>Natural Gas</vt:lpstr>
      <vt:lpstr>Fossil Fuels and the Future</vt:lpstr>
      <vt:lpstr>Predicting Oil Prediction</vt:lpstr>
      <vt:lpstr>Predicting Oil Production</vt:lpstr>
      <vt:lpstr>Where did the energy originate?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cp:lastPrinted>2015-03-02T14:59:33Z</cp:lastPrinted>
  <dcterms:created xsi:type="dcterms:W3CDTF">2015-02-13T20:09:05Z</dcterms:created>
  <dcterms:modified xsi:type="dcterms:W3CDTF">2015-03-19T20:18:36Z</dcterms:modified>
</cp:coreProperties>
</file>