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0" r:id="rId1"/>
  </p:sldMasterIdLst>
  <p:notesMasterIdLst>
    <p:notesMasterId r:id="rId28"/>
  </p:notesMasterIdLst>
  <p:handoutMasterIdLst>
    <p:handoutMasterId r:id="rId29"/>
  </p:handoutMasterIdLst>
  <p:sldIdLst>
    <p:sldId id="260" r:id="rId2"/>
    <p:sldId id="344" r:id="rId3"/>
    <p:sldId id="402" r:id="rId4"/>
    <p:sldId id="346" r:id="rId5"/>
    <p:sldId id="465" r:id="rId6"/>
    <p:sldId id="466" r:id="rId7"/>
    <p:sldId id="475" r:id="rId8"/>
    <p:sldId id="467" r:id="rId9"/>
    <p:sldId id="432" r:id="rId10"/>
    <p:sldId id="348" r:id="rId11"/>
    <p:sldId id="468" r:id="rId12"/>
    <p:sldId id="476" r:id="rId13"/>
    <p:sldId id="477" r:id="rId14"/>
    <p:sldId id="481" r:id="rId15"/>
    <p:sldId id="446" r:id="rId16"/>
    <p:sldId id="377" r:id="rId17"/>
    <p:sldId id="463" r:id="rId18"/>
    <p:sldId id="379" r:id="rId19"/>
    <p:sldId id="454" r:id="rId20"/>
    <p:sldId id="384" r:id="rId21"/>
    <p:sldId id="387" r:id="rId22"/>
    <p:sldId id="389" r:id="rId23"/>
    <p:sldId id="496" r:id="rId24"/>
    <p:sldId id="497" r:id="rId25"/>
    <p:sldId id="391" r:id="rId26"/>
    <p:sldId id="428" r:id="rId27"/>
  </p:sldIdLst>
  <p:sldSz cx="9144000" cy="6858000" type="screen4x3"/>
  <p:notesSz cx="6858000" cy="9296400"/>
  <p:custDataLst>
    <p:tags r:id="rId30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34694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9" autoAdjust="0"/>
    <p:restoredTop sz="94700" autoAdjust="0"/>
  </p:normalViewPr>
  <p:slideViewPr>
    <p:cSldViewPr>
      <p:cViewPr>
        <p:scale>
          <a:sx n="65" d="100"/>
          <a:sy n="65" d="100"/>
        </p:scale>
        <p:origin x="-264" y="-204"/>
      </p:cViewPr>
      <p:guideLst>
        <p:guide orient="horz" pos="2352"/>
        <p:guide orient="horz" pos="1728"/>
        <p:guide pos="17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9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D1BE3D3-2623-44E6-A76E-B387ED47E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64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6D7C5DE-B754-4D47-A972-8052AC541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87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4DC1A4-3BF4-42E7-ACDA-5CAC33D39BFA}" type="datetime1">
              <a:rPr lang="en-US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DFD620-0C01-49BB-9B40-FD6D37B20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9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7090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Cellular Respiration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86200"/>
            <a:ext cx="8677275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Cellular Respiration: Harvesting Chemical Energy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Cell Respiration and Production of ATP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37966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The breakdown of organic molecules (carbohydrates, lipids, proteins) releases energy.</a:t>
            </a:r>
          </a:p>
          <a:p>
            <a:pPr eaLnBrk="1" hangingPunct="1"/>
            <a:r>
              <a:rPr lang="en-US" sz="2800" dirty="0" smtClean="0"/>
              <a:t>Cellular respiration consumes oxygen and organic molecules and yields ATP</a:t>
            </a:r>
          </a:p>
          <a:p>
            <a:pPr eaLnBrk="1" hangingPunct="1"/>
            <a:r>
              <a:rPr lang="en-US" sz="2800" dirty="0" smtClean="0"/>
              <a:t>Although carbohydrates, fats, and proteins are all consumed as fuel, it is helpful to trace cellular respiration with the sugar glucose: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 </a:t>
            </a:r>
            <a:r>
              <a:rPr lang="en-US" sz="2500" dirty="0" smtClean="0"/>
              <a:t>   C</a:t>
            </a:r>
            <a:r>
              <a:rPr lang="en-US" sz="2500" baseline="-25000" dirty="0" smtClean="0"/>
              <a:t>6</a:t>
            </a:r>
            <a:r>
              <a:rPr lang="en-US" sz="2500" dirty="0" smtClean="0"/>
              <a:t>H</a:t>
            </a:r>
            <a:r>
              <a:rPr lang="en-US" sz="2500" baseline="-25000" dirty="0" smtClean="0"/>
              <a:t>12</a:t>
            </a:r>
            <a:r>
              <a:rPr lang="en-US" sz="2500" dirty="0" smtClean="0"/>
              <a:t>O</a:t>
            </a:r>
            <a:r>
              <a:rPr lang="en-US" sz="2500" baseline="-25000" dirty="0" smtClean="0"/>
              <a:t>6</a:t>
            </a:r>
            <a:r>
              <a:rPr lang="en-US" sz="2500" dirty="0" smtClean="0"/>
              <a:t> + 6O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</a:t>
            </a:r>
            <a:r>
              <a:rPr lang="en-US" sz="2500" dirty="0" smtClean="0">
                <a:sym typeface="Symbol" charset="2"/>
              </a:rPr>
              <a:t> </a:t>
            </a:r>
            <a:r>
              <a:rPr lang="en-US" sz="2500" dirty="0" smtClean="0"/>
              <a:t>6CO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+ 6H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O + Energy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Glycolysis</a:t>
            </a:r>
            <a:endParaRPr lang="en-US" b="1" dirty="0" smtClean="0">
              <a:solidFill>
                <a:srgbClr val="339966"/>
              </a:solidFill>
              <a:latin typeface="Arial" charset="0"/>
              <a:cs typeface="Arial" charset="0"/>
            </a:endParaRP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5105400" cy="530452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cs typeface="Arial" charset="0"/>
              </a:rPr>
              <a:t>Glycolysis</a:t>
            </a:r>
            <a:r>
              <a:rPr lang="en-US" sz="2800" dirty="0" smtClean="0">
                <a:cs typeface="Arial" charset="0"/>
              </a:rPr>
              <a:t> is the first stage of cellular respiration.  </a:t>
            </a:r>
          </a:p>
          <a:p>
            <a:r>
              <a:rPr lang="en-US" sz="2800" dirty="0" smtClean="0">
                <a:cs typeface="Arial" charset="0"/>
              </a:rPr>
              <a:t>Occurs in cytoplasm.</a:t>
            </a:r>
          </a:p>
          <a:p>
            <a:r>
              <a:rPr lang="en-US" sz="2800" dirty="0" smtClean="0">
                <a:cs typeface="Arial" charset="0"/>
              </a:rPr>
              <a:t>During glycolysis, </a:t>
            </a:r>
            <a:r>
              <a:rPr lang="en-US" sz="2800" u="sng" dirty="0" smtClean="0">
                <a:cs typeface="Arial" charset="0"/>
              </a:rPr>
              <a:t>glucose</a:t>
            </a:r>
            <a:r>
              <a:rPr lang="en-US" sz="2800" dirty="0" smtClean="0">
                <a:cs typeface="Arial" charset="0"/>
              </a:rPr>
              <a:t> is broken down into 2 molecules of the 3-carbon molecule </a:t>
            </a:r>
            <a:r>
              <a:rPr lang="en-US" sz="2800" u="sng" dirty="0" smtClean="0">
                <a:cs typeface="Arial" charset="0"/>
              </a:rPr>
              <a:t>pyruvic acid</a:t>
            </a:r>
            <a:r>
              <a:rPr lang="en-US" sz="2800" dirty="0" smtClean="0">
                <a:cs typeface="Arial" charset="0"/>
              </a:rPr>
              <a:t>. </a:t>
            </a:r>
          </a:p>
          <a:p>
            <a:pPr lvl="1"/>
            <a:r>
              <a:rPr lang="en-US" sz="2400" dirty="0" smtClean="0">
                <a:cs typeface="Arial" charset="0"/>
              </a:rPr>
              <a:t>ATP and NADH are produced as part of the process. </a:t>
            </a:r>
          </a:p>
        </p:txBody>
      </p:sp>
      <p:pic>
        <p:nvPicPr>
          <p:cNvPr id="18436" name="Picture 2" descr="C:\Users\Alex\Desktop\art\BIO10NAE_03_09_03_005_LRIM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65250"/>
            <a:ext cx="3556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7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Glycolysis</a:t>
            </a:r>
            <a:endParaRPr lang="en-US" b="1" dirty="0" smtClean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7114"/>
            <a:ext cx="8534400" cy="5448931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rial" charset="0"/>
              </a:rPr>
              <a:t>Glycolysis uses up:</a:t>
            </a:r>
          </a:p>
          <a:p>
            <a:pPr lvl="1"/>
            <a:r>
              <a:rPr lang="en-US" sz="2400" dirty="0" smtClean="0">
                <a:cs typeface="Arial" charset="0"/>
              </a:rPr>
              <a:t>1 molecule of glucose (6-carbon sugar)</a:t>
            </a:r>
          </a:p>
          <a:p>
            <a:pPr lvl="1"/>
            <a:r>
              <a:rPr lang="en-US" sz="2400" dirty="0" smtClean="0">
                <a:cs typeface="Arial" charset="0"/>
              </a:rPr>
              <a:t>2 molecules of ATP</a:t>
            </a:r>
          </a:p>
          <a:p>
            <a:pPr lvl="1"/>
            <a:r>
              <a:rPr lang="en-US" sz="2400" dirty="0" smtClean="0">
                <a:cs typeface="Arial" charset="0"/>
              </a:rPr>
              <a:t>2 molecules of NAD+</a:t>
            </a:r>
          </a:p>
          <a:p>
            <a:pPr marL="457200" lvl="1" indent="0">
              <a:buNone/>
            </a:pPr>
            <a:endParaRPr lang="en-US" sz="2400" dirty="0" smtClean="0">
              <a:cs typeface="Arial" charset="0"/>
            </a:endParaRPr>
          </a:p>
          <a:p>
            <a:r>
              <a:rPr lang="en-US" sz="2800" dirty="0" smtClean="0">
                <a:cs typeface="Arial" charset="0"/>
              </a:rPr>
              <a:t>Glycolysis produces</a:t>
            </a:r>
          </a:p>
          <a:p>
            <a:pPr lvl="1"/>
            <a:r>
              <a:rPr lang="en-US" sz="2400" dirty="0" smtClean="0">
                <a:cs typeface="Arial" charset="0"/>
              </a:rPr>
              <a:t>2 molecules of pyruvic acid (3-carbon acids)</a:t>
            </a:r>
          </a:p>
          <a:p>
            <a:pPr lvl="1"/>
            <a:r>
              <a:rPr lang="en-US" sz="2400" dirty="0" smtClean="0">
                <a:cs typeface="Arial" charset="0"/>
              </a:rPr>
              <a:t>4 molecules of ATP</a:t>
            </a:r>
          </a:p>
          <a:p>
            <a:pPr lvl="1"/>
            <a:r>
              <a:rPr lang="en-US" sz="2400" dirty="0" smtClean="0">
                <a:cs typeface="Arial" charset="0"/>
              </a:rPr>
              <a:t>2 molecules of NADH</a:t>
            </a:r>
          </a:p>
          <a:p>
            <a:pPr lvl="1"/>
            <a:endParaRPr lang="en-US" sz="28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Glycolysis</a:t>
            </a:r>
            <a:endParaRPr lang="en-US" b="1" dirty="0" smtClean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81200"/>
            <a:ext cx="8534400" cy="437966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Glycolysis produces ATP very fast, which is an advantage when the energy demands of the cell suddenly increase.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Glycolysis does not require oxygen, so it can quickly supply energy to cells when oxygen is unavailable.</a:t>
            </a:r>
          </a:p>
        </p:txBody>
      </p:sp>
    </p:spTree>
    <p:extLst>
      <p:ext uri="{BB962C8B-B14F-4D97-AF65-F5344CB8AC3E}">
        <p14:creationId xmlns:p14="http://schemas.microsoft.com/office/powerpoint/2010/main" val="34144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Krebs Cycle</a:t>
            </a:r>
            <a:endParaRPr lang="en-US" b="1" dirty="0" smtClean="0">
              <a:solidFill>
                <a:srgbClr val="339966"/>
              </a:solidFill>
              <a:latin typeface="Arial" charset="0"/>
              <a:cs typeface="Arial" charset="0"/>
            </a:endParaRP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0"/>
            <a:ext cx="5029200" cy="3624069"/>
          </a:xfrm>
        </p:spPr>
        <p:txBody>
          <a:bodyPr/>
          <a:lstStyle/>
          <a:p>
            <a:r>
              <a:rPr lang="en-US" sz="2800" dirty="0" smtClean="0">
                <a:cs typeface="Arial" charset="0"/>
              </a:rPr>
              <a:t>During the citric acid cycle, pyruvic acid produced in glycolysis is broken down into carbon dioxide and more energy is extracted.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6628" name="Picture 2" descr="C:\Users\Alex\Desktop\art\BIO10NAE_03_09_03_005_LRIM_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1365250"/>
            <a:ext cx="3556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3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227013"/>
            <a:ext cx="7194550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9-11</a:t>
            </a:r>
            <a:endParaRPr lang="en-US" sz="1500" smtClean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149350" y="230188"/>
            <a:ext cx="2327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kumimoji="0" lang="en-US" b="1" dirty="0" smtClean="0"/>
              <a:t>Pyruvic acid</a:t>
            </a:r>
            <a:endParaRPr kumimoji="0" lang="en-US" b="1" dirty="0"/>
          </a:p>
          <a:p>
            <a:pPr algn="l"/>
            <a:r>
              <a:rPr kumimoji="0" lang="en-US" b="1" dirty="0"/>
              <a:t>(from glycolysis,</a:t>
            </a:r>
          </a:p>
          <a:p>
            <a:pPr algn="l"/>
            <a:r>
              <a:rPr kumimoji="0" lang="en-US" b="1" dirty="0"/>
              <a:t>2 molecules per glucose)</a:t>
            </a:r>
            <a:endParaRPr kumimoji="0" lang="en-US" b="1" baseline="30000" dirty="0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749925" y="1701800"/>
            <a:ext cx="25400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kumimoji="0" lang="en-US" sz="800" b="1"/>
              <a:t>ATP</a:t>
            </a:r>
            <a:endParaRPr kumimoji="0" lang="en-US" sz="800" b="1" baseline="3000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762750" y="1708150"/>
            <a:ext cx="25400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kumimoji="0" lang="en-US" sz="800" b="1"/>
              <a:t>ATP</a:t>
            </a:r>
            <a:endParaRPr kumimoji="0" lang="en-US" sz="800" b="1" baseline="30000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629525" y="1704975"/>
            <a:ext cx="25400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kumimoji="0" lang="en-US" sz="800" b="1"/>
              <a:t>ATP</a:t>
            </a:r>
            <a:endParaRPr kumimoji="0" lang="en-US" sz="800" b="1" baseline="30000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591175" y="841375"/>
            <a:ext cx="538163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kumimoji="0" lang="en-US" sz="800" b="1"/>
              <a:t>Glycolysis</a:t>
            </a:r>
            <a:endParaRPr kumimoji="0" lang="en-US" sz="800" b="1" baseline="30000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251700" y="857250"/>
            <a:ext cx="7921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0" lang="en-US" sz="800" b="1"/>
              <a:t>Oxidation</a:t>
            </a:r>
          </a:p>
          <a:p>
            <a:pPr algn="ctr"/>
            <a:r>
              <a:rPr kumimoji="0" lang="en-US" sz="800" b="1"/>
              <a:t>phosphorylation</a:t>
            </a:r>
            <a:endParaRPr kumimoji="0" lang="en-US" sz="800" b="1" baseline="30000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667500" y="819150"/>
            <a:ext cx="3825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sz="800" b="1"/>
              <a:t>Citric</a:t>
            </a:r>
          </a:p>
          <a:p>
            <a:pPr algn="ctr">
              <a:lnSpc>
                <a:spcPct val="90000"/>
              </a:lnSpc>
            </a:pPr>
            <a:r>
              <a:rPr kumimoji="0" lang="en-US" sz="800" b="1"/>
              <a:t>acid</a:t>
            </a:r>
          </a:p>
          <a:p>
            <a:pPr algn="ctr">
              <a:lnSpc>
                <a:spcPct val="90000"/>
              </a:lnSpc>
            </a:pPr>
            <a:r>
              <a:rPr kumimoji="0" lang="en-US" sz="800" b="1"/>
              <a:t>cycle</a:t>
            </a:r>
            <a:endParaRPr kumimoji="0" lang="en-US" sz="800" b="1" baseline="30000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3265488" y="1055688"/>
            <a:ext cx="550862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b="1"/>
              <a:t>NAD</a:t>
            </a:r>
            <a:r>
              <a:rPr kumimoji="0" lang="en-US" b="1" baseline="30000"/>
              <a:t>+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122613" y="1519238"/>
            <a:ext cx="550862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b="1"/>
              <a:t>NADH</a:t>
            </a:r>
            <a:endParaRPr kumimoji="0" lang="en-US" b="1" baseline="30000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201988" y="1776413"/>
            <a:ext cx="4302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b="1"/>
              <a:t>+ H</a:t>
            </a:r>
            <a:r>
              <a:rPr kumimoji="0" lang="en-US" b="1" baseline="30000"/>
              <a:t>+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4887913" y="868363"/>
            <a:ext cx="3603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b="1"/>
              <a:t>CO</a:t>
            </a:r>
            <a:r>
              <a:rPr kumimoji="0" lang="en-US" b="1" baseline="-25000"/>
              <a:t>2</a:t>
            </a:r>
            <a:endParaRPr kumimoji="0" lang="en-US" b="1" baseline="30000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4881563" y="1243013"/>
            <a:ext cx="4270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b="1"/>
              <a:t>CoA</a:t>
            </a:r>
            <a:endParaRPr kumimoji="0" lang="en-US" b="1" baseline="30000"/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3906838" y="1843088"/>
            <a:ext cx="10207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b="1"/>
              <a:t>Acetyl CoA</a:t>
            </a:r>
            <a:endParaRPr kumimoji="0" lang="en-US" b="1" baseline="30000"/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4510088" y="2081213"/>
            <a:ext cx="417512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b="1"/>
              <a:t>CoA</a:t>
            </a:r>
            <a:endParaRPr kumimoji="0" lang="en-US" b="1" baseline="30000"/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4986338" y="2598738"/>
            <a:ext cx="417512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b="1"/>
              <a:t>CoA</a:t>
            </a:r>
            <a:endParaRPr kumimoji="0" lang="en-US" b="1" baseline="30000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4333875" y="3808413"/>
            <a:ext cx="7477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0" lang="en-US" b="1"/>
              <a:t>Citric</a:t>
            </a:r>
          </a:p>
          <a:p>
            <a:pPr algn="ctr"/>
            <a:r>
              <a:rPr kumimoji="0" lang="en-US" b="1"/>
              <a:t>acid</a:t>
            </a:r>
          </a:p>
          <a:p>
            <a:pPr algn="ctr"/>
            <a:r>
              <a:rPr kumimoji="0" lang="en-US" b="1"/>
              <a:t>cycle</a:t>
            </a:r>
            <a:endParaRPr kumimoji="0" lang="en-US" b="1" baseline="30000"/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6478588" y="4143375"/>
            <a:ext cx="3603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b="1"/>
              <a:t>CO</a:t>
            </a:r>
            <a:r>
              <a:rPr kumimoji="0" lang="en-US" b="1" baseline="-25000"/>
              <a:t>2</a:t>
            </a:r>
            <a:endParaRPr kumimoji="0" lang="en-US" b="1" baseline="30000"/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6313488" y="4143375"/>
            <a:ext cx="14128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b="1"/>
              <a:t>2</a:t>
            </a:r>
            <a:endParaRPr kumimoji="0" lang="en-US" b="1" baseline="30000"/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6284913" y="4638675"/>
            <a:ext cx="6207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b="1"/>
              <a:t>3 NAD</a:t>
            </a:r>
            <a:r>
              <a:rPr kumimoji="0" lang="en-US" b="1" baseline="30000"/>
              <a:t>+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6281738" y="5330825"/>
            <a:ext cx="6207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b="1"/>
              <a:t>+ 3 H</a:t>
            </a:r>
            <a:r>
              <a:rPr kumimoji="0" lang="en-US" b="1" baseline="30000"/>
              <a:t>+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6272213" y="5067300"/>
            <a:ext cx="6207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b="1"/>
              <a:t>NADH</a:t>
            </a:r>
            <a:endParaRPr kumimoji="0" lang="en-US" b="1" baseline="30000"/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6100763" y="5067300"/>
            <a:ext cx="12541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b="1"/>
              <a:t>3</a:t>
            </a:r>
            <a:endParaRPr kumimoji="0" lang="en-US" b="1" baseline="30000"/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4164013" y="6022975"/>
            <a:ext cx="3952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b="1"/>
              <a:t>ATP</a:t>
            </a:r>
            <a:endParaRPr kumimoji="0" lang="en-US" b="1" baseline="30000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4716463" y="5632450"/>
            <a:ext cx="7191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b="1"/>
              <a:t>ADP + P</a:t>
            </a:r>
            <a:endParaRPr kumimoji="0" lang="en-US" b="1" baseline="30000"/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5440363" y="5715000"/>
            <a:ext cx="841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sz="1100" b="1"/>
              <a:t>i</a:t>
            </a:r>
            <a:endParaRPr kumimoji="0" lang="en-US" sz="1100" b="1" baseline="30000"/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2678113" y="4606925"/>
            <a:ext cx="7191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b="1"/>
              <a:t>FADH</a:t>
            </a:r>
            <a:r>
              <a:rPr kumimoji="0" lang="en-US" b="1" baseline="-25000"/>
              <a:t>2</a:t>
            </a:r>
            <a:endParaRPr kumimoji="0" lang="en-US" b="1" baseline="30000"/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2947988" y="5111750"/>
            <a:ext cx="3889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b="1"/>
              <a:t>FAD</a:t>
            </a:r>
            <a:endParaRPr kumimoji="0" lang="en-US" b="1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Electron Transport Chain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534400" cy="404226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The electron transport chain occurs in the inner membrane of the mitochondria.</a:t>
            </a:r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Electrons are passed along the chain, from one protein to another.</a:t>
            </a:r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Each time the electron is passed, a little bit of energy is extracted from it.</a:t>
            </a:r>
          </a:p>
          <a:p>
            <a:pPr eaLnBrk="1" hangingPunct="1"/>
            <a:r>
              <a:rPr lang="en-US" sz="2800" dirty="0" smtClean="0"/>
              <a:t>Electrons drop in energy as they go down the chain and until they end with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forming water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FG07_09.JPG                                                    00109697mike_ohanlon                   BC0CC1D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5311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Chemiosmosis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472898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electron transport chain has created a high concentration of H+ ions in the outer fluid of the mitochondria.</a:t>
            </a:r>
          </a:p>
          <a:p>
            <a:pPr eaLnBrk="1" hangingPunct="1"/>
            <a:r>
              <a:rPr lang="en-US" sz="2800" dirty="0" smtClean="0"/>
              <a:t>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then moves back across the membrane, into the inner fluid. </a:t>
            </a:r>
          </a:p>
          <a:p>
            <a:pPr lvl="1" eaLnBrk="1" hangingPunct="1"/>
            <a:r>
              <a:rPr lang="en-US" sz="2600" dirty="0" smtClean="0"/>
              <a:t>H+ ions pass through a channel protein called ATP Synthase</a:t>
            </a:r>
          </a:p>
          <a:p>
            <a:pPr eaLnBrk="1" hangingPunct="1"/>
            <a:r>
              <a:rPr lang="en-US" sz="2800" dirty="0" smtClean="0"/>
              <a:t>ATP synthase uses this flow of 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to convert ADP molecules (low energy) into ATP (high energy)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27013"/>
            <a:ext cx="5975350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9-14</a:t>
            </a:r>
            <a:endParaRPr lang="en-US" sz="1500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911350" y="433388"/>
            <a:ext cx="195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200" b="1"/>
              <a:t>INTERMEMBRANE SPACE</a:t>
            </a:r>
            <a:endParaRPr kumimoji="0" lang="en-US" sz="1200" b="1" baseline="3000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965325" y="811213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200" b="1"/>
              <a:t>H</a:t>
            </a:r>
            <a:r>
              <a:rPr kumimoji="0" lang="en-US" sz="1200" b="1" baseline="30000"/>
              <a:t>+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136900" y="830263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200" b="1"/>
              <a:t>H</a:t>
            </a:r>
            <a:r>
              <a:rPr kumimoji="0" lang="en-US" sz="1200" b="1" baseline="30000"/>
              <a:t>+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444750" y="1862138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200" b="1"/>
              <a:t>H</a:t>
            </a:r>
            <a:r>
              <a:rPr kumimoji="0" lang="en-US" sz="1200" b="1" baseline="30000"/>
              <a:t>+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651250" y="1731963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200" b="1"/>
              <a:t>H</a:t>
            </a:r>
            <a:r>
              <a:rPr kumimoji="0" lang="en-US" sz="1200" b="1" baseline="30000"/>
              <a:t>+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4318000" y="1262063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200" b="1"/>
              <a:t>H</a:t>
            </a:r>
            <a:r>
              <a:rPr kumimoji="0" lang="en-US" sz="1200" b="1" baseline="30000"/>
              <a:t>+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4651375" y="541338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200" b="1"/>
              <a:t>H</a:t>
            </a:r>
            <a:r>
              <a:rPr kumimoji="0" lang="en-US" sz="1200" b="1" baseline="30000"/>
              <a:t>+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5451475" y="1182688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200" b="1"/>
              <a:t>H</a:t>
            </a:r>
            <a:r>
              <a:rPr kumimoji="0" lang="en-US" sz="1200" b="1" baseline="30000"/>
              <a:t>+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5592763" y="4476750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200" b="1"/>
              <a:t>H</a:t>
            </a:r>
            <a:r>
              <a:rPr kumimoji="0" lang="en-US" sz="1200" b="1" baseline="30000"/>
              <a:t>+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302250" y="5683250"/>
            <a:ext cx="3333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200" b="1"/>
              <a:t>ATP</a:t>
            </a:r>
            <a:endParaRPr kumimoji="0" lang="en-US" sz="1200" b="1" baseline="30000"/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1911350" y="6115050"/>
            <a:ext cx="195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200" b="1"/>
              <a:t>MITOCHONDRAL MATRIX</a:t>
            </a:r>
            <a:endParaRPr kumimoji="0" lang="en-US" sz="1200" b="1" baseline="30000"/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2330450" y="5251450"/>
            <a:ext cx="3365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200" b="1"/>
              <a:t>ADP</a:t>
            </a:r>
            <a:endParaRPr kumimoji="0" lang="en-US" sz="1200" b="1" baseline="30000"/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2447925" y="5457825"/>
            <a:ext cx="1301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200" b="1"/>
              <a:t>+</a:t>
            </a:r>
            <a:endParaRPr kumimoji="0" lang="en-US" sz="1200" b="1" baseline="30000"/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2435225" y="5749925"/>
            <a:ext cx="1301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200" b="1"/>
              <a:t>P</a:t>
            </a:r>
            <a:endParaRPr kumimoji="0" lang="en-US" sz="1200" b="1" baseline="30000"/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2593975" y="5848350"/>
            <a:ext cx="1301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sz="1000" b="1"/>
              <a:t>i</a:t>
            </a:r>
            <a:endParaRPr kumimoji="0" lang="en-US" sz="1000" b="1" baseline="30000"/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6180138" y="530225"/>
            <a:ext cx="1319212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kumimoji="0" lang="en-US" sz="1200" b="1">
                <a:solidFill>
                  <a:srgbClr val="0099B3"/>
                </a:solidFill>
              </a:rPr>
              <a:t>A rotor within the membrane spins as shown when H</a:t>
            </a:r>
            <a:r>
              <a:rPr kumimoji="0" lang="en-US" sz="1200" b="1" baseline="30000">
                <a:solidFill>
                  <a:srgbClr val="0099B3"/>
                </a:solidFill>
              </a:rPr>
              <a:t>+</a:t>
            </a:r>
            <a:r>
              <a:rPr kumimoji="0" lang="en-US" sz="1200" b="1">
                <a:solidFill>
                  <a:srgbClr val="0099B3"/>
                </a:solidFill>
              </a:rPr>
              <a:t> flows past </a:t>
            </a:r>
          </a:p>
          <a:p>
            <a:pPr algn="l"/>
            <a:r>
              <a:rPr kumimoji="0" lang="en-US" sz="1200" b="1">
                <a:solidFill>
                  <a:srgbClr val="0099B3"/>
                </a:solidFill>
              </a:rPr>
              <a:t>it down the H</a:t>
            </a:r>
            <a:r>
              <a:rPr kumimoji="0" lang="en-US" sz="1200" b="1" baseline="30000">
                <a:solidFill>
                  <a:srgbClr val="0099B3"/>
                </a:solidFill>
              </a:rPr>
              <a:t>+</a:t>
            </a:r>
            <a:r>
              <a:rPr kumimoji="0" lang="en-US" sz="1200" b="1">
                <a:solidFill>
                  <a:srgbClr val="0099B3"/>
                </a:solidFill>
              </a:rPr>
              <a:t> gradient.</a:t>
            </a:r>
            <a:endParaRPr kumimoji="0" lang="en-US" sz="1200" b="1" baseline="30000">
              <a:solidFill>
                <a:srgbClr val="0099B3"/>
              </a:solidFill>
            </a:endParaRP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6186488" y="2128838"/>
            <a:ext cx="1306512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kumimoji="0" lang="en-US" sz="1200" b="1">
                <a:solidFill>
                  <a:srgbClr val="0099B3"/>
                </a:solidFill>
              </a:rPr>
              <a:t>A stator anchored in the membrane holds the knob stationary.</a:t>
            </a:r>
            <a:endParaRPr kumimoji="0" lang="en-US" sz="1200" b="1" baseline="30000">
              <a:solidFill>
                <a:srgbClr val="0099B3"/>
              </a:solidFill>
            </a:endParaRP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6192838" y="3276600"/>
            <a:ext cx="1300162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kumimoji="0" lang="en-US" sz="1200" b="1">
                <a:solidFill>
                  <a:srgbClr val="0099B3"/>
                </a:solidFill>
              </a:rPr>
              <a:t>A rod (or “stalk”) extending into the knob also spins, activating catalytic sites in the knob.</a:t>
            </a:r>
            <a:endParaRPr kumimoji="0" lang="en-US" sz="1200" b="1" baseline="30000">
              <a:solidFill>
                <a:srgbClr val="0099B3"/>
              </a:solidFill>
            </a:endParaRP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6186488" y="4895850"/>
            <a:ext cx="128746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kumimoji="0" lang="en-US" sz="1200" b="1">
                <a:solidFill>
                  <a:srgbClr val="0099B3"/>
                </a:solidFill>
              </a:rPr>
              <a:t>Three catalytic sites in the stationary knob join inorganic phosphate to ADP to make ATP.</a:t>
            </a:r>
            <a:endParaRPr kumimoji="0" lang="en-US" sz="1200" b="1" baseline="30000">
              <a:solidFill>
                <a:srgbClr val="0099B3"/>
              </a:solidFill>
            </a:endParaRPr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>
            <a:off x="6130925" y="531813"/>
            <a:ext cx="0" cy="111760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 flipH="1">
            <a:off x="4175125" y="1174750"/>
            <a:ext cx="1955800" cy="15208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>
            <a:off x="6130925" y="2147888"/>
            <a:ext cx="0" cy="7143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 flipH="1">
            <a:off x="4870450" y="2584450"/>
            <a:ext cx="1260475" cy="5810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>
            <a:off x="6130925" y="3287713"/>
            <a:ext cx="0" cy="109220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 flipH="1">
            <a:off x="3854450" y="3810000"/>
            <a:ext cx="2276475" cy="6000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>
            <a:off x="6130925" y="4913313"/>
            <a:ext cx="0" cy="12731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 flipH="1" flipV="1">
            <a:off x="4448175" y="4791075"/>
            <a:ext cx="1682750" cy="7778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Life Requires Energy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534400" cy="21637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Living cells require energy from outside sources</a:t>
            </a:r>
          </a:p>
          <a:p>
            <a:pPr eaLnBrk="1" hangingPunct="1"/>
            <a:r>
              <a:rPr lang="en-US" sz="2800" dirty="0" smtClean="0"/>
              <a:t>Some animals, such as the giant panda, obtain energy by eating plants; others feed on organisms that eat plants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9144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Total ATP Production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5867400" cy="5672322"/>
          </a:xfrm>
        </p:spPr>
        <p:txBody>
          <a:bodyPr/>
          <a:lstStyle/>
          <a:p>
            <a:pPr eaLnBrk="1" hangingPunct="1"/>
            <a:r>
              <a:rPr lang="en-US" sz="2750" dirty="0" smtClean="0"/>
              <a:t>During cellular respiration, most energy flows in this sequence: </a:t>
            </a:r>
          </a:p>
          <a:p>
            <a:pPr eaLnBrk="1" hangingPunct="1">
              <a:buFontTx/>
              <a:buNone/>
            </a:pPr>
            <a:r>
              <a:rPr lang="en-US" sz="2750" dirty="0" smtClean="0"/>
              <a:t>	</a:t>
            </a:r>
            <a:r>
              <a:rPr lang="en-US" sz="2750" b="1" dirty="0" smtClean="0"/>
              <a:t>glucose </a:t>
            </a:r>
            <a:r>
              <a:rPr lang="en-US" sz="2750" b="1" dirty="0" smtClean="0">
                <a:sym typeface="Symbol" charset="2"/>
              </a:rPr>
              <a:t> </a:t>
            </a:r>
            <a:r>
              <a:rPr lang="en-US" sz="2750" b="1" dirty="0" smtClean="0"/>
              <a:t>NADH </a:t>
            </a:r>
            <a:r>
              <a:rPr lang="en-US" sz="2750" b="1" dirty="0" smtClean="0">
                <a:sym typeface="Symbol" charset="2"/>
              </a:rPr>
              <a:t></a:t>
            </a:r>
          </a:p>
          <a:p>
            <a:pPr eaLnBrk="1" hangingPunct="1">
              <a:buFontTx/>
              <a:buNone/>
            </a:pPr>
            <a:r>
              <a:rPr lang="en-US" sz="2750" b="1" dirty="0">
                <a:sym typeface="Symbol" charset="2"/>
              </a:rPr>
              <a:t>	</a:t>
            </a:r>
            <a:r>
              <a:rPr lang="en-US" sz="2750" b="1" dirty="0" smtClean="0">
                <a:sym typeface="Symbol" charset="2"/>
              </a:rPr>
              <a:t> </a:t>
            </a:r>
            <a:r>
              <a:rPr lang="en-US" sz="2750" b="1" dirty="0" smtClean="0"/>
              <a:t>electron transport chain </a:t>
            </a:r>
            <a:r>
              <a:rPr lang="en-US" sz="2750" b="1" dirty="0" smtClean="0">
                <a:sym typeface="Symbol" charset="2"/>
              </a:rPr>
              <a:t></a:t>
            </a:r>
            <a:r>
              <a:rPr lang="en-US" sz="2750" b="1" dirty="0" smtClean="0"/>
              <a:t>chemiosmosis </a:t>
            </a:r>
            <a:r>
              <a:rPr lang="en-US" sz="2750" b="1" dirty="0" smtClean="0">
                <a:sym typeface="Symbol" charset="2"/>
              </a:rPr>
              <a:t></a:t>
            </a:r>
            <a:r>
              <a:rPr lang="en-US" sz="2750" b="1" dirty="0" smtClean="0"/>
              <a:t>ATP</a:t>
            </a:r>
          </a:p>
          <a:p>
            <a:pPr eaLnBrk="1" hangingPunct="1"/>
            <a:r>
              <a:rPr lang="en-US" sz="2750" dirty="0" smtClean="0"/>
              <a:t>About 40% of the energy in a glucose molecule is transferred to ATP during cellular respiration, making about 38 total ATP</a:t>
            </a:r>
          </a:p>
          <a:p>
            <a:pPr lvl="1" eaLnBrk="1" hangingPunct="1"/>
            <a:r>
              <a:rPr lang="en-US" sz="2750" dirty="0" smtClean="0"/>
              <a:t>Remainder is lost as waste heat</a:t>
            </a:r>
          </a:p>
        </p:txBody>
      </p:sp>
      <p:pic>
        <p:nvPicPr>
          <p:cNvPr id="4" name="Picture 2" descr="C:\Users\Alex\Desktop\art\BIO10NAE_03_09_03_005_LRIM_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65" y="1365250"/>
            <a:ext cx="3556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507831"/>
          </a:xfrm>
        </p:spPr>
        <p:txBody>
          <a:bodyPr/>
          <a:lstStyle/>
          <a:p>
            <a:pPr marL="0" indent="6350" eaLnBrk="1" hangingPunct="1"/>
            <a:r>
              <a:rPr lang="en-US" dirty="0" smtClean="0"/>
              <a:t>Fermentation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534400" cy="280692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Times" charset="0"/>
              <a:buChar char="•"/>
            </a:pPr>
            <a:r>
              <a:rPr lang="en-US" sz="2800" dirty="0" smtClean="0"/>
              <a:t>Cellular respiration requires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to produce ATP</a:t>
            </a:r>
          </a:p>
          <a:p>
            <a:pPr eaLnBrk="1" hangingPunct="1">
              <a:buFont typeface="Times" charset="0"/>
              <a:buChar char="•"/>
            </a:pPr>
            <a:r>
              <a:rPr lang="en-US" sz="2800" dirty="0" smtClean="0"/>
              <a:t>Glycolysis can produce ATP with or without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(in aerobic or anaerobic conditions)</a:t>
            </a:r>
          </a:p>
          <a:p>
            <a:pPr eaLnBrk="1" hangingPunct="1"/>
            <a:r>
              <a:rPr lang="en-US" sz="2800" dirty="0" smtClean="0"/>
              <a:t>In the absence of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glycolysis can couples with a process called fermentation to produce ATP.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Types of Fermentation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2590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Fermentation consists of glycolysis + reactions that regenerate NAD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, which can be reused by glycolysis</a:t>
            </a:r>
          </a:p>
          <a:p>
            <a:pPr eaLnBrk="1" hangingPunct="1"/>
            <a:r>
              <a:rPr lang="en-US" sz="2800" dirty="0" smtClean="0"/>
              <a:t>Two common types are alcohol fermentation and lactic acid fermentation</a:t>
            </a:r>
            <a:endParaRPr lang="en-US" dirty="0" smtClean="0"/>
          </a:p>
        </p:txBody>
      </p:sp>
      <p:pic>
        <p:nvPicPr>
          <p:cNvPr id="4" name="Picture 2" descr="C:\Users\Alex\Desktop\art\BIO10NAE_03_09_04_005_LRIM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557252"/>
            <a:ext cx="91424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lex\Desktop\art\BIO10NAE_03_09_04_005_LRIM_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495800"/>
            <a:ext cx="91424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Alcohol Fermentation</a:t>
            </a:r>
            <a:endParaRPr lang="en-US" dirty="0" smtClean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20484" name="Text Placeholder 2"/>
          <p:cNvSpPr>
            <a:spLocks noGrp="1"/>
          </p:cNvSpPr>
          <p:nvPr>
            <p:ph type="body" idx="1"/>
          </p:nvPr>
        </p:nvSpPr>
        <p:spPr>
          <a:xfrm>
            <a:off x="1588" y="1267219"/>
            <a:ext cx="8229600" cy="2510516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rial" charset="0"/>
              </a:rPr>
              <a:t>Yeast and a few other microorganisms use alcoholic fermentation that produces ethyl alcohol and carbon dioxide.</a:t>
            </a:r>
          </a:p>
          <a:p>
            <a:r>
              <a:rPr lang="en-US" sz="2800" dirty="0" smtClean="0">
                <a:cs typeface="Arial" charset="0"/>
              </a:rPr>
              <a:t>This process is used to produce alcoholic beverages and causes bread dough to rise.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3777734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Pyruvic acid + NADH </a:t>
            </a:r>
            <a:r>
              <a:rPr lang="en-US" sz="2000" dirty="0" smtClean="0"/>
              <a:t>→ Alcohol </a:t>
            </a:r>
            <a:r>
              <a:rPr lang="en-US" sz="2000" dirty="0"/>
              <a:t>+ CO2 + NAD+</a:t>
            </a:r>
          </a:p>
        </p:txBody>
      </p:sp>
    </p:spTree>
    <p:extLst>
      <p:ext uri="{BB962C8B-B14F-4D97-AF65-F5344CB8AC3E}">
        <p14:creationId xmlns:p14="http://schemas.microsoft.com/office/powerpoint/2010/main" val="33966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006" y="457200"/>
            <a:ext cx="8534400" cy="503238"/>
          </a:xfrm>
        </p:spPr>
        <p:txBody>
          <a:bodyPr/>
          <a:lstStyle/>
          <a:p>
            <a:r>
              <a:rPr lang="en-US" dirty="0" smtClean="0"/>
              <a:t>Lactic Acid </a:t>
            </a:r>
            <a:r>
              <a:rPr lang="en-US" dirty="0"/>
              <a:t>Fermentation</a:t>
            </a:r>
            <a:endParaRPr lang="en-US" b="1" dirty="0" smtClean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534400" cy="2239074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rial" charset="0"/>
              </a:rPr>
              <a:t>Most organisms, including humans, carry out fermentation using a chemical reaction that converts pyruvic acid to lactic acid.</a:t>
            </a:r>
          </a:p>
          <a:p>
            <a:r>
              <a:rPr lang="en-US" sz="2800" dirty="0" smtClean="0">
                <a:cs typeface="Arial" charset="0"/>
              </a:rPr>
              <a:t>Pyruvic acid + NADH </a:t>
            </a:r>
            <a:r>
              <a:rPr lang="en-US" sz="2800" dirty="0" smtClean="0">
                <a:cs typeface="Arial" charset="0"/>
                <a:sym typeface="Wingdings" pitchFamily="-110" charset="2"/>
              </a:rPr>
              <a:t> Lactic acid + NAD</a:t>
            </a:r>
            <a:r>
              <a:rPr lang="en-US" sz="2800" baseline="30000" dirty="0" smtClean="0">
                <a:cs typeface="Arial" charset="0"/>
                <a:sym typeface="Wingdings" pitchFamily="-110" charset="2"/>
              </a:rPr>
              <a:t>+</a:t>
            </a:r>
            <a:endParaRPr lang="en-US" sz="2800" dirty="0" smtClean="0">
              <a:cs typeface="Arial" charset="0"/>
              <a:sym typeface="Wingdings" pitchFamily="-110" charset="2"/>
            </a:endParaRPr>
          </a:p>
        </p:txBody>
      </p:sp>
      <p:pic>
        <p:nvPicPr>
          <p:cNvPr id="22532" name="Picture 2" descr="C:\Users\Alex\Desktop\art\BIO10NAE_03_09_04_005_LRIM_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91424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609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534400" cy="504599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 lactic acid fermentation, pyruvate is reduced to NADH, the only end product is lactic acid.  No carbon dioxide is released.</a:t>
            </a:r>
          </a:p>
          <a:p>
            <a:pPr eaLnBrk="1" hangingPunct="1"/>
            <a:r>
              <a:rPr lang="en-US" sz="2800" dirty="0" smtClean="0"/>
              <a:t>Lactic acid fermentation by some fungi and bacteria is used to make cheese and yogurt</a:t>
            </a:r>
          </a:p>
          <a:p>
            <a:pPr eaLnBrk="1" hangingPunct="1"/>
            <a:r>
              <a:rPr lang="en-US" sz="2800" dirty="0" smtClean="0"/>
              <a:t>Human muscle cells use lactic acid fermentation to generate ATP when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is scarce (out of breath)</a:t>
            </a:r>
          </a:p>
          <a:p>
            <a:pPr lvl="1" eaLnBrk="1" hangingPunct="1"/>
            <a:r>
              <a:rPr lang="en-US" sz="2600" dirty="0" smtClean="0"/>
              <a:t>Result: Soreness!</a:t>
            </a:r>
          </a:p>
          <a:p>
            <a:pPr lvl="1" eaLnBrk="1" hangingPunct="1"/>
            <a:endParaRPr lang="en-US" sz="26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534400" cy="366869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Yeast and many bacteria are facultative anaerobes, meaning that they can survive using either fermentation or cellular respiration</a:t>
            </a:r>
          </a:p>
          <a:p>
            <a:pPr eaLnBrk="1" hangingPunct="1"/>
            <a:r>
              <a:rPr lang="en-US" sz="2800" dirty="0" smtClean="0"/>
              <a:t>Most other organisms cannot survive in the long-run using glycolysis and fermentation, they require oxygen.  </a:t>
            </a:r>
          </a:p>
          <a:p>
            <a:pPr lvl="1" eaLnBrk="1" hangingPunct="1"/>
            <a:r>
              <a:rPr lang="en-US" sz="2600" dirty="0" smtClean="0"/>
              <a:t>These are obligate aerobic organisms.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9_01GiantPandaEating_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4676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334854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Energy flows into an ecosystem as sunlight and leaves as heat</a:t>
            </a:r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Photosynthesis uses sunlight to generate oxygen and glucose sugar.</a:t>
            </a:r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Cell respiration uses chemical energy in the form of carbohydrates, lipids, or proteins, to produce ATP.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ATP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3599447"/>
          </a:xfrm>
        </p:spPr>
        <p:txBody>
          <a:bodyPr/>
          <a:lstStyle/>
          <a:p>
            <a:r>
              <a:rPr lang="en-US" sz="2800" dirty="0" smtClean="0"/>
              <a:t>ATP stands for Adenosine Tri-Phosphate</a:t>
            </a:r>
          </a:p>
          <a:p>
            <a:r>
              <a:rPr lang="en-US" sz="2800" dirty="0" smtClean="0"/>
              <a:t>ATP is a molecule that serves as the most basic unit of energy</a:t>
            </a:r>
          </a:p>
          <a:p>
            <a:r>
              <a:rPr lang="en-US" sz="2800" dirty="0" smtClean="0"/>
              <a:t>ATP is used by cells to perform their daily tasks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48" y="3429000"/>
            <a:ext cx="6400800" cy="286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ATP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635115"/>
          </a:xfrm>
        </p:spPr>
        <p:txBody>
          <a:bodyPr/>
          <a:lstStyle/>
          <a:p>
            <a:r>
              <a:rPr lang="en-US" sz="2800" dirty="0" smtClean="0"/>
              <a:t>ATP can be broken down into a molecule of ADP by removing one of the phosphate groups.</a:t>
            </a:r>
          </a:p>
          <a:p>
            <a:pPr lvl="1"/>
            <a:r>
              <a:rPr lang="en-US" sz="2400" dirty="0" smtClean="0"/>
              <a:t>This releases energy.</a:t>
            </a:r>
          </a:p>
          <a:p>
            <a:r>
              <a:rPr lang="en-US" sz="2800" dirty="0" smtClean="0"/>
              <a:t>ADP can be remade into ATP later when the cell has food that can be broken down (i.e. glucose)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r>
              <a:rPr lang="en-US" dirty="0" smtClean="0"/>
              <a:t>NADH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384551"/>
          </a:xfrm>
        </p:spPr>
        <p:txBody>
          <a:bodyPr/>
          <a:lstStyle/>
          <a:p>
            <a:r>
              <a:rPr lang="en-US" sz="2800" dirty="0" smtClean="0"/>
              <a:t>NADH is a molecule that can “carry” H+ ions and electrons from one part of the cell to another.</a:t>
            </a:r>
          </a:p>
          <a:p>
            <a:pPr lvl="1"/>
            <a:r>
              <a:rPr lang="en-US" sz="2000" dirty="0" smtClean="0"/>
              <a:t>NADH is the “energized” version of this molecule that is carrying the H+ ion and two high-energy electrons.</a:t>
            </a:r>
          </a:p>
          <a:p>
            <a:pPr lvl="1"/>
            <a:r>
              <a:rPr lang="en-US" sz="2000" dirty="0" smtClean="0"/>
              <a:t>NAD+ is the “non-energized” version of this molecule that does not have the ion or the extra two electrons.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44513"/>
            <a:ext cx="8535987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8-9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974975" y="2671763"/>
            <a:ext cx="33686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sz="1800" b="1"/>
              <a:t>Adenosine triphosphate (ATP)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567613" y="4821238"/>
            <a:ext cx="8524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sz="1800" b="1"/>
              <a:t>Energy</a:t>
            </a:r>
            <a:endParaRPr kumimoji="0" lang="en-US" sz="1500" b="1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978150" y="1460500"/>
            <a:ext cx="25241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sz="1800" b="1"/>
              <a:t>P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552825" y="1460500"/>
            <a:ext cx="25241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sz="1800" b="1"/>
              <a:t>P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121150" y="1463675"/>
            <a:ext cx="25241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sz="1800" b="1"/>
              <a:t>P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133850" y="4794250"/>
            <a:ext cx="25241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sz="1800" b="1"/>
              <a:t>P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565525" y="4794250"/>
            <a:ext cx="25241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sz="1800" b="1"/>
              <a:t>P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1539875" y="4800600"/>
            <a:ext cx="25241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sz="1800" b="1"/>
              <a:t>P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752600" y="4914900"/>
            <a:ext cx="1000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sz="1500" b="1"/>
              <a:t>i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263900" y="5876925"/>
            <a:ext cx="33686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sz="1800" b="1"/>
              <a:t>Adenosine diphosphate (ADP)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479425" y="5878513"/>
            <a:ext cx="23749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sz="1800" b="1"/>
              <a:t>Inorganic phosphate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5273675" y="3398838"/>
            <a:ext cx="54451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sz="1800" b="1">
                <a:solidFill>
                  <a:schemeClr val="bg1"/>
                </a:solidFill>
              </a:rPr>
              <a:t>H</a:t>
            </a:r>
            <a:r>
              <a:rPr kumimoji="0" lang="en-US" sz="1800" b="1" baseline="-25000">
                <a:solidFill>
                  <a:schemeClr val="bg1"/>
                </a:solidFill>
              </a:rPr>
              <a:t>2</a:t>
            </a:r>
            <a:r>
              <a:rPr kumimoji="0" lang="en-US" sz="18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2616200" y="4770438"/>
            <a:ext cx="2524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sz="1800" b="1"/>
              <a:t>+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6670675" y="4818063"/>
            <a:ext cx="2524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sz="1800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066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227013"/>
            <a:ext cx="5700713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9-2</a:t>
            </a:r>
            <a:endParaRPr lang="en-US" sz="1500" smtClean="0"/>
          </a:p>
        </p:txBody>
      </p:sp>
      <p:sp>
        <p:nvSpPr>
          <p:cNvPr id="9220" name="Text Box 1028"/>
          <p:cNvSpPr txBox="1">
            <a:spLocks noChangeArrowheads="1"/>
          </p:cNvSpPr>
          <p:nvPr/>
        </p:nvSpPr>
        <p:spPr bwMode="auto">
          <a:xfrm>
            <a:off x="2200275" y="1238250"/>
            <a:ext cx="116522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b="1"/>
              <a:t>ECOSYSTEM</a:t>
            </a:r>
          </a:p>
        </p:txBody>
      </p:sp>
      <p:sp>
        <p:nvSpPr>
          <p:cNvPr id="9221" name="Text Box 1029"/>
          <p:cNvSpPr txBox="1">
            <a:spLocks noChangeArrowheads="1"/>
          </p:cNvSpPr>
          <p:nvPr/>
        </p:nvSpPr>
        <p:spPr bwMode="auto">
          <a:xfrm>
            <a:off x="3424238" y="511175"/>
            <a:ext cx="6540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kumimoji="0" lang="en-US" b="1"/>
              <a:t>Light</a:t>
            </a:r>
          </a:p>
          <a:p>
            <a:pPr algn="l"/>
            <a:r>
              <a:rPr kumimoji="0" lang="en-US" b="1"/>
              <a:t>energy</a:t>
            </a:r>
          </a:p>
        </p:txBody>
      </p:sp>
      <p:sp>
        <p:nvSpPr>
          <p:cNvPr id="9222" name="Text Box 1030"/>
          <p:cNvSpPr txBox="1">
            <a:spLocks noChangeArrowheads="1"/>
          </p:cNvSpPr>
          <p:nvPr/>
        </p:nvSpPr>
        <p:spPr bwMode="auto">
          <a:xfrm>
            <a:off x="3997325" y="2238375"/>
            <a:ext cx="125412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0" lang="en-US" b="1"/>
              <a:t>Photosynthesis</a:t>
            </a:r>
          </a:p>
          <a:p>
            <a:pPr algn="ctr"/>
            <a:r>
              <a:rPr kumimoji="0" lang="en-US" b="1"/>
              <a:t>in chloroplasts</a:t>
            </a:r>
          </a:p>
        </p:txBody>
      </p:sp>
      <p:sp>
        <p:nvSpPr>
          <p:cNvPr id="9223" name="Text Box 1031"/>
          <p:cNvSpPr txBox="1">
            <a:spLocks noChangeArrowheads="1"/>
          </p:cNvSpPr>
          <p:nvPr/>
        </p:nvSpPr>
        <p:spPr bwMode="auto">
          <a:xfrm>
            <a:off x="3900488" y="3048000"/>
            <a:ext cx="14366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b="1"/>
              <a:t>Cellular respiration</a:t>
            </a:r>
          </a:p>
          <a:p>
            <a:pPr algn="ctr">
              <a:lnSpc>
                <a:spcPct val="90000"/>
              </a:lnSpc>
            </a:pPr>
            <a:r>
              <a:rPr kumimoji="0" lang="en-US" b="1"/>
              <a:t>in mitochondria</a:t>
            </a:r>
          </a:p>
        </p:txBody>
      </p:sp>
      <p:sp>
        <p:nvSpPr>
          <p:cNvPr id="9224" name="Text Box 1032"/>
          <p:cNvSpPr txBox="1">
            <a:spLocks noChangeArrowheads="1"/>
          </p:cNvSpPr>
          <p:nvPr/>
        </p:nvSpPr>
        <p:spPr bwMode="auto">
          <a:xfrm>
            <a:off x="5536407" y="2673350"/>
            <a:ext cx="78581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b="1" dirty="0" smtClean="0"/>
              <a:t>Simple sugars </a:t>
            </a:r>
          </a:p>
          <a:p>
            <a:pPr algn="ctr">
              <a:lnSpc>
                <a:spcPct val="90000"/>
              </a:lnSpc>
            </a:pPr>
            <a:r>
              <a:rPr kumimoji="0" lang="en-US" b="1" dirty="0" smtClean="0"/>
              <a:t>(Glucose)</a:t>
            </a:r>
            <a:endParaRPr kumimoji="0" lang="en-US" b="1" dirty="0"/>
          </a:p>
        </p:txBody>
      </p:sp>
      <p:sp>
        <p:nvSpPr>
          <p:cNvPr id="9225" name="Text Box 1033"/>
          <p:cNvSpPr txBox="1">
            <a:spLocks noChangeArrowheads="1"/>
          </p:cNvSpPr>
          <p:nvPr/>
        </p:nvSpPr>
        <p:spPr bwMode="auto">
          <a:xfrm>
            <a:off x="6655594" y="2730961"/>
            <a:ext cx="347662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b="1" dirty="0"/>
              <a:t>+ O</a:t>
            </a:r>
            <a:r>
              <a:rPr kumimoji="0" lang="en-US" b="1" baseline="-25000" dirty="0"/>
              <a:t>2</a:t>
            </a:r>
            <a:endParaRPr kumimoji="0" lang="en-US" b="1" dirty="0"/>
          </a:p>
        </p:txBody>
      </p:sp>
      <p:sp>
        <p:nvSpPr>
          <p:cNvPr id="9226" name="Text Box 1034"/>
          <p:cNvSpPr txBox="1">
            <a:spLocks noChangeArrowheads="1"/>
          </p:cNvSpPr>
          <p:nvPr/>
        </p:nvSpPr>
        <p:spPr bwMode="auto">
          <a:xfrm>
            <a:off x="2659063" y="2693988"/>
            <a:ext cx="792162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b="1"/>
              <a:t>CO</a:t>
            </a:r>
            <a:r>
              <a:rPr kumimoji="0" lang="en-US" b="1" baseline="-25000"/>
              <a:t>2</a:t>
            </a:r>
            <a:r>
              <a:rPr kumimoji="0" lang="en-US" b="1"/>
              <a:t> + H</a:t>
            </a:r>
            <a:r>
              <a:rPr kumimoji="0" lang="en-US" b="1" baseline="-25000"/>
              <a:t>2</a:t>
            </a:r>
            <a:r>
              <a:rPr kumimoji="0" lang="en-US" b="1"/>
              <a:t>O</a:t>
            </a:r>
          </a:p>
        </p:txBody>
      </p:sp>
      <p:sp>
        <p:nvSpPr>
          <p:cNvPr id="9227" name="Text Box 1035"/>
          <p:cNvSpPr txBox="1">
            <a:spLocks noChangeArrowheads="1"/>
          </p:cNvSpPr>
          <p:nvPr/>
        </p:nvSpPr>
        <p:spPr bwMode="auto">
          <a:xfrm>
            <a:off x="4430713" y="4851400"/>
            <a:ext cx="347662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b="1"/>
              <a:t>ATP</a:t>
            </a:r>
          </a:p>
        </p:txBody>
      </p:sp>
      <p:sp>
        <p:nvSpPr>
          <p:cNvPr id="9228" name="Text Box 1036"/>
          <p:cNvSpPr txBox="1">
            <a:spLocks noChangeArrowheads="1"/>
          </p:cNvSpPr>
          <p:nvPr/>
        </p:nvSpPr>
        <p:spPr bwMode="auto">
          <a:xfrm>
            <a:off x="3676650" y="5318125"/>
            <a:ext cx="225266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b="1"/>
              <a:t>powers most cellular work</a:t>
            </a:r>
          </a:p>
        </p:txBody>
      </p:sp>
      <p:sp>
        <p:nvSpPr>
          <p:cNvPr id="9229" name="Text Box 1037"/>
          <p:cNvSpPr txBox="1">
            <a:spLocks noChangeArrowheads="1"/>
          </p:cNvSpPr>
          <p:nvPr/>
        </p:nvSpPr>
        <p:spPr bwMode="auto">
          <a:xfrm>
            <a:off x="3667125" y="5837238"/>
            <a:ext cx="623888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b="1"/>
              <a:t>Heat</a:t>
            </a:r>
          </a:p>
          <a:p>
            <a:pPr algn="l">
              <a:lnSpc>
                <a:spcPct val="90000"/>
              </a:lnSpc>
            </a:pPr>
            <a:r>
              <a:rPr kumimoji="0" lang="en-US" b="1"/>
              <a:t>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8677</TotalTime>
  <Words>1046</Words>
  <Application>Microsoft Office PowerPoint</Application>
  <PresentationFormat>On-screen Show (4:3)</PresentationFormat>
  <Paragraphs>170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Executive</vt:lpstr>
      <vt:lpstr>Cellular Respiration</vt:lpstr>
      <vt:lpstr>Life Requires Energy</vt:lpstr>
      <vt:lpstr>PowerPoint Presentation</vt:lpstr>
      <vt:lpstr>PowerPoint Presentation</vt:lpstr>
      <vt:lpstr>ATP</vt:lpstr>
      <vt:lpstr>ATP</vt:lpstr>
      <vt:lpstr>NADH</vt:lpstr>
      <vt:lpstr>LE 8-9</vt:lpstr>
      <vt:lpstr>LE 9-2</vt:lpstr>
      <vt:lpstr>Cell Respiration and Production of ATP</vt:lpstr>
      <vt:lpstr>Glycolysis</vt:lpstr>
      <vt:lpstr>Glycolysis</vt:lpstr>
      <vt:lpstr>Advantages of Glycolysis</vt:lpstr>
      <vt:lpstr>Krebs Cycle</vt:lpstr>
      <vt:lpstr>LE 9-11</vt:lpstr>
      <vt:lpstr>Electron Transport Chain</vt:lpstr>
      <vt:lpstr>PowerPoint Presentation</vt:lpstr>
      <vt:lpstr>Chemiosmosis</vt:lpstr>
      <vt:lpstr>LE 9-14</vt:lpstr>
      <vt:lpstr>Total ATP Production</vt:lpstr>
      <vt:lpstr>Fermentation</vt:lpstr>
      <vt:lpstr>Types of Fermentation</vt:lpstr>
      <vt:lpstr>Alcohol Fermentation</vt:lpstr>
      <vt:lpstr>Lactic Acid Fermentation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Respiration</dc:title>
  <dc:creator>James Dauray</dc:creator>
  <cp:lastModifiedBy>Administrator</cp:lastModifiedBy>
  <cp:revision>320</cp:revision>
  <cp:lastPrinted>2014-11-07T19:17:20Z</cp:lastPrinted>
  <dcterms:created xsi:type="dcterms:W3CDTF">2002-07-11T17:04:39Z</dcterms:created>
  <dcterms:modified xsi:type="dcterms:W3CDTF">2014-11-07T22:10:47Z</dcterms:modified>
</cp:coreProperties>
</file>