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76" r:id="rId16"/>
    <p:sldId id="275" r:id="rId17"/>
    <p:sldId id="278" r:id="rId18"/>
    <p:sldId id="279" r:id="rId19"/>
    <p:sldId id="280" r:id="rId20"/>
    <p:sldId id="281" r:id="rId21"/>
    <p:sldId id="282" r:id="rId22"/>
    <p:sldId id="283" r:id="rId23"/>
    <p:sldId id="288" r:id="rId24"/>
    <p:sldId id="284" r:id="rId25"/>
    <p:sldId id="285" r:id="rId26"/>
    <p:sldId id="286" r:id="rId27"/>
    <p:sldId id="287" r:id="rId28"/>
    <p:sldId id="289" r:id="rId29"/>
    <p:sldId id="290" r:id="rId30"/>
    <p:sldId id="291" r:id="rId31"/>
    <p:sldId id="294" r:id="rId32"/>
    <p:sldId id="296" r:id="rId33"/>
    <p:sldId id="297" r:id="rId34"/>
    <p:sldId id="292" r:id="rId35"/>
    <p:sldId id="298" r:id="rId36"/>
    <p:sldId id="293" r:id="rId37"/>
    <p:sldId id="295" r:id="rId38"/>
    <p:sldId id="299" r:id="rId39"/>
    <p:sldId id="314" r:id="rId40"/>
    <p:sldId id="315" r:id="rId41"/>
    <p:sldId id="305" r:id="rId42"/>
    <p:sldId id="301" r:id="rId43"/>
    <p:sldId id="302" r:id="rId44"/>
    <p:sldId id="335" r:id="rId45"/>
    <p:sldId id="316" r:id="rId46"/>
    <p:sldId id="317" r:id="rId47"/>
    <p:sldId id="303" r:id="rId48"/>
    <p:sldId id="306" r:id="rId49"/>
    <p:sldId id="307" r:id="rId50"/>
    <p:sldId id="308" r:id="rId51"/>
    <p:sldId id="309" r:id="rId52"/>
    <p:sldId id="310" r:id="rId53"/>
    <p:sldId id="304" r:id="rId54"/>
    <p:sldId id="312" r:id="rId55"/>
    <p:sldId id="313" r:id="rId56"/>
    <p:sldId id="311" r:id="rId57"/>
    <p:sldId id="318" r:id="rId58"/>
    <p:sldId id="319" r:id="rId59"/>
    <p:sldId id="323" r:id="rId60"/>
    <p:sldId id="324" r:id="rId61"/>
    <p:sldId id="325" r:id="rId62"/>
    <p:sldId id="326" r:id="rId63"/>
    <p:sldId id="328" r:id="rId64"/>
    <p:sldId id="329" r:id="rId65"/>
    <p:sldId id="330" r:id="rId66"/>
    <p:sldId id="336" r:id="rId67"/>
    <p:sldId id="331" r:id="rId68"/>
    <p:sldId id="332" r:id="rId69"/>
    <p:sldId id="333" r:id="rId70"/>
    <p:sldId id="327" r:id="rId71"/>
    <p:sldId id="334" r:id="rId7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ACE79-697B-491A-B852-60C6D7212B15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8B2FA-B973-4D19-8798-46E362503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4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80012-6AAA-47A1-80B7-9092D3CDDF69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53D2A-C5C8-4CD2-AEE0-8966CA7A2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2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53D2A-C5C8-4CD2-AEE0-8966CA7A299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1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FD33-1CB0-4421-859F-2B2743D0E463}" type="datetimeFigureOut">
              <a:rPr lang="en-US" smtClean="0"/>
              <a:t>1/8/2015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D6EAD0-7DA5-4619-8A19-15CA9CDD10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FD33-1CB0-4421-859F-2B2743D0E463}" type="datetimeFigureOut">
              <a:rPr lang="en-US" smtClean="0"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EAD0-7DA5-4619-8A19-15CA9CDD10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FD33-1CB0-4421-859F-2B2743D0E463}" type="datetimeFigureOut">
              <a:rPr lang="en-US" smtClean="0"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EAD0-7DA5-4619-8A19-15CA9CDD10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FD33-1CB0-4421-859F-2B2743D0E463}" type="datetimeFigureOut">
              <a:rPr lang="en-US" smtClean="0"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EAD0-7DA5-4619-8A19-15CA9CDD10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FD33-1CB0-4421-859F-2B2743D0E463}" type="datetimeFigureOut">
              <a:rPr lang="en-US" smtClean="0"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EAD0-7DA5-4619-8A19-15CA9CDD10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FD33-1CB0-4421-859F-2B2743D0E463}" type="datetimeFigureOut">
              <a:rPr lang="en-US" smtClean="0"/>
              <a:t>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EAD0-7DA5-4619-8A19-15CA9CDD10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FD33-1CB0-4421-859F-2B2743D0E463}" type="datetimeFigureOut">
              <a:rPr lang="en-US" smtClean="0"/>
              <a:t>1/8/2015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EAD0-7DA5-4619-8A19-15CA9CDD10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FD33-1CB0-4421-859F-2B2743D0E463}" type="datetimeFigureOut">
              <a:rPr lang="en-US" smtClean="0"/>
              <a:t>1/8/2015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EAD0-7DA5-4619-8A19-15CA9CDD10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FD33-1CB0-4421-859F-2B2743D0E463}" type="datetimeFigureOut">
              <a:rPr lang="en-US" smtClean="0"/>
              <a:t>1/8/2015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EAD0-7DA5-4619-8A19-15CA9CDD10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FD33-1CB0-4421-859F-2B2743D0E463}" type="datetimeFigureOut">
              <a:rPr lang="en-US" smtClean="0"/>
              <a:t>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EAD0-7DA5-4619-8A19-15CA9CDD10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FD33-1CB0-4421-859F-2B2743D0E463}" type="datetimeFigureOut">
              <a:rPr lang="en-US" smtClean="0"/>
              <a:t>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EAD0-7DA5-4619-8A19-15CA9CDD10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CEAFD33-1CB0-4421-859F-2B2743D0E463}" type="datetimeFigureOut">
              <a:rPr lang="en-US" smtClean="0"/>
              <a:t>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DD6EAD0-7DA5-4619-8A19-15CA9CDD10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c.edu/org/cosee-west/AprilLectureMaterials/Activities/AnInventoryofMyTraits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youtu.be/GTiOETaZg4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wermediaplus.com/player.asp?mediaID=35531&amp;segmentID=20114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powermediaplus.com/player.asp?mediaID=35531&amp;segmentID=201143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sciencespot.net/Media/gen_smilewkst1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eylerz.net/science/scienceblog/wp-content/uploads/punnett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prkHKjfUmM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.gl/mxV11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3.bp.blogspot.com/_detzCStVbk8/TLYFczLC-uI/AAAAAAAAAHo/8m8HXYqKsLI/s1600/Roan+cow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museum.thetech.org/ugenetics/eyeCalc/eyecalculato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qCLmR9-YY7o" TargetMode="External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br>
              <a:rPr lang="en-US" dirty="0" smtClean="0"/>
            </a:br>
            <a:r>
              <a:rPr lang="en-US" dirty="0" smtClean="0"/>
              <a:t>Introduction to Genetics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Pg. 262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QUIETLY, write down what you see.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www.toledo-bend.com/colorblind/Color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181600" cy="503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4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QUIETLY, write down what you see.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www.toledo-bend.com/colorblind/Color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0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How did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Slide 1 showed an orange # 25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Slide 2 showed a red # 29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Slide 3 showed an orange # 45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Slide 4 showed a red # 56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Slide 5 showed a green # 6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Slide 6 showed a green # 8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You may be 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b="1" dirty="0" smtClean="0">
                <a:solidFill>
                  <a:schemeClr val="tx1"/>
                </a:solidFill>
              </a:rPr>
              <a:t>-</a:t>
            </a:r>
            <a:r>
              <a:rPr lang="en-US" b="1" dirty="0" smtClean="0">
                <a:solidFill>
                  <a:schemeClr val="accent5"/>
                </a:solidFill>
              </a:rPr>
              <a:t>green</a:t>
            </a:r>
            <a:r>
              <a:rPr lang="en-US" dirty="0" smtClean="0">
                <a:solidFill>
                  <a:schemeClr val="tx1"/>
                </a:solidFill>
              </a:rPr>
              <a:t> colorblind if you only saw the numbers 25 and 56.  All of the other slides would have appeared to have only had spots.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On your paper identify if you are color blind or if you have “normal” color vision.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7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Now for the rest…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Individually complete the worksheet given to you.  As a class we will then collect and analyze our trait data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www.usc.edu/org/cosee-west/AprilLectureMaterials/Activities/AnInventoryofMyTraits.pdf</a:t>
            </a:r>
            <a:endParaRPr lang="en-US" dirty="0" smtClean="0"/>
          </a:p>
          <a:p>
            <a:r>
              <a:rPr lang="en-US" dirty="0" smtClean="0"/>
              <a:t>Take a moment and clasp your hands together so that they are on the desk.</a:t>
            </a:r>
          </a:p>
          <a:p>
            <a:pPr lvl="1"/>
            <a:r>
              <a:rPr lang="en-US" dirty="0" smtClean="0"/>
              <a:t>Look at your hands…</a:t>
            </a:r>
          </a:p>
          <a:p>
            <a:pPr lvl="1"/>
            <a:r>
              <a:rPr lang="en-US" dirty="0" smtClean="0"/>
              <a:t>Which finger is on top?  Note this on your sheet.</a:t>
            </a:r>
          </a:p>
          <a:p>
            <a:pPr lvl="1"/>
            <a:endParaRPr lang="en-US" dirty="0"/>
          </a:p>
          <a:p>
            <a:r>
              <a:rPr lang="en-US" dirty="0" smtClean="0"/>
              <a:t>The following slides will have pictures to help you determine if you and your partner have the various traits we’ll be looking 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5719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885"/>
            <a:ext cx="2285999" cy="221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53" y="59072"/>
            <a:ext cx="2744320" cy="218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" y="2854656"/>
            <a:ext cx="2276475" cy="194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005" y="2854656"/>
            <a:ext cx="3124836" cy="194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2" descr="http://www.windows2universe.org/earth/Life/images/earlob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571" y="144225"/>
            <a:ext cx="259566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ttp://www.ncrtec.org/tl/camp/gene/clef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14" y="4575696"/>
            <a:ext cx="2916622" cy="22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http://ts4.mm.bing.net/images/thumbnail.aspx?q=392935777343&amp;amp;id=5a68da968daa900b615a668af4ddcc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" y="5298742"/>
            <a:ext cx="11715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272647"/>
            <a:ext cx="44247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Tongue roller		Non roller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30" y="4800599"/>
            <a:ext cx="50105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Widow’s Peak		Straight Hair 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68507" y="5549947"/>
            <a:ext cx="1219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Dimples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73773" y="5919279"/>
            <a:ext cx="12638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Cleft Chin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53841" y="1131805"/>
            <a:ext cx="1176107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Detached Earlobes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Attached Earlobes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Let’s see the class results..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Let’s calculate </a:t>
            </a:r>
            <a:r>
              <a:rPr lang="en-US" dirty="0">
                <a:solidFill>
                  <a:schemeClr val="tx1"/>
                </a:solidFill>
              </a:rPr>
              <a:t>the frequency of each </a:t>
            </a:r>
            <a:r>
              <a:rPr lang="en-US" dirty="0" smtClean="0">
                <a:solidFill>
                  <a:schemeClr val="tx1"/>
                </a:solidFill>
              </a:rPr>
              <a:t>trait for our class: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u="sng" dirty="0" smtClean="0">
                <a:solidFill>
                  <a:schemeClr val="tx1"/>
                </a:solidFill>
              </a:rPr>
              <a:t>Number </a:t>
            </a:r>
            <a:r>
              <a:rPr lang="en-US" u="sng" dirty="0">
                <a:solidFill>
                  <a:schemeClr val="tx1"/>
                </a:solidFill>
              </a:rPr>
              <a:t>of students with the trait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x </a:t>
            </a:r>
            <a:r>
              <a:rPr lang="en-US" dirty="0">
                <a:solidFill>
                  <a:schemeClr val="tx1"/>
                </a:solidFill>
              </a:rPr>
              <a:t>100 = ________%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 Number </a:t>
            </a:r>
            <a:r>
              <a:rPr lang="en-US" dirty="0">
                <a:solidFill>
                  <a:schemeClr val="tx1"/>
                </a:solidFill>
              </a:rPr>
              <a:t>of students in the </a:t>
            </a:r>
            <a:r>
              <a:rPr lang="en-US" dirty="0" smtClean="0">
                <a:solidFill>
                  <a:schemeClr val="tx1"/>
                </a:solidFill>
              </a:rPr>
              <a:t>class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Example</a:t>
            </a:r>
            <a:r>
              <a:rPr lang="en-US" sz="2000" dirty="0">
                <a:solidFill>
                  <a:schemeClr val="tx1"/>
                </a:solidFill>
              </a:rPr>
              <a:t>: Hitchhiker’s thumb (Class size =21)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               </a:t>
            </a:r>
            <a:r>
              <a:rPr lang="en-US" sz="2000" u="sng" dirty="0" smtClean="0">
                <a:solidFill>
                  <a:schemeClr val="tx1"/>
                </a:solidFill>
              </a:rPr>
              <a:t>5 </a:t>
            </a:r>
            <a:r>
              <a:rPr lang="en-US" sz="2000" u="sng" dirty="0">
                <a:solidFill>
                  <a:schemeClr val="tx1"/>
                </a:solidFill>
              </a:rPr>
              <a:t>x 100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n-US" sz="2000" dirty="0" smtClean="0">
                <a:solidFill>
                  <a:schemeClr val="tx1"/>
                </a:solidFill>
              </a:rPr>
              <a:t>24%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                   21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Let’s compare </a:t>
            </a:r>
            <a:r>
              <a:rPr lang="en-US" dirty="0">
                <a:solidFill>
                  <a:schemeClr val="tx1"/>
                </a:solidFill>
              </a:rPr>
              <a:t>the frequency of traits in the classroom population with </a:t>
            </a:r>
            <a:r>
              <a:rPr lang="en-US" dirty="0" smtClean="0">
                <a:solidFill>
                  <a:schemeClr val="tx1"/>
                </a:solidFill>
              </a:rPr>
              <a:t>the frequency </a:t>
            </a:r>
            <a:r>
              <a:rPr lang="en-US" dirty="0">
                <a:solidFill>
                  <a:schemeClr val="tx1"/>
                </a:solidFill>
              </a:rPr>
              <a:t>in the general </a:t>
            </a:r>
            <a:r>
              <a:rPr lang="en-US" dirty="0" smtClean="0">
                <a:solidFill>
                  <a:schemeClr val="tx1"/>
                </a:solidFill>
              </a:rPr>
              <a:t>population.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96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3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The Father of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13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Gregor Mendel 1822-1884</a:t>
            </a:r>
          </a:p>
          <a:p>
            <a:pPr lvl="1"/>
            <a:r>
              <a:rPr lang="en-US" sz="2000" dirty="0" smtClean="0"/>
              <a:t>After becoming a priest, Mendel spent several years studying science and math.</a:t>
            </a:r>
          </a:p>
          <a:p>
            <a:pPr lvl="1"/>
            <a:r>
              <a:rPr lang="en-US" sz="2000" dirty="0" smtClean="0"/>
              <a:t>He spent 14 years working in the monastery and teaching at the high school.</a:t>
            </a:r>
          </a:p>
          <a:p>
            <a:pPr lvl="1"/>
            <a:r>
              <a:rPr lang="en-US" sz="2000" dirty="0" smtClean="0"/>
              <a:t>Mendel was also in charge of the monastery garden.  It was in this garden that Mendel did work that would change biology forever!</a:t>
            </a:r>
            <a:endParaRPr lang="en-US" sz="2000" dirty="0"/>
          </a:p>
        </p:txBody>
      </p:sp>
      <p:pic>
        <p:nvPicPr>
          <p:cNvPr id="16386" name="Picture 2" descr="http://ts2.mm.bing.net/images/thumbnail.aspx?q=409125660961&amp;id=95c12a38dd8d4065e99a067c9c1f3b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28575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ts4.mm.bing.net/images/thumbnail.aspx?q=385503732063&amp;id=b0671219a035ce74e2e5cfdf3dd03ea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24288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What did Mendel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41" y="1304130"/>
            <a:ext cx="8229600" cy="4525963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Gregor Mendel discovered how traits get passed on from one generation to the next.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He discovered how heredity works!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did Mendel achieve such a feat?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 </a:t>
            </a:r>
            <a:r>
              <a:rPr lang="en-US" sz="4000" dirty="0" smtClean="0"/>
              <a:t>PEAS!</a:t>
            </a:r>
            <a:endParaRPr lang="en-US" sz="1400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youtu.be/GTiOETaZg4w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7410" name="Picture 2" descr="http://www.fieldmuseum.org/mendel/photos_thumb/V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90800"/>
            <a:ext cx="14763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Gregor Mendel: Planting the Seeds of Genet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865908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3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More about pea’s please…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419600" cy="4906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Mendel knew that pea plants can “self-pollinate”, meaning they had both pollen (sperm) and seeds (eggs) in the same flower.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This means that seeds produced by peas inherit all of the characteristics from the parent plant.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434" name="Picture 2" descr="http://askabiologist.asu.edu/sites/default/files/resources/articles/mendel/flower_anat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70" y="1143000"/>
            <a:ext cx="3993869" cy="487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2"/>
            <a:ext cx="8229600" cy="1143000"/>
          </a:xfrm>
        </p:spPr>
        <p:txBody>
          <a:bodyPr/>
          <a:lstStyle/>
          <a:p>
            <a:r>
              <a:rPr lang="en-US" dirty="0" smtClean="0"/>
              <a:t>What makes you unique?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906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Sure, we’re all humans, but what makes you different from others in the room.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Y</a:t>
            </a:r>
            <a:r>
              <a:rPr lang="en-US" sz="2000" dirty="0" smtClean="0">
                <a:solidFill>
                  <a:schemeClr val="tx1"/>
                </a:solidFill>
              </a:rPr>
              <a:t>our talents, interests or dreams?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Your personality, looks or clothes?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Actually, one of the reasons you’re unique is because of the genes you inherited from your parents.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Your genes make you unique, they have a hidden potential that can make you excel at things others can not.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Seek out your potential and you will find it, otherwise it will be wasted.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4355592" cy="6477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True-breeding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plants like peas produce offspring identical to themselves.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Mendel wanted to cross pollinate the plants with different traits.  This meant that he had to prevent self-pollination by removing the male parts and physically dusting the female parts with the desired pollen.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This allowed Mendel to cross breed plants with different traits and study the results.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://kentsimmons.uwinnipeg.ca/cm1504/Image2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592" y="0"/>
            <a:ext cx="455980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7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Genes and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Mendel studies the following pea traits.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u="sng" dirty="0" smtClean="0">
                <a:solidFill>
                  <a:srgbClr val="FF0000"/>
                </a:solidFill>
              </a:rPr>
              <a:t>The offspring of parents with different traits are called </a:t>
            </a:r>
            <a:r>
              <a:rPr lang="en-US" b="1" u="sng" dirty="0" smtClean="0">
                <a:solidFill>
                  <a:srgbClr val="FF0000"/>
                </a:solidFill>
              </a:rPr>
              <a:t>hybrids</a:t>
            </a:r>
            <a:r>
              <a:rPr lang="en-US" u="sng" dirty="0" smtClean="0">
                <a:solidFill>
                  <a:srgbClr val="FF0000"/>
                </a:solidFill>
              </a:rPr>
              <a:t>.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www.takdangaralin.com/wp-content/uploads/2010/02/image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15" y="1524000"/>
            <a:ext cx="60960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7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Parents and Offspring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We call </a:t>
            </a:r>
            <a:r>
              <a:rPr lang="en-US" u="sng" dirty="0" smtClean="0">
                <a:solidFill>
                  <a:srgbClr val="FF0000"/>
                </a:solidFill>
              </a:rPr>
              <a:t>the original pair of breeding plants the          P (parental) generation.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The offspring of the P are called the </a:t>
            </a:r>
            <a:r>
              <a:rPr lang="en-US" sz="2800" u="sng" dirty="0" smtClean="0">
                <a:solidFill>
                  <a:srgbClr val="FF0000"/>
                </a:solidFill>
              </a:rPr>
              <a:t>F</a:t>
            </a:r>
            <a:r>
              <a:rPr lang="en-US" sz="1600" u="sng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1"/>
                </a:solidFill>
              </a:rPr>
              <a:t>or “first filial” generation </a:t>
            </a:r>
            <a:r>
              <a:rPr lang="en-US" sz="1600" i="1" dirty="0" smtClean="0">
                <a:solidFill>
                  <a:schemeClr val="tx1"/>
                </a:solidFill>
              </a:rPr>
              <a:t>(filius means “son” and filia means “daughter” in Latin)</a:t>
            </a:r>
          </a:p>
          <a:p>
            <a:endParaRPr lang="en-US" sz="1600" i="1" dirty="0"/>
          </a:p>
          <a:p>
            <a:endParaRPr lang="en-US" sz="1600" i="1" dirty="0" smtClean="0"/>
          </a:p>
          <a:p>
            <a:endParaRPr lang="en-US" sz="1600" i="1" dirty="0"/>
          </a:p>
          <a:p>
            <a:endParaRPr lang="en-US" sz="1600" i="1" dirty="0" smtClean="0"/>
          </a:p>
          <a:p>
            <a:endParaRPr lang="en-US" sz="1600" i="1" dirty="0"/>
          </a:p>
          <a:p>
            <a:endParaRPr lang="en-US" sz="1600" i="1" dirty="0" smtClean="0"/>
          </a:p>
          <a:p>
            <a:endParaRPr lang="en-US" sz="1600" i="1" dirty="0"/>
          </a:p>
          <a:p>
            <a:endParaRPr lang="en-US" sz="1600" i="1" dirty="0" smtClean="0"/>
          </a:p>
          <a:p>
            <a:endParaRPr lang="en-US" sz="1600" i="1" dirty="0"/>
          </a:p>
          <a:p>
            <a:r>
              <a:rPr lang="en-US" sz="2000" dirty="0" smtClean="0">
                <a:solidFill>
                  <a:schemeClr val="tx1"/>
                </a:solidFill>
              </a:rPr>
              <a:t>What did the F</a:t>
            </a:r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 hybrid plants look like?  To Mendel’s surprise, all of the offspring had the characteristics of only one of the parents.  The other one seemed to have disappeared.</a:t>
            </a:r>
          </a:p>
          <a:p>
            <a:endParaRPr lang="en-US" sz="1800" i="1" dirty="0"/>
          </a:p>
        </p:txBody>
      </p:sp>
      <p:pic>
        <p:nvPicPr>
          <p:cNvPr id="21506" name="Picture 2" descr="http://www.biology.iupui.edu/biocourses/N100/images/10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19" y="2819401"/>
            <a:ext cx="3852081" cy="241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35814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</a:t>
            </a:r>
            <a:r>
              <a:rPr lang="en-US" sz="3200" dirty="0" smtClean="0"/>
              <a:t>2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458200" cy="4525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Mendel then allowed the F</a:t>
            </a:r>
            <a:r>
              <a:rPr lang="en-US" sz="16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generation to </a:t>
            </a:r>
            <a:r>
              <a:rPr lang="en-US" dirty="0" smtClean="0">
                <a:solidFill>
                  <a:schemeClr val="tx1"/>
                </a:solidFill>
              </a:rPr>
              <a:t>self-pollinate to create the F</a:t>
            </a:r>
            <a:r>
              <a:rPr lang="en-US" sz="16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generation.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Mendel discovered that the trait that “disappeared” in the F1 showed up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again in the F2.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532" name="Picture 4" descr="http://www.mun.ca/biology/scarr/MGA2-05-05sm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81863"/>
            <a:ext cx="4038600" cy="372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Two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Mendel’s first conclusion from this set of experiments was that biological inheritance is determined by factors that are passed from one generation to the next. 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Today </a:t>
            </a:r>
            <a:r>
              <a:rPr lang="en-US" sz="2400" u="sng" dirty="0" smtClean="0">
                <a:solidFill>
                  <a:srgbClr val="FF0000"/>
                </a:solidFill>
              </a:rPr>
              <a:t>we call these chemical factors that determine traits </a:t>
            </a:r>
            <a:r>
              <a:rPr lang="en-US" sz="2400" b="1" u="sng" dirty="0" smtClean="0">
                <a:solidFill>
                  <a:srgbClr val="FF0000"/>
                </a:solidFill>
              </a:rPr>
              <a:t>genes</a:t>
            </a:r>
            <a:r>
              <a:rPr lang="en-US" sz="2400" u="sng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Each of these traits is controlled by one gene that has two different forms.</a:t>
            </a:r>
          </a:p>
          <a:p>
            <a:pPr lvl="2"/>
            <a:r>
              <a:rPr lang="en-US" sz="2400" u="sng" dirty="0" smtClean="0">
                <a:solidFill>
                  <a:srgbClr val="FF0000"/>
                </a:solidFill>
              </a:rPr>
              <a:t>The different forms of a gene are called </a:t>
            </a:r>
            <a:r>
              <a:rPr lang="en-US" sz="2400" b="1" u="sng" dirty="0" smtClean="0">
                <a:solidFill>
                  <a:srgbClr val="FF0000"/>
                </a:solidFill>
              </a:rPr>
              <a:t>alleles</a:t>
            </a:r>
            <a:r>
              <a:rPr lang="en-US" sz="2400" u="sng" dirty="0" smtClean="0">
                <a:solidFill>
                  <a:srgbClr val="FF0000"/>
                </a:solidFill>
              </a:rPr>
              <a:t>.</a:t>
            </a:r>
          </a:p>
          <a:p>
            <a:pPr lvl="2"/>
            <a:r>
              <a:rPr lang="en-US" sz="2400" u="sng" dirty="0" smtClean="0">
                <a:solidFill>
                  <a:schemeClr val="tx1"/>
                </a:solidFill>
              </a:rPr>
              <a:t>Example:  there is one gene for plant height with two alleles, tall and short.</a:t>
            </a:r>
          </a:p>
          <a:p>
            <a:pPr marL="914400" lvl="2" indent="0">
              <a:buNone/>
            </a:pPr>
            <a:r>
              <a:rPr lang="en-US" sz="14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1400" dirty="0" smtClean="0">
                <a:solidFill>
                  <a:schemeClr val="tx1"/>
                </a:solidFill>
                <a:hlinkClick r:id="rId2"/>
              </a:rPr>
              <a:t>www.powermediaplus.com/player.asp?mediaID=35531&amp;segmentID=201142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sz="2400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Principle of Dominance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The principle of dominance states that some alleles are dominant and others are recessive.</a:t>
            </a:r>
          </a:p>
          <a:p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takdangaralin.com/wp-content/uploads/2010/02/image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19" y="2819401"/>
            <a:ext cx="639778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0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Dominant Alleles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An organism with a dominant allele for a trait will always show that trait.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Dominant alleles are </a:t>
            </a:r>
            <a:r>
              <a:rPr lang="en-US" sz="2400" u="sng" dirty="0" smtClean="0">
                <a:solidFill>
                  <a:srgbClr val="FF0000"/>
                </a:solidFill>
              </a:rPr>
              <a:t>represented with the capital letter </a:t>
            </a:r>
            <a:r>
              <a:rPr lang="en-US" sz="2400" dirty="0" smtClean="0">
                <a:solidFill>
                  <a:schemeClr val="tx1"/>
                </a:solidFill>
              </a:rPr>
              <a:t>of the dominant trait.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Example: T is for tall, R is for round, Y is for yellow, etc.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If you see a capital 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letter for an allele, it 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WILL show that trait.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TT or Tt are tall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RR or Rr are round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YY or Yy are green</a:t>
            </a:r>
          </a:p>
        </p:txBody>
      </p:sp>
      <p:pic>
        <p:nvPicPr>
          <p:cNvPr id="5" name="Picture 2" descr="http://www.takdangaralin.com/wp-content/uploads/2010/02/image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85" y="3809999"/>
            <a:ext cx="482851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7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Recessive Alleles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49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 organism with a recessive allele for a trait will only show that form if the dominant allele for the trait is absent.  </a:t>
            </a:r>
            <a:r>
              <a:rPr lang="en-US" u="sng" dirty="0" smtClean="0">
                <a:solidFill>
                  <a:srgbClr val="FF0000"/>
                </a:solidFill>
              </a:rPr>
              <a:t>For a recessive trait to show, </a:t>
            </a:r>
            <a:r>
              <a:rPr lang="en-US" u="sng" dirty="0">
                <a:solidFill>
                  <a:srgbClr val="FF0000"/>
                </a:solidFill>
              </a:rPr>
              <a:t>there must be two recessive </a:t>
            </a:r>
            <a:r>
              <a:rPr lang="en-US" u="sng" dirty="0" smtClean="0">
                <a:solidFill>
                  <a:srgbClr val="FF0000"/>
                </a:solidFill>
              </a:rPr>
              <a:t>alleles, NO DOMINAT.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Recessive </a:t>
            </a:r>
            <a:r>
              <a:rPr lang="en-US" sz="2400" dirty="0">
                <a:solidFill>
                  <a:schemeClr val="tx1"/>
                </a:solidFill>
              </a:rPr>
              <a:t>alleles are </a:t>
            </a:r>
            <a:r>
              <a:rPr lang="en-US" sz="2400" u="sng" dirty="0">
                <a:solidFill>
                  <a:srgbClr val="FF0000"/>
                </a:solidFill>
              </a:rPr>
              <a:t>represented with </a:t>
            </a:r>
            <a:r>
              <a:rPr lang="en-US" sz="2400" u="sng" dirty="0" smtClean="0">
                <a:solidFill>
                  <a:srgbClr val="FF0000"/>
                </a:solidFill>
              </a:rPr>
              <a:t>the lower case </a:t>
            </a:r>
            <a:r>
              <a:rPr lang="en-US" sz="2400" u="sng" dirty="0">
                <a:solidFill>
                  <a:srgbClr val="FF0000"/>
                </a:solidFill>
              </a:rPr>
              <a:t>letter of the dominant trait.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Example: </a:t>
            </a:r>
            <a:r>
              <a:rPr lang="en-US" sz="2400" dirty="0" smtClean="0">
                <a:solidFill>
                  <a:srgbClr val="FF0000"/>
                </a:solidFill>
              </a:rPr>
              <a:t>t </a:t>
            </a:r>
            <a:r>
              <a:rPr lang="en-US" sz="2400" dirty="0">
                <a:solidFill>
                  <a:srgbClr val="FF0000"/>
                </a:solidFill>
              </a:rPr>
              <a:t>is for </a:t>
            </a:r>
            <a:r>
              <a:rPr lang="en-US" sz="2400" dirty="0" smtClean="0">
                <a:solidFill>
                  <a:srgbClr val="FF0000"/>
                </a:solidFill>
              </a:rPr>
              <a:t>short, r </a:t>
            </a:r>
            <a:r>
              <a:rPr lang="en-US" sz="2400" dirty="0">
                <a:solidFill>
                  <a:srgbClr val="FF0000"/>
                </a:solidFill>
              </a:rPr>
              <a:t>is for </a:t>
            </a:r>
            <a:r>
              <a:rPr lang="en-US" sz="2400" dirty="0" smtClean="0">
                <a:solidFill>
                  <a:srgbClr val="FF0000"/>
                </a:solidFill>
              </a:rPr>
              <a:t>wrinkled, y </a:t>
            </a:r>
            <a:r>
              <a:rPr lang="en-US" sz="2400" dirty="0">
                <a:solidFill>
                  <a:srgbClr val="FF0000"/>
                </a:solidFill>
              </a:rPr>
              <a:t>is for </a:t>
            </a:r>
            <a:r>
              <a:rPr lang="en-US" sz="2400" dirty="0" smtClean="0">
                <a:solidFill>
                  <a:srgbClr val="FF0000"/>
                </a:solidFill>
              </a:rPr>
              <a:t>green, </a:t>
            </a:r>
            <a:r>
              <a:rPr lang="en-US" sz="2400" dirty="0">
                <a:solidFill>
                  <a:schemeClr val="tx1"/>
                </a:solidFill>
              </a:rPr>
              <a:t>etc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1400" dirty="0" smtClean="0">
                <a:solidFill>
                  <a:schemeClr val="tx1"/>
                </a:solidFill>
                <a:hlinkClick r:id="rId2"/>
              </a:rPr>
              <a:t>www.powermediaplus.com/player.asp?mediaID=35531&amp;segmentID=201143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4" name="Picture 2" descr="http://www.takdangaralin.com/wp-content/uploads/2010/02/image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85" y="3809999"/>
            <a:ext cx="482851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0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84"/>
            <a:ext cx="8229600" cy="762000"/>
          </a:xfrm>
        </p:spPr>
        <p:txBody>
          <a:bodyPr/>
          <a:lstStyle/>
          <a:p>
            <a:r>
              <a:rPr lang="en-US" sz="4400" dirty="0" smtClean="0"/>
              <a:t>You try it…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867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Take out the trait activity we recently did.  Write the allele combination you may have for each of the following traits.  Let’s do the first couple together.</a:t>
            </a:r>
          </a:p>
          <a:p>
            <a:pPr marL="0" indent="0" algn="ctr">
              <a:buNone/>
            </a:pP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Unattached </a:t>
            </a:r>
            <a:r>
              <a:rPr lang="en-US" dirty="0">
                <a:solidFill>
                  <a:srgbClr val="00B050"/>
                </a:solidFill>
              </a:rPr>
              <a:t>earlobes </a:t>
            </a:r>
            <a:r>
              <a:rPr lang="en-US" dirty="0" smtClean="0">
                <a:solidFill>
                  <a:srgbClr val="00B050"/>
                </a:solidFill>
              </a:rPr>
              <a:t>are </a:t>
            </a:r>
            <a:r>
              <a:rPr lang="en-US" dirty="0">
                <a:solidFill>
                  <a:srgbClr val="00B050"/>
                </a:solidFill>
              </a:rPr>
              <a:t>dominant and attached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   earlobes are </a:t>
            </a:r>
            <a:r>
              <a:rPr lang="en-US" dirty="0">
                <a:solidFill>
                  <a:srgbClr val="00B050"/>
                </a:solidFill>
              </a:rPr>
              <a:t>recessive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Straight thumb </a:t>
            </a:r>
            <a:r>
              <a:rPr lang="en-US" dirty="0">
                <a:solidFill>
                  <a:schemeClr val="tx1"/>
                </a:solidFill>
              </a:rPr>
              <a:t>is dominant and hitchhiker’s thumb is recessive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rgbClr val="00B050"/>
                </a:solidFill>
              </a:rPr>
              <a:t>T</a:t>
            </a:r>
            <a:r>
              <a:rPr lang="en-US" dirty="0" smtClean="0">
                <a:solidFill>
                  <a:srgbClr val="00B050"/>
                </a:solidFill>
              </a:rPr>
              <a:t>he </a:t>
            </a:r>
            <a:r>
              <a:rPr lang="en-US" dirty="0">
                <a:solidFill>
                  <a:srgbClr val="00B050"/>
                </a:solidFill>
              </a:rPr>
              <a:t>ability to roll the tongue a dominant trait and the lack of tongue </a:t>
            </a:r>
            <a:r>
              <a:rPr lang="en-US" dirty="0" smtClean="0">
                <a:solidFill>
                  <a:srgbClr val="00B050"/>
                </a:solidFill>
              </a:rPr>
              <a:t>rolling ability </a:t>
            </a:r>
            <a:r>
              <a:rPr lang="en-US" dirty="0">
                <a:solidFill>
                  <a:srgbClr val="00B050"/>
                </a:solidFill>
              </a:rPr>
              <a:t>a recessive trait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Dimples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dominant and a lack </a:t>
            </a:r>
            <a:r>
              <a:rPr lang="en-US" dirty="0">
                <a:solidFill>
                  <a:schemeClr val="tx1"/>
                </a:solidFill>
              </a:rPr>
              <a:t>of dimples recessive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rgbClr val="00B050"/>
                </a:solidFill>
              </a:rPr>
              <a:t>R</a:t>
            </a:r>
            <a:r>
              <a:rPr lang="en-US" dirty="0" smtClean="0">
                <a:solidFill>
                  <a:srgbClr val="00B050"/>
                </a:solidFill>
              </a:rPr>
              <a:t>ight </a:t>
            </a:r>
            <a:r>
              <a:rPr lang="en-US" dirty="0">
                <a:solidFill>
                  <a:srgbClr val="00B050"/>
                </a:solidFill>
              </a:rPr>
              <a:t>handedness dominant and left handedness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   recessive.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Freckles </a:t>
            </a:r>
            <a:r>
              <a:rPr lang="en-US" dirty="0">
                <a:solidFill>
                  <a:schemeClr val="tx1"/>
                </a:solidFill>
              </a:rPr>
              <a:t>is dominant, the absence of freckles is </a:t>
            </a:r>
            <a:r>
              <a:rPr lang="en-US" dirty="0" smtClean="0">
                <a:solidFill>
                  <a:schemeClr val="tx1"/>
                </a:solidFill>
              </a:rPr>
              <a:t>recessive.</a:t>
            </a:r>
          </a:p>
          <a:p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dirty="0" smtClean="0">
                <a:solidFill>
                  <a:srgbClr val="00B050"/>
                </a:solidFill>
              </a:rPr>
              <a:t>left chin dominant </a:t>
            </a:r>
            <a:r>
              <a:rPr lang="en-US" dirty="0">
                <a:solidFill>
                  <a:srgbClr val="00B050"/>
                </a:solidFill>
              </a:rPr>
              <a:t>and a smooth chin </a:t>
            </a:r>
            <a:r>
              <a:rPr lang="en-US" dirty="0" smtClean="0">
                <a:solidFill>
                  <a:srgbClr val="00B050"/>
                </a:solidFill>
              </a:rPr>
              <a:t>recessive.</a:t>
            </a:r>
          </a:p>
          <a:p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idow’s </a:t>
            </a:r>
            <a:r>
              <a:rPr lang="en-US" dirty="0">
                <a:solidFill>
                  <a:schemeClr val="tx1"/>
                </a:solidFill>
              </a:rPr>
              <a:t>peak dominant and a straight hairline </a:t>
            </a:r>
            <a:r>
              <a:rPr lang="en-US" dirty="0" smtClean="0">
                <a:solidFill>
                  <a:schemeClr val="tx1"/>
                </a:solidFill>
              </a:rPr>
              <a:t>recessive.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3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Explaining the F</a:t>
            </a:r>
            <a:r>
              <a:rPr lang="en-US" sz="3200" dirty="0" smtClean="0"/>
              <a:t>1</a:t>
            </a:r>
            <a:r>
              <a:rPr lang="en-US" dirty="0" smtClean="0"/>
              <a:t> 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Remember that when Mendel allowed the F1 generation to self-pollinate that the recessive trait showed up in 25% of the population.</a:t>
            </a:r>
          </a:p>
          <a:p>
            <a:r>
              <a:rPr lang="en-US" dirty="0" smtClean="0"/>
              <a:t>This reappearance indicated that at some point the allele for yellow separated from the allele for green.</a:t>
            </a:r>
            <a:endParaRPr lang="en-US" dirty="0"/>
          </a:p>
        </p:txBody>
      </p:sp>
      <p:pic>
        <p:nvPicPr>
          <p:cNvPr id="4" name="Picture 4" descr="http://www.mun.ca/biology/scarr/MGA2-05-05sm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74624"/>
            <a:ext cx="3124200" cy="28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ranstutors.com/Uploadfile/CMS_Images/21231_Law-of-Segreg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12165"/>
            <a:ext cx="3838575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57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http://nehasinha.files.wordpress.com/2008/06/uniqu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"/>
            <a:ext cx="5523221" cy="683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2.mm.bing.net/images/thumbnail.aspx?q=409149514229&amp;id=6c46d75f29893573cc75c2d00c5a9929&amp;index=c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967" y="4572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s4.mm.bing.net/images/thumbnail.aspx?q=324671125671&amp;id=7f5ddc411e7e9fb0654bd8c6819045d3&amp;index=ch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01" y="3733800"/>
            <a:ext cx="3638266" cy="27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6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Law of Segregation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Mendel realized that alleles separate when </a:t>
            </a:r>
            <a:r>
              <a:rPr lang="en-US" b="1" u="sng" dirty="0" smtClean="0">
                <a:solidFill>
                  <a:srgbClr val="FF0000"/>
                </a:solidFill>
              </a:rPr>
              <a:t>gametes</a:t>
            </a:r>
            <a:r>
              <a:rPr lang="en-US" u="sng" dirty="0" smtClean="0">
                <a:solidFill>
                  <a:srgbClr val="FF0000"/>
                </a:solidFill>
              </a:rPr>
              <a:t> or sex cells (sperm and eggs)</a:t>
            </a:r>
            <a:r>
              <a:rPr lang="en-US" dirty="0" smtClean="0">
                <a:solidFill>
                  <a:schemeClr val="tx1"/>
                </a:solidFill>
              </a:rPr>
              <a:t> form.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During gamete formation, alleles separate from each other so that each gamete carries only one allele.</a:t>
            </a: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transtutors.com/Uploadfile/CMS_Images/21231_Law-of-Segreg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478" y="3365100"/>
            <a:ext cx="4038600" cy="349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scielo.unal.edu.co/img/revistas/sun/v26n1/v26n1a12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066129"/>
            <a:ext cx="2819401" cy="371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7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990600"/>
          </a:xfrm>
        </p:spPr>
        <p:txBody>
          <a:bodyPr/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6600" dirty="0"/>
              <a:t>Vocabulary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Homozygous</a:t>
            </a:r>
            <a:r>
              <a:rPr lang="en-US" dirty="0" smtClean="0">
                <a:solidFill>
                  <a:srgbClr val="FF0000"/>
                </a:solidFill>
              </a:rPr>
              <a:t>: organisms that have two identical </a:t>
            </a:r>
            <a:r>
              <a:rPr lang="en-US" dirty="0" err="1" smtClean="0">
                <a:solidFill>
                  <a:srgbClr val="FF0000"/>
                </a:solidFill>
              </a:rPr>
              <a:t>allelles</a:t>
            </a:r>
            <a:r>
              <a:rPr lang="en-US" dirty="0" smtClean="0">
                <a:solidFill>
                  <a:srgbClr val="FF0000"/>
                </a:solidFill>
              </a:rPr>
              <a:t> for a trait.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Example:  TT or </a:t>
            </a:r>
            <a:r>
              <a:rPr lang="en-US" sz="2400" dirty="0" err="1" smtClean="0">
                <a:solidFill>
                  <a:srgbClr val="FF0000"/>
                </a:solidFill>
              </a:rPr>
              <a:t>tt</a:t>
            </a:r>
            <a:r>
              <a:rPr lang="en-US" sz="2400" dirty="0" smtClean="0">
                <a:solidFill>
                  <a:srgbClr val="FF0000"/>
                </a:solidFill>
              </a:rPr>
              <a:t> (true breeding)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HOMO means same</a:t>
            </a:r>
            <a:endParaRPr lang="en-US" sz="22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rgbClr val="FF0000"/>
                </a:solidFill>
              </a:rPr>
              <a:t>Heterozygous:</a:t>
            </a:r>
            <a:r>
              <a:rPr lang="en-US" dirty="0" smtClean="0">
                <a:solidFill>
                  <a:srgbClr val="FF0000"/>
                </a:solidFill>
              </a:rPr>
              <a:t> Organisms that have two different alleles for a trait.  Example: </a:t>
            </a:r>
            <a:r>
              <a:rPr lang="en-US" dirty="0" err="1" smtClean="0">
                <a:solidFill>
                  <a:srgbClr val="FF0000"/>
                </a:solidFill>
              </a:rPr>
              <a:t>Tt</a:t>
            </a:r>
            <a:r>
              <a:rPr lang="en-US" dirty="0" smtClean="0">
                <a:solidFill>
                  <a:srgbClr val="FF0000"/>
                </a:solidFill>
              </a:rPr>
              <a:t> (hybrids)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HETERO means different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rgbClr val="FF0000"/>
                </a:solidFill>
              </a:rPr>
              <a:t>Phenotype:  </a:t>
            </a:r>
            <a:r>
              <a:rPr lang="en-US" dirty="0" smtClean="0">
                <a:solidFill>
                  <a:srgbClr val="FF0000"/>
                </a:solidFill>
              </a:rPr>
              <a:t>The physical characteristics (what we see).  Example: tall, short, round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rgbClr val="FF0000"/>
                </a:solidFill>
              </a:rPr>
              <a:t>Genotype:</a:t>
            </a:r>
            <a:r>
              <a:rPr lang="en-US" dirty="0" smtClean="0">
                <a:solidFill>
                  <a:srgbClr val="FF0000"/>
                </a:solidFill>
              </a:rPr>
              <a:t> The genetic make-up (combination of alleles).  Example:  TT, </a:t>
            </a:r>
            <a:r>
              <a:rPr lang="en-US" dirty="0" err="1" smtClean="0">
                <a:solidFill>
                  <a:srgbClr val="FF0000"/>
                </a:solidFill>
              </a:rPr>
              <a:t>aa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Rr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Vocabulary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657084"/>
              </p:ext>
            </p:extLst>
          </p:nvPr>
        </p:nvGraphicFramePr>
        <p:xfrm>
          <a:off x="1170438" y="1524000"/>
          <a:ext cx="6296025" cy="1466850"/>
        </p:xfrm>
        <a:graphic>
          <a:graphicData uri="http://schemas.openxmlformats.org/drawingml/2006/table">
            <a:tbl>
              <a:tblPr/>
              <a:tblGrid>
                <a:gridCol w="1500552"/>
                <a:gridCol w="1605487"/>
                <a:gridCol w="1542526"/>
                <a:gridCol w="1647460"/>
              </a:tblGrid>
              <a:tr h="1239043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, Helvetica, sans-serif"/>
                        </a:rPr>
                        <a:t>AA ____</a:t>
                      </a:r>
                      <a:br>
                        <a:rPr lang="en-US" dirty="0">
                          <a:effectLst/>
                          <a:latin typeface="Arial, Helvetica, sans-serif"/>
                        </a:rPr>
                      </a:br>
                      <a:r>
                        <a:rPr lang="en-US" dirty="0">
                          <a:effectLst/>
                          <a:latin typeface="Arial, Helvetica, sans-serif"/>
                        </a:rPr>
                        <a:t>Bb ____</a:t>
                      </a:r>
                      <a:br>
                        <a:rPr lang="en-US" dirty="0">
                          <a:effectLst/>
                          <a:latin typeface="Arial, Helvetica, sans-serif"/>
                        </a:rPr>
                      </a:br>
                      <a:r>
                        <a:rPr lang="en-US" dirty="0">
                          <a:effectLst/>
                          <a:latin typeface="Arial, Helvetica, sans-serif"/>
                        </a:rPr>
                        <a:t>Cc ____</a:t>
                      </a:r>
                      <a:br>
                        <a:rPr lang="en-US" dirty="0">
                          <a:effectLst/>
                          <a:latin typeface="Arial, Helvetica, sans-serif"/>
                        </a:rPr>
                      </a:br>
                      <a:r>
                        <a:rPr lang="en-US" dirty="0" err="1">
                          <a:effectLst/>
                          <a:latin typeface="Arial, Helvetica, sans-serif"/>
                        </a:rPr>
                        <a:t>Dd</a:t>
                      </a:r>
                      <a:r>
                        <a:rPr lang="en-US" dirty="0">
                          <a:effectLst/>
                          <a:latin typeface="Arial, Helvetica, sans-serif"/>
                        </a:rPr>
                        <a:t> ____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effectLst/>
                          <a:latin typeface="Arial, Helvetica, sans-serif"/>
                        </a:rPr>
                        <a:t>Ee</a:t>
                      </a:r>
                      <a:r>
                        <a:rPr lang="en-US" dirty="0">
                          <a:effectLst/>
                          <a:latin typeface="Arial, Helvetica, sans-serif"/>
                        </a:rPr>
                        <a:t> ____</a:t>
                      </a:r>
                      <a:br>
                        <a:rPr lang="en-US" dirty="0">
                          <a:effectLst/>
                          <a:latin typeface="Arial, Helvetica, sans-serif"/>
                        </a:rPr>
                      </a:br>
                      <a:r>
                        <a:rPr lang="en-US" dirty="0" err="1">
                          <a:effectLst/>
                          <a:latin typeface="Arial, Helvetica, sans-serif"/>
                        </a:rPr>
                        <a:t>ff</a:t>
                      </a:r>
                      <a:r>
                        <a:rPr lang="en-US" dirty="0">
                          <a:effectLst/>
                          <a:latin typeface="Arial, Helvetica, sans-serif"/>
                        </a:rPr>
                        <a:t> ____</a:t>
                      </a:r>
                      <a:br>
                        <a:rPr lang="en-US" dirty="0">
                          <a:effectLst/>
                          <a:latin typeface="Arial, Helvetica, sans-serif"/>
                        </a:rPr>
                      </a:br>
                      <a:r>
                        <a:rPr lang="en-US" dirty="0">
                          <a:effectLst/>
                          <a:latin typeface="Arial, Helvetica, sans-serif"/>
                        </a:rPr>
                        <a:t>GG ____ </a:t>
                      </a:r>
                      <a:br>
                        <a:rPr lang="en-US" dirty="0">
                          <a:effectLst/>
                          <a:latin typeface="Arial, Helvetica, sans-serif"/>
                        </a:rPr>
                      </a:br>
                      <a:r>
                        <a:rPr lang="en-US" dirty="0">
                          <a:effectLst/>
                          <a:latin typeface="Arial, Helvetica, sans-serif"/>
                        </a:rPr>
                        <a:t>HH ____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, Helvetica, sans-serif"/>
                        </a:rPr>
                        <a:t>Ii ____</a:t>
                      </a:r>
                      <a:br>
                        <a:rPr lang="en-US" dirty="0">
                          <a:effectLst/>
                          <a:latin typeface="Arial, Helvetica, sans-serif"/>
                        </a:rPr>
                      </a:br>
                      <a:r>
                        <a:rPr lang="en-US" dirty="0" err="1">
                          <a:effectLst/>
                          <a:latin typeface="Arial, Helvetica, sans-serif"/>
                        </a:rPr>
                        <a:t>Jj</a:t>
                      </a:r>
                      <a:r>
                        <a:rPr lang="en-US" dirty="0">
                          <a:effectLst/>
                          <a:latin typeface="Arial, Helvetica, sans-serif"/>
                        </a:rPr>
                        <a:t> ____</a:t>
                      </a:r>
                      <a:br>
                        <a:rPr lang="en-US" dirty="0">
                          <a:effectLst/>
                          <a:latin typeface="Arial, Helvetica, sans-serif"/>
                        </a:rPr>
                      </a:br>
                      <a:r>
                        <a:rPr lang="en-US" dirty="0" err="1">
                          <a:effectLst/>
                          <a:latin typeface="Arial, Helvetica, sans-serif"/>
                        </a:rPr>
                        <a:t>kk</a:t>
                      </a:r>
                      <a:r>
                        <a:rPr lang="en-US" dirty="0">
                          <a:effectLst/>
                          <a:latin typeface="Arial, Helvetica, sans-serif"/>
                        </a:rPr>
                        <a:t> ____</a:t>
                      </a:r>
                      <a:br>
                        <a:rPr lang="en-US" dirty="0">
                          <a:effectLst/>
                          <a:latin typeface="Arial, Helvetica, sans-serif"/>
                        </a:rPr>
                      </a:br>
                      <a:r>
                        <a:rPr lang="en-US" dirty="0" err="1">
                          <a:effectLst/>
                          <a:latin typeface="Arial, Helvetica, sans-serif"/>
                        </a:rPr>
                        <a:t>Ll</a:t>
                      </a:r>
                      <a:r>
                        <a:rPr lang="en-US" dirty="0">
                          <a:effectLst/>
                          <a:latin typeface="Arial, Helvetica, sans-serif"/>
                        </a:rPr>
                        <a:t> ____</a:t>
                      </a:r>
                      <a:br>
                        <a:rPr lang="en-US" dirty="0">
                          <a:effectLst/>
                          <a:latin typeface="Arial, Helvetica, sans-serif"/>
                        </a:rPr>
                      </a:b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, Helvetica, sans-serif"/>
                        </a:rPr>
                        <a:t>Mm ____</a:t>
                      </a:r>
                      <a:br>
                        <a:rPr lang="en-US" dirty="0">
                          <a:effectLst/>
                          <a:latin typeface="Arial, Helvetica, sans-serif"/>
                        </a:rPr>
                      </a:br>
                      <a:r>
                        <a:rPr lang="en-US" dirty="0" err="1">
                          <a:effectLst/>
                          <a:latin typeface="Arial, Helvetica, sans-serif"/>
                        </a:rPr>
                        <a:t>nn</a:t>
                      </a:r>
                      <a:r>
                        <a:rPr lang="en-US" dirty="0">
                          <a:effectLst/>
                          <a:latin typeface="Arial, Helvetica, sans-serif"/>
                        </a:rPr>
                        <a:t> ____</a:t>
                      </a:r>
                      <a:br>
                        <a:rPr lang="en-US" dirty="0">
                          <a:effectLst/>
                          <a:latin typeface="Arial, Helvetica, sans-serif"/>
                        </a:rPr>
                      </a:br>
                      <a:r>
                        <a:rPr lang="en-US" dirty="0">
                          <a:effectLst/>
                          <a:latin typeface="Arial, Helvetica, sans-serif"/>
                        </a:rPr>
                        <a:t>OO ____</a:t>
                      </a:r>
                      <a:br>
                        <a:rPr lang="en-US" dirty="0">
                          <a:effectLst/>
                          <a:latin typeface="Arial, Helvetica, sans-serif"/>
                        </a:rPr>
                      </a:br>
                      <a:r>
                        <a:rPr lang="en-US" dirty="0" err="1">
                          <a:effectLst/>
                          <a:latin typeface="Arial, Helvetica, sans-serif"/>
                        </a:rPr>
                        <a:t>Pp</a:t>
                      </a:r>
                      <a:r>
                        <a:rPr lang="en-US" dirty="0">
                          <a:effectLst/>
                          <a:latin typeface="Arial, Helvetica, sans-serif"/>
                        </a:rPr>
                        <a:t> </a:t>
                      </a:r>
                      <a:r>
                        <a:rPr lang="en-US" dirty="0" smtClean="0">
                          <a:effectLst/>
                          <a:latin typeface="Arial, Helvetica, sans-serif"/>
                        </a:rPr>
                        <a:t>____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1066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For each genotype, indicate whether it is heterozygous (HE) or homozygous (HO)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964511"/>
              </p:ext>
            </p:extLst>
          </p:nvPr>
        </p:nvGraphicFramePr>
        <p:xfrm>
          <a:off x="304799" y="3581400"/>
          <a:ext cx="8610600" cy="2912172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1424781">
                <a:tc>
                  <a:txBody>
                    <a:bodyPr/>
                    <a:lstStyle/>
                    <a:p>
                      <a:r>
                        <a:rPr lang="en-US" sz="1600" i="1" dirty="0">
                          <a:solidFill>
                            <a:srgbClr val="7030A0"/>
                          </a:solidFill>
                          <a:effectLst/>
                          <a:latin typeface="Arial, Helvetica, sans-serif"/>
                        </a:rPr>
                        <a:t>Purple flowers are dominant </a:t>
                      </a:r>
                      <a:r>
                        <a:rPr lang="en-US" sz="1600" i="1" dirty="0">
                          <a:effectLst/>
                          <a:latin typeface="Arial, Helvetica, sans-serif"/>
                        </a:rPr>
                        <a:t>to white </a:t>
                      </a:r>
                      <a:r>
                        <a:rPr lang="en-US" sz="1600" i="1" dirty="0" smtClean="0">
                          <a:effectLst/>
                          <a:latin typeface="Arial, Helvetica, sans-serif"/>
                        </a:rPr>
                        <a:t>flowers</a:t>
                      </a:r>
                    </a:p>
                    <a:p>
                      <a:r>
                        <a:rPr lang="en-US" sz="1800" dirty="0">
                          <a:effectLst/>
                          <a:latin typeface="Arial, Helvetica, sans-serif"/>
                        </a:rPr>
                        <a:t/>
                      </a:r>
                      <a:br>
                        <a:rPr lang="en-US" sz="1800" dirty="0">
                          <a:effectLst/>
                          <a:latin typeface="Arial, Helvetica, sans-serif"/>
                        </a:rPr>
                      </a:br>
                      <a:r>
                        <a:rPr lang="en-US" sz="1800" dirty="0">
                          <a:effectLst/>
                          <a:latin typeface="Arial, Helvetica, sans-serif"/>
                        </a:rPr>
                        <a:t>PP </a:t>
                      </a:r>
                      <a:r>
                        <a:rPr lang="en-US" sz="1800" dirty="0" smtClean="0">
                          <a:effectLst/>
                          <a:latin typeface="Arial, Helvetica, sans-serif"/>
                        </a:rPr>
                        <a:t>__________________</a:t>
                      </a:r>
                      <a:r>
                        <a:rPr lang="en-US" sz="1800" dirty="0">
                          <a:effectLst/>
                          <a:latin typeface="Arial, Helvetica, sans-serif"/>
                        </a:rPr>
                        <a:t/>
                      </a:r>
                      <a:br>
                        <a:rPr lang="en-US" sz="1800" dirty="0">
                          <a:effectLst/>
                          <a:latin typeface="Arial, Helvetica, sans-serif"/>
                        </a:rPr>
                      </a:br>
                      <a:r>
                        <a:rPr lang="en-US" sz="1800" dirty="0" err="1">
                          <a:effectLst/>
                          <a:latin typeface="Arial, Helvetica, sans-serif"/>
                        </a:rPr>
                        <a:t>Pp</a:t>
                      </a:r>
                      <a:r>
                        <a:rPr lang="en-US" sz="1800" dirty="0">
                          <a:effectLst/>
                          <a:latin typeface="Arial, Helvetica, sans-serif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, Helvetica, sans-serif"/>
                        </a:rPr>
                        <a:t>_________________</a:t>
                      </a:r>
                      <a:r>
                        <a:rPr lang="en-US" sz="1800" dirty="0">
                          <a:effectLst/>
                          <a:latin typeface="Arial, Helvetica, sans-serif"/>
                        </a:rPr>
                        <a:t/>
                      </a:r>
                      <a:br>
                        <a:rPr lang="en-US" sz="1800" dirty="0">
                          <a:effectLst/>
                          <a:latin typeface="Arial, Helvetica, sans-serif"/>
                        </a:rPr>
                      </a:br>
                      <a:r>
                        <a:rPr lang="en-US" sz="1800" dirty="0" err="1">
                          <a:effectLst/>
                          <a:latin typeface="Arial, Helvetica, sans-serif"/>
                        </a:rPr>
                        <a:t>pp</a:t>
                      </a:r>
                      <a:r>
                        <a:rPr lang="en-US" sz="1800" dirty="0">
                          <a:effectLst/>
                          <a:latin typeface="Arial, Helvetica, sans-serif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, Helvetica, sans-serif"/>
                        </a:rPr>
                        <a:t>__________________</a:t>
                      </a:r>
                      <a:endParaRPr lang="en-US" sz="1800" dirty="0">
                        <a:effectLst/>
                        <a:latin typeface="Arial"/>
                      </a:endParaRPr>
                    </a:p>
                  </a:txBody>
                  <a:tcPr marL="34623" marR="34623" marT="34623" marB="34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, Helvetica, sans-serif"/>
                        </a:rPr>
                        <a:t>Brown eyes are dominant </a:t>
                      </a:r>
                      <a:r>
                        <a:rPr lang="en-US" sz="1800" i="1" dirty="0">
                          <a:effectLst/>
                          <a:latin typeface="Arial, Helvetica, sans-serif"/>
                        </a:rPr>
                        <a:t>to blue </a:t>
                      </a:r>
                      <a:r>
                        <a:rPr lang="en-US" sz="1800" i="1" dirty="0" smtClean="0">
                          <a:effectLst/>
                          <a:latin typeface="Arial, Helvetica, sans-serif"/>
                        </a:rPr>
                        <a:t>eyes</a:t>
                      </a:r>
                    </a:p>
                    <a:p>
                      <a:r>
                        <a:rPr lang="en-US" sz="1800" dirty="0">
                          <a:effectLst/>
                          <a:latin typeface="Arial, Helvetica, sans-serif"/>
                        </a:rPr>
                        <a:t/>
                      </a:r>
                      <a:br>
                        <a:rPr lang="en-US" sz="1800" dirty="0">
                          <a:effectLst/>
                          <a:latin typeface="Arial, Helvetica, sans-serif"/>
                        </a:rPr>
                      </a:br>
                      <a:r>
                        <a:rPr lang="en-US" sz="1800" dirty="0">
                          <a:effectLst/>
                          <a:latin typeface="Arial, Helvetica, sans-serif"/>
                        </a:rPr>
                        <a:t>BB ___________________________</a:t>
                      </a:r>
                      <a:br>
                        <a:rPr lang="en-US" sz="1800" dirty="0">
                          <a:effectLst/>
                          <a:latin typeface="Arial, Helvetica, sans-serif"/>
                        </a:rPr>
                      </a:br>
                      <a:r>
                        <a:rPr lang="en-US" sz="1800" dirty="0">
                          <a:effectLst/>
                          <a:latin typeface="Arial, Helvetica, sans-serif"/>
                        </a:rPr>
                        <a:t>Bb ___________________________</a:t>
                      </a:r>
                      <a:br>
                        <a:rPr lang="en-US" sz="1800" dirty="0">
                          <a:effectLst/>
                          <a:latin typeface="Arial, Helvetica, sans-serif"/>
                        </a:rPr>
                      </a:br>
                      <a:r>
                        <a:rPr lang="en-US" sz="1800" dirty="0">
                          <a:effectLst/>
                          <a:latin typeface="Arial, Helvetica, sans-serif"/>
                        </a:rPr>
                        <a:t>bb ___________________________</a:t>
                      </a:r>
                      <a:endParaRPr lang="en-US" sz="1800" dirty="0">
                        <a:effectLst/>
                        <a:latin typeface="Arial"/>
                      </a:endParaRPr>
                    </a:p>
                  </a:txBody>
                  <a:tcPr marL="34623" marR="34623" marT="34623" marB="34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4781">
                <a:tc>
                  <a:txBody>
                    <a:bodyPr/>
                    <a:lstStyle/>
                    <a:p>
                      <a:r>
                        <a:rPr lang="en-US" sz="1600" i="1" dirty="0">
                          <a:effectLst/>
                          <a:latin typeface="Arial, Helvetica, sans-serif"/>
                        </a:rPr>
                        <a:t>Round seeds are dominant to </a:t>
                      </a:r>
                      <a:r>
                        <a:rPr lang="en-US" sz="1600" i="1" dirty="0" smtClean="0">
                          <a:effectLst/>
                          <a:latin typeface="Arial, Helvetica, sans-serif"/>
                        </a:rPr>
                        <a:t>wrinkled</a:t>
                      </a:r>
                    </a:p>
                    <a:p>
                      <a:r>
                        <a:rPr lang="en-US" sz="1600" dirty="0">
                          <a:effectLst/>
                          <a:latin typeface="Arial, Helvetica, sans-serif"/>
                        </a:rPr>
                        <a:t/>
                      </a:r>
                      <a:br>
                        <a:rPr lang="en-US" sz="1600" dirty="0">
                          <a:effectLst/>
                          <a:latin typeface="Arial, Helvetica, sans-serif"/>
                        </a:rPr>
                      </a:br>
                      <a:r>
                        <a:rPr lang="en-US" sz="1800" dirty="0">
                          <a:effectLst/>
                          <a:latin typeface="Arial, Helvetica, sans-serif"/>
                        </a:rPr>
                        <a:t>RR ___________________________</a:t>
                      </a:r>
                      <a:br>
                        <a:rPr lang="en-US" sz="1800" dirty="0">
                          <a:effectLst/>
                          <a:latin typeface="Arial, Helvetica, sans-serif"/>
                        </a:rPr>
                      </a:br>
                      <a:r>
                        <a:rPr lang="en-US" sz="1800" dirty="0" err="1">
                          <a:effectLst/>
                          <a:latin typeface="Arial, Helvetica, sans-serif"/>
                        </a:rPr>
                        <a:t>Rr</a:t>
                      </a:r>
                      <a:r>
                        <a:rPr lang="en-US" sz="1800" dirty="0">
                          <a:effectLst/>
                          <a:latin typeface="Arial, Helvetica, sans-serif"/>
                        </a:rPr>
                        <a:t> ___________________________</a:t>
                      </a:r>
                      <a:br>
                        <a:rPr lang="en-US" sz="1800" dirty="0">
                          <a:effectLst/>
                          <a:latin typeface="Arial, Helvetica, sans-serif"/>
                        </a:rPr>
                      </a:br>
                      <a:r>
                        <a:rPr lang="en-US" sz="1800" dirty="0" err="1">
                          <a:effectLst/>
                          <a:latin typeface="Arial, Helvetica, sans-serif"/>
                        </a:rPr>
                        <a:t>rr</a:t>
                      </a:r>
                      <a:r>
                        <a:rPr lang="en-US" sz="1800" dirty="0">
                          <a:effectLst/>
                          <a:latin typeface="Arial, Helvetica, sans-serif"/>
                        </a:rPr>
                        <a:t> ___________________________</a:t>
                      </a:r>
                      <a:endParaRPr lang="en-US" sz="1300" dirty="0">
                        <a:effectLst/>
                        <a:latin typeface="Arial"/>
                      </a:endParaRPr>
                    </a:p>
                  </a:txBody>
                  <a:tcPr marL="34623" marR="34623" marT="34623" marB="34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1" dirty="0">
                          <a:effectLst/>
                          <a:latin typeface="Arial, Helvetica, sans-serif"/>
                        </a:rPr>
                        <a:t>Bobtails are recessive (long tails dominant</a:t>
                      </a:r>
                      <a:r>
                        <a:rPr lang="en-US" sz="1600" i="1" dirty="0" smtClean="0">
                          <a:effectLst/>
                          <a:latin typeface="Arial, Helvetica, sans-serif"/>
                        </a:rPr>
                        <a:t>)</a:t>
                      </a:r>
                    </a:p>
                    <a:p>
                      <a:r>
                        <a:rPr lang="en-US" sz="1600" dirty="0">
                          <a:effectLst/>
                          <a:latin typeface="Arial, Helvetica, sans-serif"/>
                        </a:rPr>
                        <a:t/>
                      </a:r>
                      <a:br>
                        <a:rPr lang="en-US" sz="1600" dirty="0">
                          <a:effectLst/>
                          <a:latin typeface="Arial, Helvetica, sans-serif"/>
                        </a:rPr>
                      </a:br>
                      <a:r>
                        <a:rPr lang="en-US" sz="2000" dirty="0">
                          <a:effectLst/>
                          <a:latin typeface="Arial, Helvetica, sans-serif"/>
                        </a:rPr>
                        <a:t>TT </a:t>
                      </a:r>
                      <a:r>
                        <a:rPr lang="en-US" sz="2000" dirty="0" smtClean="0">
                          <a:effectLst/>
                          <a:latin typeface="Arial, Helvetica, sans-serif"/>
                        </a:rPr>
                        <a:t>___________________</a:t>
                      </a:r>
                      <a:r>
                        <a:rPr lang="en-US" sz="2000" dirty="0">
                          <a:effectLst/>
                          <a:latin typeface="Arial, Helvetica, sans-serif"/>
                        </a:rPr>
                        <a:t/>
                      </a:r>
                      <a:br>
                        <a:rPr lang="en-US" sz="2000" dirty="0">
                          <a:effectLst/>
                          <a:latin typeface="Arial, Helvetica, sans-serif"/>
                        </a:rPr>
                      </a:br>
                      <a:r>
                        <a:rPr lang="en-US" sz="2000" dirty="0" err="1">
                          <a:effectLst/>
                          <a:latin typeface="Arial, Helvetica, sans-serif"/>
                        </a:rPr>
                        <a:t>Tt</a:t>
                      </a:r>
                      <a:r>
                        <a:rPr lang="en-US" sz="2000" dirty="0">
                          <a:effectLst/>
                          <a:latin typeface="Arial, Helvetica, sans-serif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Arial, Helvetica, sans-serif"/>
                        </a:rPr>
                        <a:t>___________________</a:t>
                      </a:r>
                      <a:r>
                        <a:rPr lang="en-US" sz="2000" dirty="0">
                          <a:effectLst/>
                          <a:latin typeface="Arial, Helvetica, sans-serif"/>
                        </a:rPr>
                        <a:t/>
                      </a:r>
                      <a:br>
                        <a:rPr lang="en-US" sz="2000" dirty="0">
                          <a:effectLst/>
                          <a:latin typeface="Arial, Helvetica, sans-serif"/>
                        </a:rPr>
                      </a:br>
                      <a:r>
                        <a:rPr lang="en-US" sz="2000" dirty="0" err="1">
                          <a:effectLst/>
                          <a:latin typeface="Arial, Helvetica, sans-serif"/>
                        </a:rPr>
                        <a:t>tt</a:t>
                      </a:r>
                      <a:r>
                        <a:rPr lang="en-US" sz="2000" dirty="0">
                          <a:effectLst/>
                          <a:latin typeface="Arial, Helvetica, sans-serif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Arial, Helvetica, sans-serif"/>
                        </a:rPr>
                        <a:t>__________________</a:t>
                      </a:r>
                      <a:endParaRPr lang="en-US" sz="1600" dirty="0">
                        <a:effectLst/>
                        <a:latin typeface="Arial"/>
                      </a:endParaRPr>
                    </a:p>
                  </a:txBody>
                  <a:tcPr marL="34623" marR="34623" marT="34623" marB="346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3091934"/>
            <a:ext cx="6553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For each of the genotypes below, determine the phenotype.</a:t>
            </a:r>
          </a:p>
        </p:txBody>
      </p:sp>
    </p:spTree>
    <p:extLst>
      <p:ext uri="{BB962C8B-B14F-4D97-AF65-F5344CB8AC3E}">
        <p14:creationId xmlns:p14="http://schemas.microsoft.com/office/powerpoint/2010/main" val="39601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139718"/>
              </p:ext>
            </p:extLst>
          </p:nvPr>
        </p:nvGraphicFramePr>
        <p:xfrm>
          <a:off x="381000" y="2209800"/>
          <a:ext cx="8534400" cy="2633662"/>
        </p:xfrm>
        <a:graphic>
          <a:graphicData uri="http://schemas.openxmlformats.org/drawingml/2006/table">
            <a:tbl>
              <a:tblPr/>
              <a:tblGrid>
                <a:gridCol w="4267200"/>
                <a:gridCol w="4267200"/>
              </a:tblGrid>
              <a:tr h="2633662">
                <a:tc>
                  <a:txBody>
                    <a:bodyPr/>
                    <a:lstStyle/>
                    <a:p>
                      <a:r>
                        <a:rPr lang="en-US" i="1" dirty="0">
                          <a:effectLst/>
                          <a:latin typeface="Arial, Helvetica, sans-serif"/>
                        </a:rPr>
                        <a:t>Straight hair is dominant to curly.</a:t>
                      </a:r>
                      <a:r>
                        <a:rPr lang="en-US" dirty="0">
                          <a:effectLst/>
                          <a:latin typeface="Arial, Helvetica, sans-serif"/>
                        </a:rPr>
                        <a:t/>
                      </a:r>
                      <a:br>
                        <a:rPr lang="en-US" dirty="0">
                          <a:effectLst/>
                          <a:latin typeface="Arial, Helvetica, sans-serif"/>
                        </a:rPr>
                      </a:br>
                      <a:r>
                        <a:rPr lang="en-US" dirty="0">
                          <a:effectLst/>
                          <a:latin typeface="Arial, Helvetica, sans-serif"/>
                        </a:rPr>
                        <a:t>____________ straight</a:t>
                      </a:r>
                      <a:br>
                        <a:rPr lang="en-US" dirty="0">
                          <a:effectLst/>
                          <a:latin typeface="Arial, Helvetica, sans-serif"/>
                        </a:rPr>
                      </a:br>
                      <a:r>
                        <a:rPr lang="en-US" dirty="0">
                          <a:effectLst/>
                          <a:latin typeface="Arial, Helvetica, sans-serif"/>
                        </a:rPr>
                        <a:t>____________ straight</a:t>
                      </a:r>
                      <a:br>
                        <a:rPr lang="en-US" dirty="0">
                          <a:effectLst/>
                          <a:latin typeface="Arial, Helvetica, sans-serif"/>
                        </a:rPr>
                      </a:br>
                      <a:r>
                        <a:rPr lang="en-US" dirty="0">
                          <a:effectLst/>
                          <a:latin typeface="Arial, Helvetica, sans-serif"/>
                        </a:rPr>
                        <a:t>____________ curly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effectLst/>
                          <a:latin typeface="Arial, Helvetica, sans-serif"/>
                        </a:rPr>
                        <a:t>Pointed heads are dominant to round heads.</a:t>
                      </a:r>
                      <a:r>
                        <a:rPr lang="en-US" dirty="0">
                          <a:effectLst/>
                          <a:latin typeface="Arial, Helvetica, sans-serif"/>
                        </a:rPr>
                        <a:t/>
                      </a:r>
                      <a:br>
                        <a:rPr lang="en-US" dirty="0">
                          <a:effectLst/>
                          <a:latin typeface="Arial, Helvetica, sans-serif"/>
                        </a:rPr>
                      </a:br>
                      <a:r>
                        <a:rPr lang="en-US" dirty="0">
                          <a:effectLst/>
                          <a:latin typeface="Arial, Helvetica, sans-serif"/>
                        </a:rPr>
                        <a:t>____________ pointed</a:t>
                      </a:r>
                      <a:br>
                        <a:rPr lang="en-US" dirty="0">
                          <a:effectLst/>
                          <a:latin typeface="Arial, Helvetica, sans-serif"/>
                        </a:rPr>
                      </a:br>
                      <a:r>
                        <a:rPr lang="en-US" dirty="0">
                          <a:effectLst/>
                          <a:latin typeface="Arial, Helvetica, sans-serif"/>
                        </a:rPr>
                        <a:t>____________ pointed</a:t>
                      </a:r>
                      <a:br>
                        <a:rPr lang="en-US" dirty="0">
                          <a:effectLst/>
                          <a:latin typeface="Arial, Helvetica, sans-serif"/>
                        </a:rPr>
                      </a:br>
                      <a:r>
                        <a:rPr lang="en-US" dirty="0">
                          <a:effectLst/>
                          <a:latin typeface="Arial, Helvetica, sans-serif"/>
                        </a:rPr>
                        <a:t>____________ round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1155786"/>
            <a:ext cx="777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For each phenotype, list the genotypes.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(Remember to use the letter of the dominant trait)</a:t>
            </a:r>
          </a:p>
        </p:txBody>
      </p:sp>
    </p:spTree>
    <p:extLst>
      <p:ext uri="{BB962C8B-B14F-4D97-AF65-F5344CB8AC3E}">
        <p14:creationId xmlns:p14="http://schemas.microsoft.com/office/powerpoint/2010/main" val="32382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11-2</a:t>
            </a:r>
            <a:br>
              <a:rPr lang="en-US" dirty="0" smtClean="0"/>
            </a:br>
            <a:r>
              <a:rPr lang="en-US" sz="4000" dirty="0" smtClean="0"/>
              <a:t>Probability and Punnett Squares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The likelihood of something happening is called </a:t>
            </a:r>
            <a:r>
              <a:rPr lang="en-US" b="1" u="sng" dirty="0" smtClean="0">
                <a:solidFill>
                  <a:srgbClr val="FF0000"/>
                </a:solidFill>
              </a:rPr>
              <a:t>probability</a:t>
            </a:r>
            <a:r>
              <a:rPr lang="en-US" u="sng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When you flip the coin what is the probability of flipping a head?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When you roll the dice, what is the probability of getting a two?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When talking probabilities, past outcomes DO NOT affect future ones.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The principle of probability can be used to predict the outcome of genetic crosses.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ts3.mm.bing.net/images/thumbnail.aspx?q=401766418750&amp;id=818c42923ae644401b0ae3068d430f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768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s1.mm.bing.net/images/thumbnail.aspx?q=333603876036&amp;id=963bf478d2bde03c43b028b950b187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88214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1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Genetics with a Smile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sciencespot.net/Media/gen_smilewkst1.pdf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Now for an activity to see how probability plays a role in genetic crosses.</a:t>
            </a:r>
            <a:endParaRPr lang="en-US" dirty="0"/>
          </a:p>
        </p:txBody>
      </p:sp>
      <p:pic>
        <p:nvPicPr>
          <p:cNvPr id="8195" name="Picture 3" descr="C:\Documents and Settings\hhaberman\Local Settings\Temporary Internet Files\Content.IE5\HCNALVRC\MC9004338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5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228600"/>
            <a:ext cx="6705600" cy="1219200"/>
          </a:xfrm>
        </p:spPr>
        <p:txBody>
          <a:bodyPr/>
          <a:lstStyle/>
          <a:p>
            <a:r>
              <a:rPr lang="en-US" dirty="0" smtClean="0"/>
              <a:t>Punnett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925" y="914400"/>
            <a:ext cx="5670076" cy="48307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Gene combinations that could result from a genetic cross (breeding) can be determined by drawing a Punnett Square.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 Punnett Square demonstrates how alleles segregate in the gametes and the possible combinations of them coming together again in the offspring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 Punnett Square is a guide to possible results, not a guarantee of results.  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http://ts1.mm.bing.net/images/thumbnail.aspx?q=324664891724&amp;id=5fc408eb3e0f0bff8017370a123f55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57" y="304800"/>
            <a:ext cx="2857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4.mm.bing.net/images/thumbnail.aspx?q=401488287159&amp;id=2fd43dcc4eb456eaf6d062144ab9e0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424" y="3391127"/>
            <a:ext cx="3276146" cy="342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unnett squ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3" y="5105400"/>
            <a:ext cx="5746161" cy="15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3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Punnett Squares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www.eylerz.net/science/scienceblog/wp-content/uploads/punnet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23552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685800"/>
          </a:xfrm>
        </p:spPr>
        <p:txBody>
          <a:bodyPr/>
          <a:lstStyle/>
          <a:p>
            <a:r>
              <a:rPr lang="en-US" sz="4400" dirty="0" smtClean="0"/>
              <a:t>Probabilities predict averages!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4012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Remember that probabilities predict the </a:t>
            </a:r>
            <a:r>
              <a:rPr lang="en-US" sz="2800" b="1" i="1" dirty="0" smtClean="0">
                <a:solidFill>
                  <a:srgbClr val="FF0000"/>
                </a:solidFill>
              </a:rPr>
              <a:t>average outcome of a large number of events.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Probability does not predict the precise outcome of an individual event.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The same is true of genetics.  The larger the number of offspring, the closer the resulting numbers will get to expected values.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ts4.mm.bing.net/images/thumbnail.aspx?q=327985275851&amp;id=ceac462db6bca6e985cd79850bdcdd33&amp;index=c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906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athcentral.uregina.ca/beyond/articles/Gambling/roulet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53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2.mm.bing.net/images/thumbnail.aspx?q=325452049993&amp;id=cbcf45168427d999e92321b0d5891a34&amp;index=ch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930254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8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066800"/>
          </a:xfrm>
        </p:spPr>
        <p:txBody>
          <a:bodyPr/>
          <a:lstStyle/>
          <a:p>
            <a:r>
              <a:rPr lang="en-US" dirty="0" smtClean="0"/>
              <a:t>Monohybrid 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2117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Studying the inheritance of a single trait is called a monohybrid cross.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In </a:t>
            </a:r>
            <a:r>
              <a:rPr lang="en-US" sz="2000" b="1" dirty="0">
                <a:solidFill>
                  <a:schemeClr val="tx1"/>
                </a:solidFill>
              </a:rPr>
              <a:t>humans, </a:t>
            </a:r>
            <a:r>
              <a:rPr lang="en-US" sz="2000" b="1" dirty="0" err="1">
                <a:solidFill>
                  <a:schemeClr val="tx1"/>
                </a:solidFill>
              </a:rPr>
              <a:t>acondroplasia</a:t>
            </a:r>
            <a:r>
              <a:rPr lang="en-US" sz="2000" b="1" dirty="0">
                <a:solidFill>
                  <a:schemeClr val="tx1"/>
                </a:solidFill>
              </a:rPr>
              <a:t> “dwarfism” (D) is dominant over normal (d). A </a:t>
            </a:r>
            <a:r>
              <a:rPr lang="en-US" sz="2000" b="1" dirty="0" smtClean="0">
                <a:solidFill>
                  <a:schemeClr val="tx1"/>
                </a:solidFill>
              </a:rPr>
              <a:t>homozygous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dominant </a:t>
            </a:r>
            <a:r>
              <a:rPr lang="en-US" sz="2000" b="1" dirty="0">
                <a:solidFill>
                  <a:schemeClr val="tx1"/>
                </a:solidFill>
              </a:rPr>
              <a:t>(DD) person dies before the age of one. A heterozygous (</a:t>
            </a:r>
            <a:r>
              <a:rPr lang="en-US" sz="2000" b="1" dirty="0" err="1">
                <a:solidFill>
                  <a:schemeClr val="tx1"/>
                </a:solidFill>
              </a:rPr>
              <a:t>Dd</a:t>
            </a:r>
            <a:r>
              <a:rPr lang="en-US" sz="2000" b="1" dirty="0">
                <a:solidFill>
                  <a:schemeClr val="tx1"/>
                </a:solidFill>
              </a:rPr>
              <a:t>) person is dwarfed. </a:t>
            </a:r>
            <a:r>
              <a:rPr lang="en-US" sz="2000" b="1" dirty="0" smtClean="0">
                <a:solidFill>
                  <a:schemeClr val="tx1"/>
                </a:solidFill>
              </a:rPr>
              <a:t>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homozygous </a:t>
            </a:r>
            <a:r>
              <a:rPr lang="en-US" sz="2000" b="1" dirty="0">
                <a:solidFill>
                  <a:schemeClr val="tx1"/>
                </a:solidFill>
              </a:rPr>
              <a:t>recessive individual is normal.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A </a:t>
            </a:r>
            <a:r>
              <a:rPr lang="en-US" sz="2000" b="1" dirty="0">
                <a:solidFill>
                  <a:schemeClr val="tx1"/>
                </a:solidFill>
              </a:rPr>
              <a:t>heterozygous dwarf man marries a </a:t>
            </a:r>
            <a:r>
              <a:rPr lang="en-US" sz="2000" b="1" dirty="0" smtClean="0">
                <a:solidFill>
                  <a:schemeClr val="tx1"/>
                </a:solidFill>
              </a:rPr>
              <a:t>dwarf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heterozygous </a:t>
            </a:r>
            <a:r>
              <a:rPr lang="en-US" sz="2000" b="1" dirty="0">
                <a:solidFill>
                  <a:schemeClr val="tx1"/>
                </a:solidFill>
              </a:rPr>
              <a:t>woman……..</a:t>
            </a:r>
          </a:p>
          <a:p>
            <a:endParaRPr lang="en-US" dirty="0"/>
          </a:p>
        </p:txBody>
      </p:sp>
      <p:pic>
        <p:nvPicPr>
          <p:cNvPr id="2050" name="Picture 2" descr="http://ts2.mm.bing.net/images/thumbnail.aspx?q=408373628705&amp;id=4ef06eb6e270d881545e1b93b143af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44235"/>
            <a:ext cx="2286000" cy="349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1.mm.bing.net/images/thumbnail.aspx?q=414260538800&amp;id=15396ea2aba85d7640362587a9d17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15938"/>
            <a:ext cx="2200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2.mm.bing.net/images/thumbnail.aspx?q=405287214781&amp;id=e38d6d0f07052691f0f904d5f1977f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454" y="3963618"/>
            <a:ext cx="3221573" cy="289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</p:spPr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4572000" cy="54864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Genetics</a:t>
            </a:r>
            <a:r>
              <a:rPr lang="en-US" sz="3200" u="sng" dirty="0" smtClean="0">
                <a:solidFill>
                  <a:srgbClr val="FF0000"/>
                </a:solidFill>
              </a:rPr>
              <a:t> is the study of how traits are passed from one generation to the next.</a:t>
            </a:r>
          </a:p>
          <a:p>
            <a:pPr lvl="1"/>
            <a:r>
              <a:rPr lang="en-US" sz="2400" b="1" u="sng" dirty="0" smtClean="0">
                <a:solidFill>
                  <a:srgbClr val="FF0000"/>
                </a:solidFill>
              </a:rPr>
              <a:t>Traits</a:t>
            </a:r>
            <a:r>
              <a:rPr lang="en-US" sz="2400" u="sng" dirty="0" smtClean="0">
                <a:solidFill>
                  <a:srgbClr val="FF0000"/>
                </a:solidFill>
              </a:rPr>
              <a:t> are specific characteristics that vary from one individual to another.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Examples: hair color, height, intelligence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mercy.edu/faculty/knizeski/trait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21717"/>
            <a:ext cx="4191000" cy="580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7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7150"/>
            <a:ext cx="8839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What is the probability of </a:t>
            </a:r>
            <a:r>
              <a:rPr lang="en-US" sz="3200" dirty="0" smtClean="0"/>
              <a:t>having a </a:t>
            </a:r>
            <a:r>
              <a:rPr lang="en-US" sz="3200" dirty="0"/>
              <a:t>normal child?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What </a:t>
            </a:r>
            <a:r>
              <a:rPr lang="en-US" sz="3200" dirty="0"/>
              <a:t>is the probability of having a child that is a dwarf?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What is the probability of having a child that dies at one from this disorder? </a:t>
            </a:r>
          </a:p>
        </p:txBody>
      </p:sp>
      <p:pic>
        <p:nvPicPr>
          <p:cNvPr id="3074" name="Picture 2" descr="http://ts2.mm.bing.net/images/thumbnail.aspx?q=414842359961&amp;id=8589582f17f7d1731b69f4238ea8d9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29913"/>
            <a:ext cx="2209800" cy="317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2.mm.bing.net/images/thumbnail.aspx?q=406979358709&amp;id=5535c63e981a274c0a4bca003cb72d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435" y="4089023"/>
            <a:ext cx="3993715" cy="27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sum it up.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youtu.be/prkHKjfUmMs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11-3 Exploring </a:t>
            </a:r>
            <a:r>
              <a:rPr lang="en-US" dirty="0" err="1" smtClean="0"/>
              <a:t>Mendelian</a:t>
            </a:r>
            <a:r>
              <a:rPr lang="en-US" dirty="0" smtClean="0"/>
              <a:t>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After showing that alleles segregated during the formation of gametes, Mendel wondered if certain alleles traveled together or if they separated independently from each other..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Example:  Does the gene that determines a seeds shape (round or wrinkled) have anything to do with the seeds color (yellow or green)?  Must a round seed also be yellow?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fieldmuseum.org/mendel/photos/h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4876800" cy="295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2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cosbiology.pbworks.com/f/1265737702/9.04.DihyrbidCross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4" y="2133600"/>
            <a:ext cx="418623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The di-hybrid 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521657"/>
            <a:ext cx="54864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R = round    r = wrinkled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Y = yellow   y = green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080" name="Picture 8" descr="http://cosbiology.pbworks.com/f/1265737700/9.04.DihyrbidCrossF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127"/>
            <a:ext cx="5055973" cy="446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8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www.goo.gl/mxV11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0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err="1" smtClean="0"/>
              <a:t>Dihybrid</a:t>
            </a:r>
            <a:r>
              <a:rPr lang="en-US" dirty="0" smtClean="0"/>
              <a:t> Practice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371850" y="3389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						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223854"/>
              </p:ext>
            </p:extLst>
          </p:nvPr>
        </p:nvGraphicFramePr>
        <p:xfrm>
          <a:off x="1733550" y="2743200"/>
          <a:ext cx="6210300" cy="350520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552575"/>
                <a:gridCol w="1552575"/>
                <a:gridCol w="1552575"/>
                <a:gridCol w="1552575"/>
              </a:tblGrid>
              <a:tr h="876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6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6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6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28600" y="9144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tall green pea plant (TTGG) is crossed with a short white pea plant (</a:t>
            </a:r>
            <a:r>
              <a:rPr lang="en-US" dirty="0" err="1"/>
              <a:t>ttgg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TT </a:t>
            </a:r>
            <a:r>
              <a:rPr lang="en-US" dirty="0"/>
              <a:t>or </a:t>
            </a:r>
            <a:r>
              <a:rPr lang="en-US" dirty="0" err="1"/>
              <a:t>Tt</a:t>
            </a:r>
            <a:r>
              <a:rPr lang="en-US" dirty="0"/>
              <a:t> = tall	</a:t>
            </a:r>
            <a:r>
              <a:rPr lang="en-US" dirty="0" err="1" smtClean="0"/>
              <a:t>tt</a:t>
            </a:r>
            <a:r>
              <a:rPr lang="en-US" dirty="0" smtClean="0"/>
              <a:t> </a:t>
            </a:r>
            <a:r>
              <a:rPr lang="en-US" dirty="0"/>
              <a:t>= short </a:t>
            </a:r>
            <a:r>
              <a:rPr lang="en-US" dirty="0" smtClean="0"/>
              <a:t>   	GG </a:t>
            </a:r>
            <a:r>
              <a:rPr lang="en-US" dirty="0"/>
              <a:t>or </a:t>
            </a:r>
            <a:r>
              <a:rPr lang="en-US" dirty="0" smtClean="0"/>
              <a:t> </a:t>
            </a:r>
            <a:r>
              <a:rPr lang="en-US" dirty="0" err="1" smtClean="0"/>
              <a:t>Gg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green	</a:t>
            </a:r>
            <a:r>
              <a:rPr lang="en-US" dirty="0" err="1" smtClean="0"/>
              <a:t>gg</a:t>
            </a:r>
            <a:r>
              <a:rPr lang="en-US" dirty="0" smtClean="0"/>
              <a:t> </a:t>
            </a:r>
            <a:r>
              <a:rPr lang="en-US" dirty="0"/>
              <a:t>= white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7000" y="1656974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___________ X ___________</a:t>
            </a:r>
          </a:p>
        </p:txBody>
      </p:sp>
    </p:spTree>
    <p:extLst>
      <p:ext uri="{BB962C8B-B14F-4D97-AF65-F5344CB8AC3E}">
        <p14:creationId xmlns:p14="http://schemas.microsoft.com/office/powerpoint/2010/main" val="2325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Now you try…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028721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A tall green pea plant (</a:t>
            </a:r>
            <a:r>
              <a:rPr lang="en-US" dirty="0" err="1"/>
              <a:t>TTGg</a:t>
            </a:r>
            <a:r>
              <a:rPr lang="en-US" dirty="0"/>
              <a:t>) is crossed with a tall green pea plant (</a:t>
            </a:r>
            <a:r>
              <a:rPr lang="en-US" dirty="0" err="1"/>
              <a:t>TtGg</a:t>
            </a:r>
            <a:r>
              <a:rPr lang="en-US" dirty="0"/>
              <a:t>)</a:t>
            </a:r>
          </a:p>
          <a:p>
            <a:r>
              <a:rPr lang="en-US" dirty="0"/>
              <a:t> 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54758"/>
              </p:ext>
            </p:extLst>
          </p:nvPr>
        </p:nvGraphicFramePr>
        <p:xfrm>
          <a:off x="1447800" y="2743200"/>
          <a:ext cx="6553200" cy="365760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638300"/>
                <a:gridCol w="1638300"/>
                <a:gridCol w="1638300"/>
                <a:gridCol w="1638300"/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99236" y="2059125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___________ X ___________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1490386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TT or </a:t>
            </a:r>
            <a:r>
              <a:rPr lang="en-US" dirty="0" err="1"/>
              <a:t>Tt</a:t>
            </a:r>
            <a:r>
              <a:rPr lang="en-US" dirty="0"/>
              <a:t> = tall	</a:t>
            </a:r>
            <a:r>
              <a:rPr lang="en-US" dirty="0" err="1"/>
              <a:t>tt</a:t>
            </a:r>
            <a:r>
              <a:rPr lang="en-US" dirty="0"/>
              <a:t> = short    </a:t>
            </a:r>
            <a:r>
              <a:rPr lang="en-US" dirty="0" smtClean="0"/>
              <a:t>   GG </a:t>
            </a:r>
            <a:r>
              <a:rPr lang="en-US" dirty="0"/>
              <a:t>or  </a:t>
            </a:r>
            <a:r>
              <a:rPr lang="en-US" dirty="0" err="1"/>
              <a:t>Gg</a:t>
            </a:r>
            <a:r>
              <a:rPr lang="en-US" dirty="0"/>
              <a:t> = green	</a:t>
            </a:r>
            <a:r>
              <a:rPr lang="en-US" dirty="0" err="1"/>
              <a:t>gg</a:t>
            </a:r>
            <a:r>
              <a:rPr lang="en-US" dirty="0"/>
              <a:t> = white</a:t>
            </a:r>
          </a:p>
        </p:txBody>
      </p:sp>
    </p:spTree>
    <p:extLst>
      <p:ext uri="{BB962C8B-B14F-4D97-AF65-F5344CB8AC3E}">
        <p14:creationId xmlns:p14="http://schemas.microsoft.com/office/powerpoint/2010/main" val="9020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Independent Assortment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419600" cy="55626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The principle of independent assortment states that genes for different traits do not travel together.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We now know that if genes are located on the same chromosome, they </a:t>
            </a:r>
            <a:r>
              <a:rPr lang="en-US" sz="2000" i="1" u="sng" dirty="0" smtClean="0">
                <a:solidFill>
                  <a:schemeClr val="tx1"/>
                </a:solidFill>
              </a:rPr>
              <a:t>can</a:t>
            </a:r>
            <a:r>
              <a:rPr lang="en-US" sz="2000" dirty="0" smtClean="0">
                <a:solidFill>
                  <a:schemeClr val="tx1"/>
                </a:solidFill>
              </a:rPr>
              <a:t> travel together.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It’s this independent assortment that gives us the many genetic variations we observe in plants, animals and other organisms.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demotivational poster D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618" y="4267200"/>
            <a:ext cx="344244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c/cd/Animal_diversity_October_2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54" y="839792"/>
            <a:ext cx="2959846" cy="342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1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Summary of Mendel’s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traits we inherit come from our genes.  Genes are passed from parents to offspring.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Some alleles are dominant and others are recessive.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Each organism receives an allele from each parent to make their genes.  These genes are segregated when gametes are formed.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Alleles for different genes segregate independently of one another.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Dominant and Recessive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We now know that there are many exceptions to Mendel’s principles.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The majority of genes have more than two alleles.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Many traits are controlled by more than one gene.</a:t>
            </a:r>
          </a:p>
          <a:p>
            <a:r>
              <a:rPr lang="en-US" sz="2800" u="sng" dirty="0" smtClean="0">
                <a:solidFill>
                  <a:srgbClr val="FF0000"/>
                </a:solidFill>
              </a:rPr>
              <a:t>Some alleles are neither dominant nor recessive, and many traits are controlled by multiple alleles or genes.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ts1.mm.bing.net/images/thumbnail.aspx?q=424186420220&amp;id=64c158ac8b79d14098754eaeed62b5c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44" y="4394579"/>
            <a:ext cx="249665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s2.mm.bing.net/images/thumbnail.aspx?q=421204660349&amp;id=ee4b5d181eb2a822e9883d05c56f0d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973614"/>
            <a:ext cx="28575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s1.mm.bing.net/images/thumbnail.aspx?q=419356289368&amp;id=bc91f9a8402b240ceb895f06f0fe52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99378"/>
            <a:ext cx="2857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9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37"/>
            <a:ext cx="8229600" cy="1066800"/>
          </a:xfrm>
        </p:spPr>
        <p:txBody>
          <a:bodyPr/>
          <a:lstStyle/>
          <a:p>
            <a:r>
              <a:rPr lang="en-US" dirty="0" smtClean="0"/>
              <a:t>Let’s check out our traits!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Take out a piece of paper to keep track of your traits.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The first trait we’ll do together.</a:t>
            </a:r>
          </a:p>
          <a:p>
            <a:pPr marL="457200" lvl="1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    </a:t>
            </a:r>
            <a:r>
              <a:rPr lang="en-US" sz="3200" b="1" u="sng" dirty="0" smtClean="0">
                <a:solidFill>
                  <a:schemeClr val="tx1"/>
                </a:solidFill>
              </a:rPr>
              <a:t>Are you colorblind?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There are three main kinds of color vision defects. Red-green color vision defects are the most common. This type occurs in men more than in women. The other major types are blue-yellow color vision defects and a complete absence of color </a:t>
            </a:r>
            <a:r>
              <a:rPr lang="en-US" sz="2000" dirty="0" smtClean="0">
                <a:solidFill>
                  <a:schemeClr val="tx1"/>
                </a:solidFill>
              </a:rPr>
              <a:t>vision.  Most </a:t>
            </a:r>
            <a:r>
              <a:rPr lang="en-US" sz="2000" dirty="0">
                <a:solidFill>
                  <a:schemeClr val="tx1"/>
                </a:solidFill>
              </a:rPr>
              <a:t>of the time, color blindness is genetic.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I will show you a series of slides.  On your paper write down the number you see or the word spots if you don’t see a number.  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DO NOT SAY ANYTHIG OUT LOUD!</a:t>
            </a:r>
            <a:endParaRPr lang="en-US" sz="3000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Incomplete Dominance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cross between some individuals causes a trait to blend together.  </a:t>
            </a:r>
            <a:r>
              <a:rPr lang="en-US" u="sng" dirty="0" smtClean="0">
                <a:solidFill>
                  <a:srgbClr val="FF0000"/>
                </a:solidFill>
              </a:rPr>
              <a:t>When one allele is not completely dominant over another it is called </a:t>
            </a:r>
            <a:r>
              <a:rPr lang="en-US" b="1" u="sng" dirty="0" smtClean="0">
                <a:solidFill>
                  <a:srgbClr val="FF0000"/>
                </a:solidFill>
              </a:rPr>
              <a:t>incomplete dominance. </a:t>
            </a:r>
          </a:p>
          <a:p>
            <a:r>
              <a:rPr lang="en-US" u="sng" dirty="0">
                <a:solidFill>
                  <a:srgbClr val="FF0000"/>
                </a:solidFill>
              </a:rPr>
              <a:t>Red (RR) + White (WW)= pink (RW)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Example:  A cross between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 red flower (RR) and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 white flower (WW) creates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Pink flowers (RW)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www.bio.georgiasouthern.edu/bio-home/Harvey/lect/images/incomdo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853" y="3179928"/>
            <a:ext cx="4700992" cy="36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0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5257"/>
            <a:ext cx="8229600" cy="8382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Codominance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55678"/>
            <a:ext cx="8229600" cy="4525963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When both alleles are dominant and both show up in the offspring, it’s called </a:t>
            </a:r>
            <a:r>
              <a:rPr lang="en-US" b="1" u="sng" dirty="0" err="1" smtClean="0">
                <a:solidFill>
                  <a:srgbClr val="FF0000"/>
                </a:solidFill>
              </a:rPr>
              <a:t>codominance</a:t>
            </a:r>
            <a:r>
              <a:rPr lang="en-US" b="1" u="sng" dirty="0" smtClean="0">
                <a:solidFill>
                  <a:srgbClr val="FF0000"/>
                </a:solidFill>
              </a:rPr>
              <a:t>.</a:t>
            </a:r>
          </a:p>
          <a:p>
            <a:endParaRPr lang="en-US" b="1" u="sng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Examples:  Roan Cows 	   </a:t>
            </a:r>
            <a:r>
              <a:rPr lang="en-US" sz="2400" dirty="0" err="1" smtClean="0">
                <a:solidFill>
                  <a:schemeClr val="tx1"/>
                </a:solidFill>
              </a:rPr>
              <a:t>Erminette</a:t>
            </a:r>
            <a:r>
              <a:rPr lang="en-US" sz="2400" dirty="0" smtClean="0">
                <a:solidFill>
                  <a:schemeClr val="tx1"/>
                </a:solidFill>
              </a:rPr>
              <a:t> Chickens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198" name="Picture 6" descr="http://3.bp.blogspot.com/_detzCStVbk8/TLYFczLC-uI/AAAAAAAAAHo/8m8HXYqKsLI/s1600/Roan+cow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51" y="2432713"/>
            <a:ext cx="331008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4.bp.blogspot.com/_detzCStVbk8/TLYGbeUNepI/AAAAAAAAAHs/1soL2vudaqU/s320/checkered+chick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908"/>
            <a:ext cx="3505200" cy="233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4.bp.blogspot.com/_detzCStVbk8/TLYHxpweTQI/AAAAAAAAAHw/2jyRhG5mG_o/s200/bloodcel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51" y="4800600"/>
            <a:ext cx="24384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91296" y="548404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Blood</a:t>
            </a:r>
            <a:r>
              <a:rPr lang="en-US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Type AB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61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Multiple alleles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Many genes have more than two alleles that exist in a population.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 individual will still only have two alleles for the trait.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One example is coat color in rabbits.  A rabbit’s coat color is determined by a single gene that has at least four different alleles.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aarabbits.com/uploads/2/6/6/2/2662317/my-californian-rabbi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2600751" cy="19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1.mm.bing.net/images/thumbnail.aspx?q=407573172336&amp;id=3b27139e74c2ec8a7138a1490042cf55&amp;index=c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01" y="4751018"/>
            <a:ext cx="3163348" cy="21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xaminer.com/images/blog/EXID2156/images/actab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604" y="4751018"/>
            <a:ext cx="3444497" cy="212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ublic-domain-image.com/animals/slides/bunny-bunnies-rabbi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7537"/>
            <a:ext cx="2871604" cy="215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8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color eyes…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color eyes would your children have?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museum.thetech.org/ugenetics/eyeCalc/eyecalculator.html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122" name="Picture 2" descr="http://ts2.mm.bing.net/images/thumbnail.aspx?q=334330534533&amp;id=a25d6ac34503d2ff7abe773c8676bf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1" y="2895600"/>
            <a:ext cx="28575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s4.mm.bing.net/images/thumbnail.aspx?q=393880018879&amp;id=8a87f7a2f27288439013cb7385f10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29147"/>
            <a:ext cx="2971800" cy="222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s2.mm.bing.net/images/thumbnail.aspx?q=423267999717&amp;id=2af3aa3878e7d21d2da0064c6362b5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271" y="2858069"/>
            <a:ext cx="3435729" cy="257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Eye color can change…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5334000" cy="5562600"/>
          </a:xfrm>
        </p:spPr>
        <p:txBody>
          <a:bodyPr>
            <a:normAutofit fontScale="62500" lnSpcReduction="20000"/>
          </a:bodyPr>
          <a:lstStyle/>
          <a:p>
            <a:r>
              <a:rPr lang="en-US" sz="3400" b="1" u="sng" dirty="0" smtClean="0">
                <a:solidFill>
                  <a:schemeClr val="tx1"/>
                </a:solidFill>
              </a:rPr>
              <a:t>Baby eyes:  </a:t>
            </a:r>
            <a:r>
              <a:rPr lang="en-US" sz="3400" dirty="0">
                <a:solidFill>
                  <a:schemeClr val="tx1"/>
                </a:solidFill>
              </a:rPr>
              <a:t>Eye color changes in children are usually due to a delay in the production of melanin. The greater amount of melanin present in the eye usually denotes a more brown tint</a:t>
            </a:r>
            <a:r>
              <a:rPr lang="en-US" sz="3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3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400" dirty="0" smtClean="0">
              <a:solidFill>
                <a:schemeClr val="tx1"/>
              </a:solidFill>
            </a:endParaRPr>
          </a:p>
          <a:p>
            <a:r>
              <a:rPr lang="en-US" sz="3400" b="1" u="sng" dirty="0" smtClean="0">
                <a:solidFill>
                  <a:schemeClr val="tx1"/>
                </a:solidFill>
              </a:rPr>
              <a:t>Pupil size</a:t>
            </a:r>
            <a:r>
              <a:rPr lang="en-US" sz="3400" dirty="0" smtClean="0">
                <a:solidFill>
                  <a:schemeClr val="tx1"/>
                </a:solidFill>
              </a:rPr>
              <a:t>:  </a:t>
            </a:r>
            <a:r>
              <a:rPr lang="en-US" sz="3400" dirty="0">
                <a:solidFill>
                  <a:schemeClr val="tx1"/>
                </a:solidFill>
              </a:rPr>
              <a:t>Eye color can also change as the pupils dilate and shrink</a:t>
            </a:r>
            <a:r>
              <a:rPr lang="en-US" sz="3400" dirty="0" smtClean="0">
                <a:solidFill>
                  <a:schemeClr val="tx1"/>
                </a:solidFill>
              </a:rPr>
              <a:t>. </a:t>
            </a:r>
            <a:r>
              <a:rPr lang="en-US" sz="3400" dirty="0">
                <a:solidFill>
                  <a:schemeClr val="tx1"/>
                </a:solidFill>
              </a:rPr>
              <a:t>As the pupil dilates, the melanin pigments in the iris are pushed together causing a darker looking eye. As the pupil shrinks, the melanin pigments spread out making the eyes appear lighter in color</a:t>
            </a:r>
            <a:r>
              <a:rPr lang="en-US" sz="3400" dirty="0" smtClean="0">
                <a:solidFill>
                  <a:schemeClr val="tx1"/>
                </a:solidFill>
              </a:rPr>
              <a:t>.</a:t>
            </a:r>
            <a:r>
              <a:rPr lang="en-US" sz="3400" dirty="0">
                <a:solidFill>
                  <a:schemeClr val="tx1"/>
                </a:solidFill>
              </a:rPr>
              <a:t/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://www.in-gender.com/cs/forums/storage/343/1728249/DSCF98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762000"/>
            <a:ext cx="2057400" cy="300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3.mm.bing.net/images/thumbnail.aspx?q=327334168782&amp;id=6d612dc61c846cdb556a6f4f730e5b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26" y="3764128"/>
            <a:ext cx="2370950" cy="317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1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Eye color change…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Disease: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some diseases can cause dramatic changes in eye color. For example, some diseases may change one eye color from brown to blue resulting in </a:t>
            </a:r>
            <a:r>
              <a:rPr lang="en-US" dirty="0" err="1">
                <a:solidFill>
                  <a:schemeClr val="tx1"/>
                </a:solidFill>
              </a:rPr>
              <a:t>heterochromia</a:t>
            </a:r>
            <a:r>
              <a:rPr lang="en-US" dirty="0">
                <a:solidFill>
                  <a:schemeClr val="tx1"/>
                </a:solidFill>
              </a:rPr>
              <a:t> (two different colored eyes).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Horner syndrome, some forms of glaucoma, and </a:t>
            </a:r>
            <a:r>
              <a:rPr lang="en-US" sz="2000" dirty="0" err="1">
                <a:solidFill>
                  <a:schemeClr val="tx1"/>
                </a:solidFill>
              </a:rPr>
              <a:t>Fuch's</a:t>
            </a:r>
            <a:r>
              <a:rPr lang="en-US" sz="2000" dirty="0">
                <a:solidFill>
                  <a:schemeClr val="tx1"/>
                </a:solidFill>
              </a:rPr>
              <a:t> disease can cause a change in eye color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chemeClr val="tx1"/>
                </a:solidFill>
              </a:rPr>
              <a:t>Age:</a:t>
            </a:r>
            <a:r>
              <a:rPr lang="en-US" dirty="0" smtClean="0">
                <a:solidFill>
                  <a:schemeClr val="tx1"/>
                </a:solidFill>
              </a:rPr>
              <a:t> Between </a:t>
            </a:r>
            <a:r>
              <a:rPr lang="en-US" dirty="0">
                <a:solidFill>
                  <a:schemeClr val="tx1"/>
                </a:solidFill>
              </a:rPr>
              <a:t>10 and 15 percent of the Caucasian population will experience a change in eye color as they age. This is usually due to a degradation of the color of the pigments in the eye, or a loss of melanin granules in the eyes over time.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72" y="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Polygenic Traits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972" y="914400"/>
            <a:ext cx="8229600" cy="49831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Many traits are produced by the interaction of many genes.</a:t>
            </a:r>
          </a:p>
          <a:p>
            <a:pPr lvl="1"/>
            <a:r>
              <a:rPr lang="en-US" sz="2400" u="sng" dirty="0" smtClean="0">
                <a:solidFill>
                  <a:srgbClr val="FF0000"/>
                </a:solidFill>
              </a:rPr>
              <a:t>Traits controlled by two or more genes are </a:t>
            </a:r>
            <a:r>
              <a:rPr lang="en-US" sz="2400" b="1" u="sng" dirty="0" smtClean="0">
                <a:solidFill>
                  <a:srgbClr val="FF0000"/>
                </a:solidFill>
              </a:rPr>
              <a:t>polygenic traits</a:t>
            </a:r>
            <a:r>
              <a:rPr lang="en-US" sz="2400" u="sng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For example, the wide range of skin color in humans comes about partly because more than four different genes control the trait.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866234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6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en-US" sz="4800" dirty="0" smtClean="0"/>
              <a:t>Applying Mendel’s Principles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 the 1900’s a scientist, Thomas Morgan, wanted to find an organism that could help advance the study of genetics.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 decided on the fruit fly </a:t>
            </a:r>
            <a:r>
              <a:rPr lang="en-US" i="1" dirty="0" smtClean="0">
                <a:solidFill>
                  <a:schemeClr val="tx1"/>
                </a:solidFill>
              </a:rPr>
              <a:t>Drosophila</a:t>
            </a:r>
            <a:r>
              <a:rPr lang="en-US" dirty="0" smtClean="0">
                <a:solidFill>
                  <a:schemeClr val="tx1"/>
                </a:solidFill>
              </a:rPr>
              <a:t> because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It could produce lots of offspring very quickly (up to 100 offspring per pair)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It’s easy to keep in the lab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It’s small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 discovered that Mendel’s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rinciples apply to all organisms,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not just plants.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ts3.mm.bing.net/images/thumbnail.aspx?q=402027127354&amp;id=d2f2a03d3f19054b9c1e8cd327777e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3352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1.mm.bing.net/images/thumbnail.aspx?q=389061485700&amp;id=2ab74bfcb495bac6a05be2cf211e51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24412"/>
            <a:ext cx="26289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4.mm.bing.net/images/thumbnail.aspx?q=427230771107&amp;id=6066043d32ec127c55184d2a5fe1e9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024" y="4953000"/>
            <a:ext cx="224117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7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6021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characteristics of any organism are not determined only be the genes it inherits.  They are determined by interactions between genes and the environment.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Example:  Genes may affect a sunflowers height and the color of its flowers, but these characteristics are also influenced by climate, soil and water.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Genes provide a plan for development, but how that plan unfolds also depends on the environment.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ts2.mm.bing.net/images/thumbnail.aspx?q=409412699225&amp;id=cf6509c4dfe98ca1a3d9f49a44f6df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1752"/>
            <a:ext cx="4270778" cy="236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1.mm.bing.net/images/thumbnail.aspx?q=426231080944&amp;id=e54a39c2a361e3e2c9c9b04519c7c3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819" y="4470143"/>
            <a:ext cx="1575981" cy="236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4.mm.bing.net/images/thumbnail.aspx?q=426193329059&amp;id=38752796ed21c68d11eda1b813ceb2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2" y="4470143"/>
            <a:ext cx="2367952" cy="223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4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ms.org/featurecolumn/images/chromoso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5181601" cy="628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Section 11-4 Meiosis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495800" cy="47545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Mendel did not know where the genes he had discovered were located in the cell.</a:t>
            </a:r>
          </a:p>
          <a:p>
            <a:pPr lvl="1"/>
            <a:r>
              <a:rPr lang="en-US" sz="2400" dirty="0" smtClean="0"/>
              <a:t>We now know that genes are located on chromosomes in the cell nucleus.</a:t>
            </a:r>
          </a:p>
          <a:p>
            <a:pPr lvl="1"/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youtu.be/qCLmR9-YY7o</a:t>
            </a:r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69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QUIETLY, write down what you see.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toledo-bend.com/colorblind/Color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Chromosome Number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59" y="872544"/>
            <a:ext cx="8229600" cy="4525963"/>
          </a:xfrm>
        </p:spPr>
        <p:txBody>
          <a:bodyPr/>
          <a:lstStyle/>
          <a:p>
            <a:r>
              <a:rPr lang="en-US" dirty="0" smtClean="0"/>
              <a:t>Remember that </a:t>
            </a:r>
            <a:r>
              <a:rPr lang="en-US" u="sng" dirty="0" smtClean="0">
                <a:solidFill>
                  <a:srgbClr val="FF0000"/>
                </a:solidFill>
              </a:rPr>
              <a:t>offspring inherit a single copy of each gene from each parent, or half the number of chromosomes.</a:t>
            </a:r>
          </a:p>
          <a:p>
            <a:r>
              <a:rPr lang="en-US" dirty="0" smtClean="0"/>
              <a:t>This means that when gametes (sex cells) form, the two sets of genes must be separated so each gamete ends up with only one set.</a:t>
            </a:r>
            <a:endParaRPr lang="en-US" dirty="0"/>
          </a:p>
        </p:txBody>
      </p:sp>
      <p:pic>
        <p:nvPicPr>
          <p:cNvPr id="2050" name="Picture 2" descr="http://farm4.static.flickr.com/3469/3892047312_6bd113c2a7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10" y="3276600"/>
            <a:ext cx="6850119" cy="488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wdsb.on.ca/hillpark/Departments/Science/Watts/SBI3U/Class_Summary/Random_Assort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27" y="1219200"/>
            <a:ext cx="5486400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419600" cy="51816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Homologous chromosomes:  </a:t>
            </a:r>
            <a:r>
              <a:rPr lang="en-US" dirty="0" smtClean="0">
                <a:solidFill>
                  <a:srgbClr val="FF0000"/>
                </a:solidFill>
              </a:rPr>
              <a:t>The matching chromosomes that come from each parent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rgbClr val="FF0000"/>
                </a:solidFill>
              </a:rPr>
              <a:t>Diploid: </a:t>
            </a:r>
            <a:r>
              <a:rPr lang="en-US" u="sng" dirty="0" smtClean="0">
                <a:solidFill>
                  <a:srgbClr val="FF0000"/>
                </a:solidFill>
              </a:rPr>
              <a:t>A body cell with both sets of chromosomes (2N)</a:t>
            </a:r>
          </a:p>
          <a:p>
            <a:pPr marL="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b="1" u="sng" dirty="0" smtClean="0">
                <a:solidFill>
                  <a:srgbClr val="FF0000"/>
                </a:solidFill>
              </a:rPr>
              <a:t>Haploid:</a:t>
            </a:r>
            <a:r>
              <a:rPr lang="en-US" u="sng" dirty="0" smtClean="0">
                <a:solidFill>
                  <a:srgbClr val="FF0000"/>
                </a:solidFill>
              </a:rPr>
              <a:t> sex cells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u="sng" dirty="0" smtClean="0">
                <a:solidFill>
                  <a:srgbClr val="FF0000"/>
                </a:solidFill>
              </a:rPr>
              <a:t>with only one set of        chromosomes (N)</a:t>
            </a:r>
          </a:p>
          <a:p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999870" cy="4525963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Meiosis turns a diploid cell into a haploid cell.</a:t>
            </a:r>
          </a:p>
          <a:p>
            <a:pPr lvl="1"/>
            <a:r>
              <a:rPr lang="en-US" sz="2800" u="sng" dirty="0" smtClean="0">
                <a:solidFill>
                  <a:srgbClr val="FF0000"/>
                </a:solidFill>
              </a:rPr>
              <a:t>2N Into N</a:t>
            </a:r>
          </a:p>
          <a:p>
            <a:pPr marL="457200" lvl="1" indent="0">
              <a:buNone/>
            </a:pPr>
            <a:endParaRPr lang="en-US" sz="2800" u="sng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Recall that mitosis clones a cell.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2N makes another 2N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wereyouwondering.com/wp-content/uploads/2008/06/meiosisimagecreditni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470" y="1066800"/>
            <a:ext cx="4285625" cy="568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0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Meiosis </a:t>
            </a:r>
            <a:r>
              <a:rPr lang="en-US" dirty="0" smtClean="0">
                <a:solidFill>
                  <a:srgbClr val="FF0000"/>
                </a:solidFill>
              </a:rPr>
              <a:t>1 - </a:t>
            </a:r>
            <a:r>
              <a:rPr lang="en-US" sz="1100" dirty="0" smtClean="0">
                <a:solidFill>
                  <a:srgbClr val="FF0000"/>
                </a:solidFill>
              </a:rPr>
              <a:t>prophase, metaphase, anaphase, </a:t>
            </a:r>
            <a:r>
              <a:rPr lang="en-US" sz="1100" dirty="0" err="1" smtClean="0">
                <a:solidFill>
                  <a:srgbClr val="FF0000"/>
                </a:solidFill>
              </a:rPr>
              <a:t>telophase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2657"/>
            <a:ext cx="4495800" cy="5516563"/>
          </a:xfrm>
        </p:spPr>
        <p:txBody>
          <a:bodyPr>
            <a:normAutofit/>
          </a:bodyPr>
          <a:lstStyle/>
          <a:p>
            <a:r>
              <a:rPr lang="en-US" dirty="0" smtClean="0"/>
              <a:t>Prior to meiosis 1, </a:t>
            </a:r>
            <a:r>
              <a:rPr lang="en-US" dirty="0" smtClean="0">
                <a:solidFill>
                  <a:srgbClr val="FF0000"/>
                </a:solidFill>
              </a:rPr>
              <a:t>each chromosome is replicated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meiosis 1 each </a:t>
            </a:r>
            <a:r>
              <a:rPr lang="en-US" dirty="0" smtClean="0">
                <a:solidFill>
                  <a:srgbClr val="FF0000"/>
                </a:solidFill>
              </a:rPr>
              <a:t>chromosome pairs with its homologous partner to form a tetrad </a:t>
            </a:r>
            <a:r>
              <a:rPr lang="en-US" dirty="0" smtClean="0"/>
              <a:t>(4 chromatids).  This pairing is KEY to understanding meiosis.</a:t>
            </a:r>
          </a:p>
          <a:p>
            <a:r>
              <a:rPr lang="en-US" dirty="0" smtClean="0"/>
              <a:t>As </a:t>
            </a:r>
            <a:r>
              <a:rPr lang="en-US" u="sng" dirty="0" smtClean="0">
                <a:solidFill>
                  <a:srgbClr val="FF0000"/>
                </a:solidFill>
              </a:rPr>
              <a:t>tetrads</a:t>
            </a:r>
            <a:r>
              <a:rPr lang="en-US" dirty="0" smtClean="0"/>
              <a:t> are formed, they </a:t>
            </a:r>
            <a:r>
              <a:rPr lang="en-US" u="sng" dirty="0" smtClean="0">
                <a:solidFill>
                  <a:srgbClr val="FF0000"/>
                </a:solidFill>
              </a:rPr>
              <a:t>exchange portions of their chromatids in a process called </a:t>
            </a:r>
            <a:r>
              <a:rPr lang="en-US" b="1" u="sng" dirty="0" smtClean="0">
                <a:solidFill>
                  <a:srgbClr val="FF0000"/>
                </a:solidFill>
              </a:rPr>
              <a:t>crossing </a:t>
            </a:r>
            <a:r>
              <a:rPr lang="en-US" b="1" u="sng" dirty="0" smtClean="0">
                <a:solidFill>
                  <a:srgbClr val="FF0000"/>
                </a:solidFill>
              </a:rPr>
              <a:t>over (prophase I)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ts1.mm.bing.net/images/thumbnail.aspx?q=383611246872&amp;id=e1a1ae372f92d635074eaafb1112a7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811" y="1143000"/>
            <a:ext cx="1733189" cy="23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s2.mm.bing.net/images/thumbnail.aspx?q=479463803637&amp;id=6ae76faae084b9d0275518a65a9e75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95488"/>
            <a:ext cx="15621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s2.mm.bing.net/images/thumbnail.aspx?q=480197804985&amp;id=ac9a45905ee9425674b5af6a76c859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59688"/>
            <a:ext cx="3299251" cy="247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2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Next…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homologous chromosomes separate and two new cells are formed.</a:t>
            </a:r>
          </a:p>
          <a:p>
            <a:r>
              <a:rPr lang="en-US" dirty="0" smtClean="0"/>
              <a:t>The chromosomes have been sorted and shuffled like a deck of cards.  </a:t>
            </a:r>
            <a:r>
              <a:rPr lang="en-US" dirty="0" smtClean="0"/>
              <a:t>VERY </a:t>
            </a:r>
            <a:r>
              <a:rPr lang="en-US" dirty="0" smtClean="0"/>
              <a:t>IMPORTANT to diversity.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These new cells </a:t>
            </a:r>
          </a:p>
          <a:p>
            <a:pPr marL="0" indent="0">
              <a:buNone/>
            </a:pPr>
            <a:r>
              <a:rPr lang="en-US" dirty="0" smtClean="0"/>
              <a:t>    now  have </a:t>
            </a:r>
          </a:p>
          <a:p>
            <a:pPr marL="0" indent="0">
              <a:buNone/>
            </a:pPr>
            <a:r>
              <a:rPr lang="en-US" dirty="0" smtClean="0"/>
              <a:t>   chromosomes and </a:t>
            </a:r>
          </a:p>
          <a:p>
            <a:pPr marL="0" indent="0">
              <a:buNone/>
            </a:pPr>
            <a:r>
              <a:rPr lang="en-US" dirty="0" smtClean="0"/>
              <a:t>   alleles that are </a:t>
            </a:r>
          </a:p>
          <a:p>
            <a:pPr marL="0" indent="0">
              <a:buNone/>
            </a:pPr>
            <a:r>
              <a:rPr lang="en-US" dirty="0" smtClean="0"/>
              <a:t>  different from each </a:t>
            </a:r>
          </a:p>
          <a:p>
            <a:pPr marL="0" indent="0">
              <a:buNone/>
            </a:pPr>
            <a:r>
              <a:rPr lang="en-US" dirty="0" smtClean="0"/>
              <a:t>  other and from the </a:t>
            </a:r>
          </a:p>
          <a:p>
            <a:pPr marL="0" indent="0">
              <a:buNone/>
            </a:pPr>
            <a:r>
              <a:rPr lang="en-US" dirty="0" smtClean="0"/>
              <a:t>  parent cells!</a:t>
            </a:r>
            <a:endParaRPr lang="en-US" dirty="0"/>
          </a:p>
        </p:txBody>
      </p:sp>
      <p:pic>
        <p:nvPicPr>
          <p:cNvPr id="6146" name="Picture 2" descr="http://faculty.clintoncc.suny.edu/faculty/michael.gregory/files/bio%20102/bio%20102%20lectures/evolution,%20speciation,%20taxonomy/meiosis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567" y="2385230"/>
            <a:ext cx="57150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7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1600" y="18197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Meiosis 2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3657600" cy="4876800"/>
          </a:xfrm>
        </p:spPr>
        <p:txBody>
          <a:bodyPr/>
          <a:lstStyle/>
          <a:p>
            <a:r>
              <a:rPr lang="en-US" dirty="0" smtClean="0"/>
              <a:t>Now one more division to </a:t>
            </a:r>
            <a:r>
              <a:rPr lang="en-US" dirty="0" smtClean="0">
                <a:solidFill>
                  <a:srgbClr val="FF0000"/>
                </a:solidFill>
              </a:rPr>
              <a:t>half the genetic material in each cell.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We now have 4 genetically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different cells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r>
              <a:rPr lang="en-US" dirty="0" smtClean="0"/>
              <a:t>(mitosis creates</a:t>
            </a:r>
          </a:p>
          <a:p>
            <a:pPr marL="0" indent="0">
              <a:buNone/>
            </a:pPr>
            <a:r>
              <a:rPr lang="en-US" dirty="0" smtClean="0"/>
              <a:t>2 genetically </a:t>
            </a:r>
          </a:p>
          <a:p>
            <a:pPr marL="0" indent="0">
              <a:buNone/>
            </a:pPr>
            <a:r>
              <a:rPr lang="en-US" dirty="0" smtClean="0"/>
              <a:t>identical cells)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http://bluetreeband.org/images/bimeios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9600"/>
            <a:ext cx="6346594" cy="612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8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918"/>
            <a:ext cx="9265709" cy="6949282"/>
          </a:xfrm>
        </p:spPr>
      </p:pic>
    </p:spTree>
    <p:extLst>
      <p:ext uri="{BB962C8B-B14F-4D97-AF65-F5344CB8AC3E}">
        <p14:creationId xmlns:p14="http://schemas.microsoft.com/office/powerpoint/2010/main" val="22743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11-5 Linkage and Gene Maps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 concluded that alleles assort independently from each other, but he didn’t know genes were on chromosomes.  </a:t>
            </a:r>
          </a:p>
          <a:p>
            <a:r>
              <a:rPr lang="en-US" dirty="0" smtClean="0"/>
              <a:t>Do genes on the same chromosome travel together?</a:t>
            </a:r>
          </a:p>
          <a:p>
            <a:r>
              <a:rPr lang="en-US" dirty="0" smtClean="0"/>
              <a:t>Well, when </a:t>
            </a:r>
            <a:r>
              <a:rPr lang="en-US" dirty="0" smtClean="0">
                <a:solidFill>
                  <a:srgbClr val="FF0000"/>
                </a:solidFill>
              </a:rPr>
              <a:t>Morgan was studying his fruit flies in 1910 </a:t>
            </a:r>
            <a:r>
              <a:rPr lang="en-US" dirty="0" smtClean="0"/>
              <a:t>he discovered that the answer was yes.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17" y="975518"/>
            <a:ext cx="3962399" cy="5287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Every chromosome is actually a group of linked genes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This means that Mendel’s conclusion still holds true only its </a:t>
            </a:r>
            <a:r>
              <a:rPr lang="en-US" dirty="0" smtClean="0">
                <a:solidFill>
                  <a:srgbClr val="FF0000"/>
                </a:solidFill>
              </a:rPr>
              <a:t>chromosomes </a:t>
            </a:r>
            <a:r>
              <a:rPr lang="en-US" dirty="0" smtClean="0">
                <a:solidFill>
                  <a:schemeClr val="accent6"/>
                </a:solidFill>
              </a:rPr>
              <a:t>that</a:t>
            </a:r>
            <a:r>
              <a:rPr lang="en-US" dirty="0" smtClean="0">
                <a:solidFill>
                  <a:srgbClr val="FF0000"/>
                </a:solidFill>
              </a:rPr>
              <a:t> assort independently and not every allele.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www.ornl.gov/sci/techresources/Human_Genome/publicat/tko/images/04c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4714875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5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Genetic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61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Sometimes crossing over separates the genes that are on a chromosome and can produce a new combination of alleles</a:t>
            </a:r>
            <a:r>
              <a:rPr lang="en-US" dirty="0" smtClean="0"/>
              <a:t>.</a:t>
            </a:r>
          </a:p>
          <a:p>
            <a:r>
              <a:rPr lang="en-US" b="1" i="1" u="sng" dirty="0" smtClean="0"/>
              <a:t>This helps create genetic diversity!</a:t>
            </a:r>
            <a:endParaRPr lang="en-US" b="1" i="1" u="sng" dirty="0"/>
          </a:p>
        </p:txBody>
      </p:sp>
      <p:pic>
        <p:nvPicPr>
          <p:cNvPr id="9218" name="Picture 2" descr="http://www.nwcreation.net/images/canine_ancest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76" y="3408527"/>
            <a:ext cx="39909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s1.mm.bing.net/images/thumbnail.aspx?q=409518280336&amp;id=09c796523bd40bc4eb873f3fb450a9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2" y="3951595"/>
            <a:ext cx="18573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ts1.mm.bing.net/images/thumbnail.aspx?q=414963075688&amp;id=f166ef9bbb8b42ef79bc821cd1a6e2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604" y="5123027"/>
            <a:ext cx="28575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ts4.mm.bing.net/images/thumbnail.aspx?q=396072453859&amp;id=db2de89fe27d655ccad3004ecfd96a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14" y="3345407"/>
            <a:ext cx="2036380" cy="182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QUIETLY, write down what you see.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www.toledo-bend.com/colorblind/Color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8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it 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848600" cy="4144963"/>
          </a:xfrm>
        </p:spPr>
        <p:txBody>
          <a:bodyPr/>
          <a:lstStyle/>
          <a:p>
            <a:r>
              <a:rPr lang="en-US" dirty="0" smtClean="0"/>
              <a:t>Everyone come up and get a cell division set.</a:t>
            </a:r>
          </a:p>
          <a:p>
            <a:r>
              <a:rPr lang="en-US" dirty="0" smtClean="0"/>
              <a:t>If you do not have one partner with someone who does.</a:t>
            </a:r>
          </a:p>
          <a:p>
            <a:r>
              <a:rPr lang="en-US" dirty="0" smtClean="0"/>
              <a:t>Meiosis 1 is similar to mitosis, let’s review.</a:t>
            </a:r>
          </a:p>
          <a:p>
            <a:r>
              <a:rPr lang="en-US" dirty="0" smtClean="0"/>
              <a:t>Now…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8229600" cy="1600200"/>
          </a:xfrm>
        </p:spPr>
        <p:txBody>
          <a:bodyPr/>
          <a:lstStyle/>
          <a:p>
            <a:r>
              <a:rPr lang="en-US" dirty="0" smtClean="0"/>
              <a:t>The End!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16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QUIETLY, write down what you see.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www.toledo-bend.com/colorblind/Color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2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QUIETLY, write down what you see.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www.toledo-bend.com/colorblind/Color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25258</TotalTime>
  <Words>3230</Words>
  <Application>Microsoft Office PowerPoint</Application>
  <PresentationFormat>On-screen Show (4:3)</PresentationFormat>
  <Paragraphs>363</Paragraphs>
  <Slides>71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Executive</vt:lpstr>
      <vt:lpstr>Chapter 11 Introduction to Genetics</vt:lpstr>
      <vt:lpstr>What makes you unique?</vt:lpstr>
      <vt:lpstr>PowerPoint Presentation</vt:lpstr>
      <vt:lpstr>Genetics</vt:lpstr>
      <vt:lpstr>Let’s check out our traits!</vt:lpstr>
      <vt:lpstr>QUIETLY, write down what you see.</vt:lpstr>
      <vt:lpstr>QUIETLY, write down what you see.</vt:lpstr>
      <vt:lpstr>QUIETLY, write down what you see.</vt:lpstr>
      <vt:lpstr>QUIETLY, write down what you see.</vt:lpstr>
      <vt:lpstr>QUIETLY, write down what you see.</vt:lpstr>
      <vt:lpstr>QUIETLY, write down what you see.</vt:lpstr>
      <vt:lpstr>How did you do?</vt:lpstr>
      <vt:lpstr>Now for the rest…</vt:lpstr>
      <vt:lpstr>PowerPoint Presentation</vt:lpstr>
      <vt:lpstr>Let’s see the class results..</vt:lpstr>
      <vt:lpstr>PowerPoint Presentation</vt:lpstr>
      <vt:lpstr>The Father of Genetics</vt:lpstr>
      <vt:lpstr>What did Mendel do?</vt:lpstr>
      <vt:lpstr>More about pea’s please…</vt:lpstr>
      <vt:lpstr>PowerPoint Presentation</vt:lpstr>
      <vt:lpstr>Genes and Dominance</vt:lpstr>
      <vt:lpstr>Parents and Offspring</vt:lpstr>
      <vt:lpstr>The F2 Generation</vt:lpstr>
      <vt:lpstr>Two Conclusions</vt:lpstr>
      <vt:lpstr>The Principle of Dominance</vt:lpstr>
      <vt:lpstr>Dominant Alleles</vt:lpstr>
      <vt:lpstr>Recessive Alleles</vt:lpstr>
      <vt:lpstr>You try it…</vt:lpstr>
      <vt:lpstr>Explaining the F1 cross</vt:lpstr>
      <vt:lpstr>The Law of Segregation</vt:lpstr>
      <vt:lpstr> Vocabulary</vt:lpstr>
      <vt:lpstr>Vocabulary Review</vt:lpstr>
      <vt:lpstr>PowerPoint Presentation</vt:lpstr>
      <vt:lpstr>Section 11-2 Probability and Punnett Squares</vt:lpstr>
      <vt:lpstr>Genetics with a Smile</vt:lpstr>
      <vt:lpstr>Punnett Squares</vt:lpstr>
      <vt:lpstr>Punnett Squares</vt:lpstr>
      <vt:lpstr>Probabilities predict averages!</vt:lpstr>
      <vt:lpstr>Monohybrid Cross</vt:lpstr>
      <vt:lpstr>PowerPoint Presentation</vt:lpstr>
      <vt:lpstr>Let’s sum it up.</vt:lpstr>
      <vt:lpstr>Section 11-3 Exploring Mendelian Genetics</vt:lpstr>
      <vt:lpstr>The di-hybrid cross</vt:lpstr>
      <vt:lpstr>PowerPoint Presentation</vt:lpstr>
      <vt:lpstr>Dihybrid Practice</vt:lpstr>
      <vt:lpstr>Now you try…</vt:lpstr>
      <vt:lpstr>Independent Assortment</vt:lpstr>
      <vt:lpstr>A Summary of Mendel’s Principles</vt:lpstr>
      <vt:lpstr>Beyond Dominant and Recessive</vt:lpstr>
      <vt:lpstr>Incomplete Dominance</vt:lpstr>
      <vt:lpstr>Codominance</vt:lpstr>
      <vt:lpstr>Multiple alleles</vt:lpstr>
      <vt:lpstr>What color eyes…</vt:lpstr>
      <vt:lpstr>Eye color can change…</vt:lpstr>
      <vt:lpstr>Eye color change…</vt:lpstr>
      <vt:lpstr>Polygenic Traits</vt:lpstr>
      <vt:lpstr>Applying Mendel’s Principles</vt:lpstr>
      <vt:lpstr>Genetics and the Environment</vt:lpstr>
      <vt:lpstr>Section 11-4 Meiosis</vt:lpstr>
      <vt:lpstr>Chromosome Number</vt:lpstr>
      <vt:lpstr>Vocabulary</vt:lpstr>
      <vt:lpstr>Meiosis</vt:lpstr>
      <vt:lpstr>Meiosis 1 - prophase, metaphase, anaphase, telophase </vt:lpstr>
      <vt:lpstr>Next…</vt:lpstr>
      <vt:lpstr>Meiosis 2 </vt:lpstr>
      <vt:lpstr>PowerPoint Presentation</vt:lpstr>
      <vt:lpstr>11-5 Linkage and Gene Maps</vt:lpstr>
      <vt:lpstr>PowerPoint Presentation</vt:lpstr>
      <vt:lpstr>Genetic Diversity</vt:lpstr>
      <vt:lpstr>Let’s try it out…</vt:lpstr>
      <vt:lpstr>The End!</vt:lpstr>
    </vt:vector>
  </TitlesOfParts>
  <Company>SBPS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Haberman, Heather</dc:creator>
  <cp:lastModifiedBy>Administrator</cp:lastModifiedBy>
  <cp:revision>151</cp:revision>
  <cp:lastPrinted>2015-01-12T15:48:59Z</cp:lastPrinted>
  <dcterms:created xsi:type="dcterms:W3CDTF">2011-01-03T16:51:23Z</dcterms:created>
  <dcterms:modified xsi:type="dcterms:W3CDTF">2015-01-13T15:33:54Z</dcterms:modified>
</cp:coreProperties>
</file>