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8"/>
  </p:handoutMasterIdLst>
  <p:sldIdLst>
    <p:sldId id="256" r:id="rId2"/>
    <p:sldId id="258" r:id="rId3"/>
    <p:sldId id="261" r:id="rId4"/>
    <p:sldId id="262" r:id="rId5"/>
    <p:sldId id="263" r:id="rId6"/>
    <p:sldId id="266" r:id="rId7"/>
    <p:sldId id="257" r:id="rId8"/>
    <p:sldId id="260" r:id="rId9"/>
    <p:sldId id="264" r:id="rId10"/>
    <p:sldId id="299" r:id="rId11"/>
    <p:sldId id="300" r:id="rId12"/>
    <p:sldId id="265" r:id="rId13"/>
    <p:sldId id="267" r:id="rId14"/>
    <p:sldId id="270" r:id="rId15"/>
    <p:sldId id="271" r:id="rId16"/>
    <p:sldId id="272" r:id="rId17"/>
    <p:sldId id="301" r:id="rId18"/>
    <p:sldId id="302" r:id="rId19"/>
    <p:sldId id="303" r:id="rId20"/>
    <p:sldId id="273" r:id="rId21"/>
    <p:sldId id="304" r:id="rId22"/>
    <p:sldId id="305" r:id="rId23"/>
    <p:sldId id="306" r:id="rId24"/>
    <p:sldId id="307" r:id="rId25"/>
    <p:sldId id="296" r:id="rId26"/>
    <p:sldId id="277" r:id="rId27"/>
    <p:sldId id="278" r:id="rId28"/>
    <p:sldId id="275" r:id="rId29"/>
    <p:sldId id="279" r:id="rId30"/>
    <p:sldId id="276" r:id="rId31"/>
    <p:sldId id="274" r:id="rId32"/>
    <p:sldId id="280" r:id="rId33"/>
    <p:sldId id="281" r:id="rId34"/>
    <p:sldId id="284" r:id="rId35"/>
    <p:sldId id="298" r:id="rId36"/>
    <p:sldId id="282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D3F-C12F-41FD-BEFC-F7A3D85F2397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2D0E8-BDFD-4375-9E0A-E5840FAB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E01B5AF-251C-4CB2-B704-2854C6A00472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40B7AC0-B42B-4E96-BDF8-C307ED1A896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labs/gel/" TargetMode="External"/><Relationship Id="rId2" Type="http://schemas.openxmlformats.org/officeDocument/2006/relationships/hyperlink" Target="http://www.bing.com/videos/watch/video/dna-fingerprinting/69e0e2c75d314a206d8f69e0e2c75d314a206d8f-420948083606?q=gel+electrophoresis&amp;FROM=LKVR5&amp;GT1=LKVR5&amp;FORM=LKVR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e6FmBMCMqM&amp;feature=related" TargetMode="External"/><Relationship Id="rId2" Type="http://schemas.openxmlformats.org/officeDocument/2006/relationships/hyperlink" Target="http://www.dnai.org/d/index.html?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fGpIbqd5Nuk&amp;feature=relat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MosKBs-v0E" TargetMode="External"/><Relationship Id="rId2" Type="http://schemas.openxmlformats.org/officeDocument/2006/relationships/hyperlink" Target="http://www.abpischools.org.uk/res/coResourceImport/modules/hormones/en-flash/geneticeng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powermediaplus.com/player.asp?mediaID=35534&amp;segmentID=2010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resource/tdc02.sci.life.gen.btcor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player.discoveryeducation.com/index.cfm?guidAssetId=9771DDE7-08C9-48E0-926C-FDA135CEA9DC&amp;blnFromSearch=1&amp;productcode=DETB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tech/cloning/whatiscloning/" TargetMode="Externa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.genetics.utah.edu/content/tech/clonin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tv.org/video/detail.cfm/3761/exm_20030905_ge_ful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bs.org/video/1754457671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bskids.org/dragonflytv/games/game_dogbreedi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rW54_vM9SF0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Chapter 13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Changing the Living World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Pg. 319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07"/>
            <a:ext cx="7125113" cy="924475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New Kinds of Bacteria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077200" cy="365759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By inducing mutations in bacteria we have been able to produce a bacteria that can digest oil.</a:t>
            </a:r>
          </a:p>
          <a:p>
            <a:pPr lvl="1"/>
            <a:r>
              <a:rPr lang="en-US" sz="2200" dirty="0" smtClean="0"/>
              <a:t>They can induce these mutations by using radiation and chemicals.</a:t>
            </a:r>
          </a:p>
          <a:p>
            <a:pPr lvl="1"/>
            <a:r>
              <a:rPr lang="en-US" sz="2200" dirty="0" smtClean="0"/>
              <a:t>Produces a useful mutant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485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06" y="4514850"/>
            <a:ext cx="359802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07"/>
            <a:ext cx="7125113" cy="924475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New Kinds of Plants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077200" cy="365759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Polyploidy- many sets of chromosomes</a:t>
            </a:r>
          </a:p>
          <a:p>
            <a:pPr lvl="1"/>
            <a:r>
              <a:rPr lang="en-US" sz="2200" dirty="0" smtClean="0"/>
              <a:t>Use drugs to prevent chromosomal separation during meiosis</a:t>
            </a:r>
          </a:p>
          <a:p>
            <a:pPr lvl="1"/>
            <a:r>
              <a:rPr lang="en-US" sz="2200" dirty="0" smtClean="0"/>
              <a:t>Fatal in animals</a:t>
            </a:r>
          </a:p>
          <a:p>
            <a:pPr lvl="1"/>
            <a:r>
              <a:rPr lang="en-US" sz="2200" dirty="0" smtClean="0"/>
              <a:t>Beneficial in plants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Plants are larger and stronger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Plants become a new species when chromosome numbers are doubled and tripled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13-2 Manipulating DNA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159"/>
            <a:ext cx="8686800" cy="40299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Until recently breeders have only been able to use hybridization, inbreeding or inducing mutations to manipulate organisms.</a:t>
            </a:r>
          </a:p>
          <a:p>
            <a:pPr lvl="1"/>
            <a:r>
              <a:rPr lang="en-US" sz="2600" b="1" u="sng" dirty="0" smtClean="0">
                <a:solidFill>
                  <a:srgbClr val="FFFF00"/>
                </a:solidFill>
              </a:rPr>
              <a:t>Now we can rewrite an organisms DNA!</a:t>
            </a:r>
          </a:p>
          <a:p>
            <a:pPr lvl="1"/>
            <a:r>
              <a:rPr lang="en-US" sz="2600" dirty="0" smtClean="0"/>
              <a:t>We can transfer genes </a:t>
            </a:r>
          </a:p>
          <a:p>
            <a:pPr marL="457200" lvl="1" indent="0">
              <a:buNone/>
            </a:pPr>
            <a:r>
              <a:rPr lang="en-US" sz="2600" dirty="0" smtClean="0"/>
              <a:t>at will from one organism to </a:t>
            </a:r>
          </a:p>
          <a:p>
            <a:pPr marL="457200" lvl="1" indent="0">
              <a:buNone/>
            </a:pPr>
            <a:r>
              <a:rPr lang="en-US" sz="2600" dirty="0" smtClean="0"/>
              <a:t>another!</a:t>
            </a:r>
          </a:p>
          <a:p>
            <a:pPr marL="457200" lvl="1" indent="0">
              <a:buNone/>
            </a:pPr>
            <a:endParaRPr lang="en-US" sz="2600" dirty="0">
              <a:solidFill>
                <a:srgbClr val="FFFF00"/>
              </a:solidFill>
            </a:endParaRP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Knowing the sequence </a:t>
            </a:r>
            <a:r>
              <a:rPr lang="en-US" sz="2600" smtClean="0">
                <a:solidFill>
                  <a:srgbClr val="FFFF00"/>
                </a:solidFill>
              </a:rPr>
              <a:t>of an </a:t>
            </a:r>
            <a:r>
              <a:rPr lang="en-US" sz="2600" dirty="0" smtClean="0">
                <a:solidFill>
                  <a:srgbClr val="FFFF00"/>
                </a:solidFill>
              </a:rPr>
              <a:t>organisms DNA </a:t>
            </a:r>
            <a:r>
              <a:rPr lang="en-US" sz="2600" smtClean="0">
                <a:solidFill>
                  <a:srgbClr val="FFFF00"/>
                </a:solidFill>
              </a:rPr>
              <a:t>allows researchers </a:t>
            </a:r>
            <a:r>
              <a:rPr lang="en-US" sz="2600" dirty="0" smtClean="0">
                <a:solidFill>
                  <a:srgbClr val="FFFF00"/>
                </a:solidFill>
              </a:rPr>
              <a:t>to study specific genes</a:t>
            </a:r>
            <a:endParaRPr lang="en-US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are changes made to DNA?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7" y="1228724"/>
            <a:ext cx="4707577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Scientists use their knowledge of the structure of DNA to study and change it</a:t>
            </a:r>
            <a:r>
              <a:rPr lang="en-US" sz="1000" dirty="0" smtClean="0"/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Use of restriction enzymes are used to edit DNA</a:t>
            </a:r>
          </a:p>
        </p:txBody>
      </p:sp>
      <p:pic>
        <p:nvPicPr>
          <p:cNvPr id="4098" name="Picture 2" descr="http://1.bp.blogspot.com/_c6wsrQ9xmjg/ScPmI2TcdaI/AAAAAAAABiU/gxlLdgfzhBo/s400/Biotechnology+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286384" cy="246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gateway.org/resources/biologytext/rdna/graphics/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84" y="1228724"/>
            <a:ext cx="467677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25113" cy="924475"/>
          </a:xfrm>
        </p:spPr>
        <p:txBody>
          <a:bodyPr/>
          <a:lstStyle/>
          <a:p>
            <a:r>
              <a:rPr lang="en-US" sz="4000" dirty="0" smtClean="0"/>
              <a:t>Genetic Engineering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3746637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Genetic engineering makes changes in the DNA code of a living organism.</a:t>
            </a:r>
          </a:p>
          <a:p>
            <a:endParaRPr lang="en-US" dirty="0"/>
          </a:p>
          <a:p>
            <a:r>
              <a:rPr lang="en-US" sz="2000" dirty="0" smtClean="0"/>
              <a:t>Analogy:  Your favorite video game is run by a coded computer program.  How would you go about rewriting parts of the program?</a:t>
            </a:r>
          </a:p>
          <a:p>
            <a:r>
              <a:rPr lang="en-US" sz="2000" dirty="0" smtClean="0"/>
              <a:t>To make such changes, software engineers need to get the program out of the computer, read it, make changes in it and then put the modified code back into the game.</a:t>
            </a:r>
            <a:endParaRPr lang="en-US" sz="2000" dirty="0"/>
          </a:p>
        </p:txBody>
      </p:sp>
      <p:pic>
        <p:nvPicPr>
          <p:cNvPr id="2050" name="Picture 2" descr="http://ts2.mm.bing.net/images/thumbnail.aspx?q=425761317589&amp;id=169c861c63d3250835b94eaa5f9d45a0&amp;url=http%3a%2f%2fwww.wrcm.ca%2fwp-content%2fuploads%2fwallpaper-halo-3-01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1527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images/thumbnail.aspx?q=646257510664&amp;id=13fe3582849145407150621ec99c8a84&amp;url=http%3a%2f%2fwww.desktopexchange.com%2fgallery%2falbums%2fVideo-Game-Wallpapers%2fWorld_of_Warcraft_ho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1527"/>
            <a:ext cx="30480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3.mm.bing.net/images/thumbnail.aspx?q=406429243614&amp;id=19e041c30ae0ca14560688c2120a7d0b&amp;url=http%3a%2f%2fwww.filetransit.com%2fimages%2fscreen%2fc96ad044fc13718e0ec6ae58c08eb191_Pac_Man_Extre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551527"/>
            <a:ext cx="1922061" cy="23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7524955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Step one:  Get the DNA out of the cell. Extraction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Step two: Cut the DNA into small manageable fragments.</a:t>
            </a:r>
          </a:p>
          <a:p>
            <a:pPr lvl="1"/>
            <a:r>
              <a:rPr lang="en-US" sz="2000" dirty="0" smtClean="0"/>
              <a:t>Remember that there is a lot of DNA inside of every nucleus!  This is where we use </a:t>
            </a:r>
            <a:r>
              <a:rPr lang="en-US" sz="2000" dirty="0" err="1" smtClean="0"/>
              <a:t>restriciton</a:t>
            </a:r>
            <a:r>
              <a:rPr lang="en-US" sz="2000" dirty="0" smtClean="0"/>
              <a:t> enzymes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Step three: Separate the DNA fragments</a:t>
            </a:r>
          </a:p>
          <a:p>
            <a:pPr lvl="1"/>
            <a:r>
              <a:rPr lang="en-US" sz="2000" b="1" u="sng" dirty="0" smtClean="0">
                <a:solidFill>
                  <a:srgbClr val="FFFF00"/>
                </a:solidFill>
              </a:rPr>
              <a:t>Gel Electrophoresis is a tool that’s used to separate large and small DNA fragments </a:t>
            </a:r>
            <a:r>
              <a:rPr lang="en-US" sz="2000" dirty="0" smtClean="0"/>
              <a:t>(pieces).</a:t>
            </a:r>
          </a:p>
          <a:p>
            <a:pPr lvl="1"/>
            <a:r>
              <a:rPr lang="en-US" sz="1500" dirty="0">
                <a:hlinkClick r:id="rId2"/>
              </a:rPr>
              <a:t>http://</a:t>
            </a:r>
            <a:r>
              <a:rPr lang="en-US" sz="1500" dirty="0" smtClean="0">
                <a:hlinkClick r:id="rId2"/>
              </a:rPr>
              <a:t>www.bing.com/videos/watch/video/dna-fingerprinting/69e0e2c75d314a206d8f69e0e2c75d314a206d8f-420948083606?q=gel+electrophoresis&amp;FROM=LKVR5&amp;GT1=LKVR5&amp;FORM=LKVR33</a:t>
            </a:r>
            <a:endParaRPr lang="en-US" sz="1500" dirty="0" smtClean="0"/>
          </a:p>
          <a:p>
            <a:pPr lvl="1"/>
            <a:r>
              <a:rPr lang="en-US" sz="1500" dirty="0"/>
              <a:t>Virtual lab </a:t>
            </a:r>
            <a:r>
              <a:rPr lang="en-US" sz="1500" dirty="0">
                <a:hlinkClick r:id="rId3"/>
              </a:rPr>
              <a:t>http://learn.genetics.utah.edu/content/labs/gel</a:t>
            </a:r>
            <a:r>
              <a:rPr lang="en-US" sz="1500" dirty="0" smtClean="0">
                <a:hlinkClick r:id="rId3"/>
              </a:rPr>
              <a:t>/</a:t>
            </a:r>
            <a:endParaRPr lang="en-US" sz="1500" dirty="0" smtClean="0"/>
          </a:p>
          <a:p>
            <a:pPr lvl="1"/>
            <a:endParaRPr lang="en-US" sz="15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3076" name="Picture 4" descr="http://bio1151b.nicerweb.com/Locked/media/ch20/20_08GelElectrophore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8" y="3886200"/>
            <a:ext cx="3239464" cy="2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Using the DNA Sequence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82155" cy="3801399"/>
          </a:xfrm>
        </p:spPr>
        <p:txBody>
          <a:bodyPr>
            <a:normAutofit fontScale="475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Study Specific Genes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Compare Genes with other organisms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Discover gene combinations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Change DNA</a:t>
            </a:r>
          </a:p>
          <a:p>
            <a:endParaRPr lang="en-US" sz="3600" dirty="0" smtClean="0"/>
          </a:p>
          <a:p>
            <a:r>
              <a:rPr lang="en-US" sz="3600" dirty="0" smtClean="0"/>
              <a:t>The results from a gel electrophoresis can not only be used to change a DNA sequence, it can be used to identify individuals.</a:t>
            </a:r>
          </a:p>
          <a:p>
            <a:r>
              <a:rPr lang="en-US" sz="3600" dirty="0" smtClean="0"/>
              <a:t>When would we want to use a DNA Fingerprint for identification purposes?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www.dnai.org/d/index.html?m=1</a:t>
            </a:r>
            <a:r>
              <a:rPr lang="en-US" dirty="0" smtClean="0"/>
              <a:t> examples</a:t>
            </a:r>
          </a:p>
          <a:p>
            <a:r>
              <a:rPr lang="en-US" dirty="0" smtClean="0">
                <a:hlinkClick r:id="rId3"/>
              </a:rPr>
              <a:t>Green River Killer Trailer</a:t>
            </a:r>
            <a:endParaRPr lang="en-US" dirty="0" smtClean="0"/>
          </a:p>
          <a:p>
            <a:r>
              <a:rPr lang="en-US" sz="1600" dirty="0" smtClean="0">
                <a:hlinkClick r:id="rId4"/>
              </a:rPr>
              <a:t>Using DNA to catch a killer video</a:t>
            </a:r>
            <a:endParaRPr lang="en-US" sz="1600" dirty="0" smtClean="0"/>
          </a:p>
          <a:p>
            <a:endParaRPr lang="en-US" sz="2800" dirty="0"/>
          </a:p>
        </p:txBody>
      </p:sp>
      <p:pic>
        <p:nvPicPr>
          <p:cNvPr id="1026" name="Picture 2" descr="http://www.mun.ca/biology/scarr/F14-03_DNA_fingerpr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6993"/>
            <a:ext cx="1905000" cy="27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Reading the Sequence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82155" cy="3801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Use a single strand of DNA in a test tube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Add DNA polymerase to make a new strand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New strand has chemical dye attached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New strands are different lengths according to which base was used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4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Cutting and Pasting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82155" cy="38013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Recombinant DNA - a DNA Model produced by combining DNA from different sources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71074"/>
            <a:ext cx="5224462" cy="310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Making Copies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838200"/>
            <a:ext cx="7982155" cy="303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Polymerase Chain Reaction – make many copies of a particular gene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3" y="2667000"/>
            <a:ext cx="7789686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43" y="22746"/>
            <a:ext cx="7125113" cy="924475"/>
          </a:xfrm>
        </p:spPr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Selective breeding: when humans allow only the organisms with desired characteristics to breed.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1028" name="Picture 4" descr="Dog breeds and wo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81174"/>
            <a:ext cx="5334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31"/>
            <a:ext cx="7848600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13-3   Cell Transformation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3810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Remember Griffith’s experiment with the mice?  </a:t>
            </a:r>
          </a:p>
          <a:p>
            <a:pPr lvl="1"/>
            <a:r>
              <a:rPr lang="en-US" sz="2000" dirty="0" smtClean="0"/>
              <a:t>He discovered that bacteria can take in DNA from outside the cell and make it a part of their DNA, in a process he called transformation.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During transformation a cell takes DNA from outside the cell.  The external DNA becomes a component of the cells DNA</a:t>
            </a:r>
          </a:p>
          <a:p>
            <a:pPr lvl="1"/>
            <a:r>
              <a:rPr lang="en-US" sz="2200" dirty="0" smtClean="0"/>
              <a:t>In the lab, we must join the foreign DNA to a small circular DNA molecule known as a plasmid.</a:t>
            </a:r>
          </a:p>
          <a:p>
            <a:pPr lvl="1"/>
            <a:r>
              <a:rPr lang="en-US" sz="2000" dirty="0" smtClean="0"/>
              <a:t>Plasmids are found naturally in some bacteria and is very useful for DNA transfer due to its ability to replicate foreign DNA.</a:t>
            </a:r>
          </a:p>
          <a:p>
            <a:pPr lvl="1"/>
            <a:endParaRPr lang="en-US" sz="2000" dirty="0"/>
          </a:p>
        </p:txBody>
      </p:sp>
      <p:pic>
        <p:nvPicPr>
          <p:cNvPr id="1028" name="Picture 4" descr="http://ts4.mm.bing.net/images/thumbnail.aspx?q=676662281087&amp;id=2733fef3261a44e1cf90caa776118210&amp;url=http%3a%2f%2fhome.biotec.or.th%2fNewsCenter%2fmy_documents%2fmy_pictures%2fF7AFD_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28769"/>
            <a:ext cx="4182035" cy="21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31"/>
            <a:ext cx="7848600" cy="924475"/>
          </a:xfrm>
        </p:spPr>
        <p:txBody>
          <a:bodyPr/>
          <a:lstStyle/>
          <a:p>
            <a:r>
              <a:rPr lang="en-US" sz="4000" dirty="0" smtClean="0"/>
              <a:t>13-3   Cell Transformation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3810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 Recombinant </a:t>
            </a:r>
            <a:r>
              <a:rPr lang="en-US" sz="2400" dirty="0" smtClean="0">
                <a:solidFill>
                  <a:srgbClr val="FFFF00"/>
                </a:solidFill>
              </a:rPr>
              <a:t>Plasmid </a:t>
            </a:r>
            <a:r>
              <a:rPr lang="en-US" sz="2400" dirty="0" smtClean="0">
                <a:solidFill>
                  <a:srgbClr val="FFFF00"/>
                </a:solidFill>
              </a:rPr>
              <a:t>gets inside a bacteria cell by TRANSFORMATION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200" dirty="0" smtClean="0"/>
              <a:t>One way to use bacteria is to produce human growth hormone is to insert a human gene into bacterial DNA.  The new combination of genes is then returned to a bacterial cell.  The bacterial cell containing gene replicates over and over.</a:t>
            </a:r>
            <a:endParaRPr lang="en-US" sz="2200" dirty="0"/>
          </a:p>
        </p:txBody>
      </p:sp>
      <p:pic>
        <p:nvPicPr>
          <p:cNvPr id="1028" name="Picture 4" descr="http://ts4.mm.bing.net/images/thumbnail.aspx?q=676662281087&amp;id=2733fef3261a44e1cf90caa776118210&amp;url=http%3a%2f%2fhome.biotec.or.th%2fNewsCenter%2fmy_documents%2fmy_pictures%2fF7AFD_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28769"/>
            <a:ext cx="4182035" cy="21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31"/>
            <a:ext cx="7848600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Transforming Bacteria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3810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Plasmid - Foreign DNA is joined into a small circular DNA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Has DNA sequence that helps promote plasmid replication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Has a genetic marker – gene that makes it possible to distinguish bacteria that carry the plasmid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Genes for resistance to antibiotics, compounds that can kill bacteria are commonly used as markers</a:t>
            </a:r>
          </a:p>
          <a:p>
            <a:pPr lvl="1"/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ts4.mm.bing.net/images/thumbnail.aspx?q=676662281087&amp;id=2733fef3261a44e1cf90caa776118210&amp;url=http%3a%2f%2fhome.biotec.or.th%2fNewsCenter%2fmy_documents%2fmy_pictures%2fF7AFD_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5161"/>
            <a:ext cx="4182035" cy="21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31"/>
            <a:ext cx="7848600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Transforming a Plant Cell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8956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08" y="914400"/>
            <a:ext cx="536649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3200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Many plant cells can be transformed using a process that takes advantage of a bacterium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Agrobacterium </a:t>
            </a:r>
            <a:r>
              <a:rPr lang="en-US" sz="2000" dirty="0" err="1" smtClean="0">
                <a:solidFill>
                  <a:srgbClr val="FFFF00"/>
                </a:solidFill>
              </a:rPr>
              <a:t>tumefaciens</a:t>
            </a:r>
            <a:r>
              <a:rPr lang="en-US" sz="2000" dirty="0" smtClean="0">
                <a:solidFill>
                  <a:srgbClr val="FFFF00"/>
                </a:solidFill>
              </a:rPr>
              <a:t> is used to introduce foreign DNA to Plants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If successful the DNA will become part of the cells chromosomes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531"/>
            <a:ext cx="7848600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Transforming a Plant Cell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8956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08" y="914400"/>
            <a:ext cx="536649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3200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Remove cell Wall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- cells may take up DNA on own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Or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DNA can be injected directly into cells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Then you can culture to produce DNA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1381676"/>
          </a:xfrm>
        </p:spPr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h</a:t>
            </a:r>
            <a:r>
              <a:rPr lang="en-US" dirty="0" smtClean="0"/>
              <a:t>uman insulin through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867400" cy="502920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Insulin </a:t>
            </a:r>
            <a:r>
              <a:rPr lang="en-US" sz="2200" dirty="0"/>
              <a:t>is a hormone that regulates glucose </a:t>
            </a:r>
            <a:r>
              <a:rPr lang="en-US" sz="2200" dirty="0" smtClean="0"/>
              <a:t>(</a:t>
            </a:r>
            <a:r>
              <a:rPr lang="en-US" sz="2200" dirty="0"/>
              <a:t>sugar) in our blood.</a:t>
            </a:r>
          </a:p>
          <a:p>
            <a:pPr lvl="1"/>
            <a:r>
              <a:rPr lang="en-US" sz="1800" dirty="0"/>
              <a:t>Type 1 diabetes, the pancreas stops producing insulin </a:t>
            </a:r>
            <a:r>
              <a:rPr lang="en-US" sz="1800" dirty="0" smtClean="0"/>
              <a:t>(</a:t>
            </a:r>
            <a:r>
              <a:rPr lang="en-US" sz="1800" dirty="0"/>
              <a:t>need injections); </a:t>
            </a:r>
            <a:endParaRPr lang="en-US" sz="1800" dirty="0" smtClean="0"/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ype </a:t>
            </a:r>
            <a:r>
              <a:rPr lang="en-US" sz="1800" dirty="0"/>
              <a:t>2 diabetes, the body becomes </a:t>
            </a:r>
          </a:p>
          <a:p>
            <a:pPr marL="457200" lvl="1" indent="0">
              <a:buNone/>
            </a:pPr>
            <a:r>
              <a:rPr lang="en-US" sz="1800" dirty="0" smtClean="0"/>
              <a:t>   resistant </a:t>
            </a:r>
            <a:r>
              <a:rPr lang="en-US" sz="1800" dirty="0"/>
              <a:t>to the insulin the </a:t>
            </a:r>
            <a:r>
              <a:rPr lang="en-US" sz="1800" dirty="0" smtClean="0"/>
              <a:t>pancreas produces.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2000" dirty="0"/>
              <a:t>Let’s see how </a:t>
            </a:r>
            <a:r>
              <a:rPr lang="en-US" sz="2000" dirty="0" smtClean="0"/>
              <a:t>we can transform bacteria so they can make HUMAN insulin! </a:t>
            </a:r>
            <a:r>
              <a:rPr lang="en-US" sz="2000" dirty="0">
                <a:hlinkClick r:id="rId2"/>
              </a:rPr>
              <a:t>making human insulin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youtu.be/iMosKBs-v0E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http://ts1.mm.bing.net/images/thumbnail.aspx?q=701642322092&amp;id=29028272402c39594e563424c79653f6&amp;url=http%3a%2f%2fpatientsafetyauthority.org%2fPublishingImages%2fInsulin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944091" cy="44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3399"/>
            <a:ext cx="9525000" cy="1874292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13-4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 Applications of Genetic Engineering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0870"/>
            <a:ext cx="7829755" cy="42585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Genetic engineering makes it possible to transfer DNA sequences, including whole genes, from one organism to another.</a:t>
            </a:r>
          </a:p>
          <a:p>
            <a:pPr lvl="1"/>
            <a:r>
              <a:rPr lang="en-US" sz="2000" dirty="0" smtClean="0"/>
              <a:t>In 1986 researchers isolated the </a:t>
            </a:r>
          </a:p>
          <a:p>
            <a:pPr marL="457200" lvl="1" indent="0">
              <a:buNone/>
            </a:pPr>
            <a:r>
              <a:rPr lang="en-US" sz="2000" dirty="0" smtClean="0"/>
              <a:t>gene for luciferase (allows fireflies </a:t>
            </a:r>
          </a:p>
          <a:p>
            <a:pPr marL="457200" lvl="1" indent="0">
              <a:buNone/>
            </a:pPr>
            <a:r>
              <a:rPr lang="en-US" sz="2000" dirty="0" smtClean="0"/>
              <a:t>to glow) and inserted it into tobacco cells.</a:t>
            </a:r>
          </a:p>
          <a:p>
            <a:pPr lvl="1"/>
            <a:r>
              <a:rPr lang="en-US" sz="2000" dirty="0" smtClean="0"/>
              <a:t>These plants glow in the dark!</a:t>
            </a:r>
            <a:endParaRPr lang="en-US" sz="2000" dirty="0"/>
          </a:p>
        </p:txBody>
      </p:sp>
      <p:pic>
        <p:nvPicPr>
          <p:cNvPr id="4098" name="Picture 2" descr="http://www.edinformatics.com/inventions_inventors/300px-Glowing_tobacco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16198"/>
            <a:ext cx="2628900" cy="37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images/thumbnail.aspx?q=554280813445&amp;id=8c2f6484a6293021fbc1e693d48fb0c7&amp;url=http%3a%2f%2fc.photoshelter.com%2fimg-get%2fI0000AzEFqycYo7w%2fs%2f750%2f600%2fFirefly-Depar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5304832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2.mm.bing.net/images/thumbnail.aspx?q=646563760345&amp;id=a3d599d5730f9140e9f003428d699511&amp;url=http%3a%2f%2fimage07.webshots.com%2f7%2f0%2f39%2f36%2f83903936dzKwil_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83" y="5379894"/>
            <a:ext cx="1970807" cy="14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qual 4"/>
          <p:cNvSpPr/>
          <p:nvPr/>
        </p:nvSpPr>
        <p:spPr>
          <a:xfrm>
            <a:off x="5562600" y="5738884"/>
            <a:ext cx="914400" cy="9144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2440831" y="5661747"/>
            <a:ext cx="914400" cy="91440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125113" cy="924475"/>
          </a:xfrm>
        </p:spPr>
        <p:txBody>
          <a:bodyPr/>
          <a:lstStyle/>
          <a:p>
            <a:r>
              <a:rPr lang="en-US" sz="4000" dirty="0" smtClean="0"/>
              <a:t>Transgenic Organisms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677355" cy="456339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Transgenic organisms contain DNA from other species.</a:t>
            </a:r>
          </a:p>
          <a:p>
            <a:r>
              <a:rPr lang="en-US" sz="2400" dirty="0" smtClean="0"/>
              <a:t>Because they reproduce rapidly and are easy to grow, transgenic bacteria now produce a host of </a:t>
            </a:r>
            <a:r>
              <a:rPr lang="en-US" sz="2400" dirty="0" smtClean="0">
                <a:solidFill>
                  <a:srgbClr val="FFFF00"/>
                </a:solidFill>
              </a:rPr>
              <a:t>important substances useful for health and industry.</a:t>
            </a:r>
          </a:p>
          <a:p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www.powermediaplus.com/player.asp?mediaID=35534&amp;segmentID=201099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5122" name="Picture 2" descr="http://patientsafetyauthority.org/PublishingImages/Insulin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21007"/>
            <a:ext cx="2377059" cy="35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cq.ubc.ca/wp-content/btcor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5523"/>
            <a:ext cx="1455789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images/thumbnail.aspx?q=545893329492&amp;id=2b192aeef74b8f6da32536de9fc4d1a4&amp;url=http%3a%2f%2fwww.ent.iastate.edu%2fimages%2fplantpath%2fcorn%2fecb%2fbtear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24" y="4114800"/>
            <a:ext cx="40719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77355" cy="1295399"/>
          </a:xfrm>
        </p:spPr>
        <p:txBody>
          <a:bodyPr/>
          <a:lstStyle/>
          <a:p>
            <a:pPr algn="ctr"/>
            <a:r>
              <a:rPr lang="en-US" sz="3600" dirty="0"/>
              <a:t>How to </a:t>
            </a:r>
            <a:r>
              <a:rPr lang="en-US" sz="3600" dirty="0" smtClean="0"/>
              <a:t>make </a:t>
            </a:r>
            <a:r>
              <a:rPr lang="en-US" sz="3600" dirty="0"/>
              <a:t>transgenic plants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0" name="Picture 2" descr="http://www.ag.ndsu.edu/pubs/plantsci/crops/a1219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553200" cy="55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en-US" sz="4400" dirty="0" smtClean="0"/>
              <a:t>Transgenic Plants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than half of our soy beans and more than </a:t>
            </a:r>
            <a:r>
              <a:rPr lang="en-US" sz="2400" dirty="0" smtClean="0"/>
              <a:t>80% </a:t>
            </a:r>
            <a:r>
              <a:rPr lang="en-US" sz="2400" dirty="0" smtClean="0"/>
              <a:t>of the corn grown in the United States are genetically modified (GM).</a:t>
            </a:r>
          </a:p>
          <a:p>
            <a:pPr lvl="1"/>
            <a:r>
              <a:rPr lang="en-US" sz="2200" dirty="0" smtClean="0"/>
              <a:t>Many of these plants contain genes that produce a natural insecticide so that crops do not need to be sprayed with chemicals.</a:t>
            </a:r>
          </a:p>
          <a:p>
            <a:pPr lvl="1"/>
            <a:r>
              <a:rPr lang="en-US" sz="2200" dirty="0" smtClean="0"/>
              <a:t>Other crop plants have genes that enable them to withstand weed killing chemicals. (You may have seen this in the paper lately with sugar beets.)</a:t>
            </a:r>
          </a:p>
          <a:p>
            <a:pPr lvl="2"/>
            <a:r>
              <a:rPr lang="en-US" sz="2000" dirty="0" smtClean="0"/>
              <a:t>Lets take a look at </a:t>
            </a:r>
            <a:r>
              <a:rPr lang="en-US" sz="2000" dirty="0" err="1" smtClean="0"/>
              <a:t>bT</a:t>
            </a:r>
            <a:r>
              <a:rPr lang="en-US" sz="2000" dirty="0" smtClean="0"/>
              <a:t> corn.</a:t>
            </a:r>
          </a:p>
          <a:p>
            <a:pPr lvl="2"/>
            <a:r>
              <a:rPr lang="en-US" dirty="0">
                <a:hlinkClick r:id="rId2"/>
              </a:rPr>
              <a:t>http://www.teachersdomain.org/resource/tdc02.sci.life.gen.btcorn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25113" cy="924475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Domestication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934200" cy="38100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Nearly ALL domestic animals and plants have been produced by selective breeding.</a:t>
            </a:r>
          </a:p>
          <a:p>
            <a:r>
              <a:rPr lang="en-US" dirty="0"/>
              <a:t>Maize, or what Americans tend to call "corn," was first domesticated in </a:t>
            </a:r>
            <a:r>
              <a:rPr lang="en-US" dirty="0" err="1"/>
              <a:t>Meso</a:t>
            </a:r>
            <a:r>
              <a:rPr lang="en-US" dirty="0"/>
              <a:t>-America several thousand years ago. It became the main food crop of many cultures from eastern North America to Chile in South America. </a:t>
            </a:r>
            <a:endParaRPr lang="en-US" dirty="0" smtClean="0"/>
          </a:p>
          <a:p>
            <a:pPr lvl="1"/>
            <a:r>
              <a:rPr lang="en-US" dirty="0"/>
              <a:t>Maize has excellent nutritional value and, eaten together with squash and beans, the other staples of early American agriculture, provides all the amino acids necessary for human life.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exploringnature.org/graphics/anatomy/plant_domestication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23738"/>
            <a:ext cx="2423614" cy="33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su.edu/gened/learn-modules/top_agrev/6-Domestication/images/dom-pg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6435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su.edu/gened/learn-modules/top_agrev/6-Domestication/images/dom-pg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39" y="4880325"/>
            <a:ext cx="5219529" cy="20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Transforming Animal Cells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7524955" cy="41061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egg cells are large enough that DNA can be directly injected into the nucleus.</a:t>
            </a:r>
          </a:p>
          <a:p>
            <a:r>
              <a:rPr lang="en-US" sz="2000" dirty="0" smtClean="0"/>
              <a:t>Once inside the nucleus, enzymes usually responsible for DNA repair may help to insert the foreign DNA into the chromosomes of the injected cell.</a:t>
            </a:r>
            <a:endParaRPr lang="en-US" sz="2000" dirty="0"/>
          </a:p>
        </p:txBody>
      </p:sp>
      <p:pic>
        <p:nvPicPr>
          <p:cNvPr id="3074" name="Picture 2" descr="http://tasq.uq.edu.au/images/pn-inje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33816" y="4124326"/>
            <a:ext cx="371690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q.ubc.ca/wp-content/uploads/2006/08/pharmin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429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ancer.ucsd.edu/tgm/transgeneschemat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08" y="3281151"/>
            <a:ext cx="2818908" cy="35814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589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125113" cy="924475"/>
          </a:xfrm>
        </p:spPr>
        <p:txBody>
          <a:bodyPr/>
          <a:lstStyle/>
          <a:p>
            <a:r>
              <a:rPr lang="en-US" sz="4800" dirty="0" smtClean="0"/>
              <a:t>Transgenic Animals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534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hlinkClick r:id="rId2"/>
              </a:rPr>
              <a:t>Transgenic animals </a:t>
            </a:r>
            <a:r>
              <a:rPr lang="en-US" sz="2800" dirty="0" smtClean="0">
                <a:solidFill>
                  <a:srgbClr val="FFFF00"/>
                </a:solidFill>
              </a:rPr>
              <a:t>have been used to study genes and improve the food supply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Mice have been produced with human genes that make their immune systems act similarly to those of humans so scientists can study how disease effects the immune system.</a:t>
            </a:r>
          </a:p>
          <a:p>
            <a:pPr lvl="1"/>
            <a:r>
              <a:rPr lang="en-US" sz="2400" dirty="0" smtClean="0"/>
              <a:t>Some livestock have been given extra copies of growth hormone genes so they will grow  faster and produce leaner meat.</a:t>
            </a:r>
            <a:endParaRPr lang="en-US" sz="2400" dirty="0"/>
          </a:p>
        </p:txBody>
      </p:sp>
      <p:pic>
        <p:nvPicPr>
          <p:cNvPr id="1026" name="Picture 2" descr="http://bio349.biota.utoronto.ca/20079/20079bio349jerry2/4_technique/Transgenic_m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89895"/>
            <a:ext cx="2362200" cy="23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s.sfgate.com/c/pictures/2002/04/29/mn_frankenfishg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73" y="1066799"/>
            <a:ext cx="4724401" cy="51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ied.edu.hk/biotech/eng/classrm/explain/ag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-2274"/>
            <a:ext cx="4644788" cy="33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ed.edu.hk/biotech/eng/classrm/explain/ag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3619192"/>
            <a:ext cx="4568588" cy="33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en-US" sz="6000" dirty="0" smtClean="0"/>
              <a:t>Cloning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905955" cy="444103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Clone: a </a:t>
            </a:r>
            <a:r>
              <a:rPr lang="en-US" sz="2400" b="1" u="sng" dirty="0">
                <a:solidFill>
                  <a:srgbClr val="FFFF00"/>
                </a:solidFill>
              </a:rPr>
              <a:t>cell</a:t>
            </a:r>
            <a:r>
              <a:rPr lang="en-US" sz="2400" b="1" u="sng" dirty="0" smtClean="0">
                <a:solidFill>
                  <a:srgbClr val="FFFF00"/>
                </a:solidFill>
              </a:rPr>
              <a:t>, </a:t>
            </a:r>
            <a:r>
              <a:rPr lang="en-US" sz="2400" b="1" u="sng" dirty="0">
                <a:solidFill>
                  <a:srgbClr val="FFFF00"/>
                </a:solidFill>
              </a:rPr>
              <a:t>or organism that is </a:t>
            </a:r>
            <a:r>
              <a:rPr lang="en-US" sz="2400" b="1" u="sng" dirty="0" smtClean="0">
                <a:solidFill>
                  <a:srgbClr val="FFFF00"/>
                </a:solidFill>
              </a:rPr>
              <a:t>genetically </a:t>
            </a:r>
            <a:r>
              <a:rPr lang="en-US" sz="2400" b="1" u="sng" dirty="0">
                <a:solidFill>
                  <a:srgbClr val="FFFF00"/>
                </a:solidFill>
              </a:rPr>
              <a:t>identical to a single common </a:t>
            </a:r>
            <a:r>
              <a:rPr lang="en-US" sz="2400" b="1" u="sng" dirty="0" smtClean="0">
                <a:solidFill>
                  <a:srgbClr val="FFFF00"/>
                </a:solidFill>
              </a:rPr>
              <a:t>ancestor.</a:t>
            </a:r>
          </a:p>
          <a:p>
            <a:pPr lvl="1"/>
            <a:r>
              <a:rPr lang="en-US" sz="2200" dirty="0" smtClean="0"/>
              <a:t>Cloned colonies of bacteria and other microorganisms are easy to grow, but this is not always true of multicellular organisms.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</a:rPr>
              <a:t>In 1997 </a:t>
            </a:r>
            <a:r>
              <a:rPr lang="en-US" sz="2200" dirty="0" smtClean="0"/>
              <a:t>the “impossible” task of </a:t>
            </a:r>
            <a:r>
              <a:rPr lang="en-US" sz="2200" dirty="0" smtClean="0">
                <a:solidFill>
                  <a:schemeClr val="accent3"/>
                </a:solidFill>
              </a:rPr>
              <a:t>cloning a mammal was successfully </a:t>
            </a:r>
            <a:r>
              <a:rPr lang="en-US" sz="2200" dirty="0" smtClean="0"/>
              <a:t>accomplished by Scottish </a:t>
            </a:r>
            <a:r>
              <a:rPr lang="en-US" sz="2200" dirty="0" smtClean="0">
                <a:solidFill>
                  <a:schemeClr val="accent3"/>
                </a:solidFill>
              </a:rPr>
              <a:t>researcher Ian </a:t>
            </a:r>
            <a:r>
              <a:rPr lang="en-US" sz="2200" dirty="0" err="1" smtClean="0">
                <a:solidFill>
                  <a:schemeClr val="accent3"/>
                </a:solidFill>
              </a:rPr>
              <a:t>Wilmut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3074" name="Picture 2" descr="http://ts4.explicit.bing.net/images/thumbnail.aspx?q=576497459707&amp;id=a58ba750e4b9dfdaa0a2b1863206f3e3&amp;url=http%3a%2f%2fknowledgenews.net%2fmoxie%2fmoxiepix%2fa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67" y="4495800"/>
            <a:ext cx="3241448" cy="23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4648200" cy="68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8394" y="550123"/>
            <a:ext cx="4572000" cy="68326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http://learn.genetics.utah.edu/content/tech/cloning/whatiscloning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Animations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http://learn.genetics.utah.edu/content/tech/cloning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Clone a mouse </a:t>
            </a:r>
            <a:r>
              <a:rPr lang="en-US" dirty="0" smtClean="0">
                <a:solidFill>
                  <a:schemeClr val="bg1"/>
                </a:solidFill>
              </a:rPr>
              <a:t>game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2"/>
                </a:solidFill>
              </a:rPr>
              <a:t>Dolly was the first mammal cloned from an adult cell (body cell – sheep's udder)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Grab a Discussion questions sheet.</a:t>
            </a:r>
          </a:p>
          <a:p>
            <a:r>
              <a:rPr lang="en-US" sz="2400" dirty="0" smtClean="0"/>
              <a:t>We are going to watch a </a:t>
            </a:r>
            <a:r>
              <a:rPr lang="en-US" sz="2400" dirty="0" smtClean="0">
                <a:hlinkClick r:id="rId2"/>
              </a:rPr>
              <a:t>video about genetic engineering.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1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me.honolulu.hawaii.edu/~pine/Phil100/humcl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7961"/>
            <a:ext cx="5257800" cy="69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752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NOVA Movie Clip on growing </a:t>
            </a:r>
          </a:p>
          <a:p>
            <a:r>
              <a:rPr lang="en-US" dirty="0" smtClean="0"/>
              <a:t>Organs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video.pbs.org/video/1754457671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25113" cy="924475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>Hybrids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125112" cy="3267998"/>
          </a:xfrm>
        </p:spPr>
        <p:txBody>
          <a:bodyPr/>
          <a:lstStyle/>
          <a:p>
            <a:r>
              <a:rPr lang="en-US" sz="2400" dirty="0" smtClean="0"/>
              <a:t>In order to increase the amount of genetic variability in a species, humans would </a:t>
            </a:r>
            <a:r>
              <a:rPr lang="en-US" sz="2400" b="1" u="sng" dirty="0" smtClean="0">
                <a:solidFill>
                  <a:srgbClr val="FFFF00"/>
                </a:solidFill>
              </a:rPr>
              <a:t>cross dissimilar individuals together to try to get the desirable traits of each.</a:t>
            </a:r>
          </a:p>
          <a:p>
            <a:endParaRPr lang="en-US" dirty="0"/>
          </a:p>
        </p:txBody>
      </p:sp>
      <p:pic>
        <p:nvPicPr>
          <p:cNvPr id="3074" name="Picture 2" descr="Pearapple Applepear, mutant or hybri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5300"/>
            <a:ext cx="4572000" cy="30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images/thumbnail.aspx?q=424508991292&amp;id=ece56b78a4e8e0032b05dbeeb8c6b553&amp;url=http%3a%2f%2fwww.springcreeklabradoodles.com%2fImages%2fNewWebsiteAmbassador2%25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492"/>
            <a:ext cx="3404944" cy="34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125113" cy="924475"/>
          </a:xfrm>
        </p:spPr>
        <p:txBody>
          <a:bodyPr/>
          <a:lstStyle/>
          <a:p>
            <a:r>
              <a:rPr lang="en-US" sz="5400" dirty="0" smtClean="0"/>
              <a:t>Inbreeding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0024"/>
            <a:ext cx="8229600" cy="4715798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order to maintain the desired characteristic of an organisms, breeders often inbreed them.</a:t>
            </a:r>
          </a:p>
          <a:p>
            <a:r>
              <a:rPr lang="en-US" sz="2000" b="1" u="sng" dirty="0" smtClean="0">
                <a:solidFill>
                  <a:srgbClr val="FFFF00"/>
                </a:solidFill>
              </a:rPr>
              <a:t>Inbreeding is the continual breeding of individuals with similar traits.</a:t>
            </a:r>
          </a:p>
          <a:p>
            <a:pPr lvl="1"/>
            <a:r>
              <a:rPr lang="en-US" sz="1800" dirty="0" smtClean="0"/>
              <a:t>Example “purebreds” like </a:t>
            </a:r>
            <a:r>
              <a:rPr lang="en-US" sz="1800" dirty="0" err="1" smtClean="0"/>
              <a:t>begals</a:t>
            </a:r>
            <a:r>
              <a:rPr lang="en-US" sz="1800" dirty="0" smtClean="0"/>
              <a:t>, poodles, etc.</a:t>
            </a:r>
          </a:p>
          <a:p>
            <a:r>
              <a:rPr lang="en-US" sz="2000" dirty="0" smtClean="0"/>
              <a:t>Inbreeding is useful to retain certain characteristics but because of their genetic similarity they risk brining together two recessive alleles for a genetic defect.</a:t>
            </a:r>
          </a:p>
          <a:p>
            <a:pPr lvl="1"/>
            <a:r>
              <a:rPr lang="en-US" sz="1800" dirty="0" smtClean="0"/>
              <a:t>Example:  many breeds of dogs suffer </a:t>
            </a:r>
          </a:p>
          <a:p>
            <a:pPr marL="457200" lvl="1" indent="0">
              <a:buNone/>
            </a:pPr>
            <a:r>
              <a:rPr lang="en-US" sz="1800" dirty="0" smtClean="0"/>
              <a:t>from blindness, joint deformities, </a:t>
            </a:r>
          </a:p>
          <a:p>
            <a:pPr marL="457200" lvl="1" indent="0">
              <a:buNone/>
            </a:pPr>
            <a:r>
              <a:rPr lang="en-US" sz="1800" dirty="0" smtClean="0"/>
              <a:t>hip dysplasia, etc.</a:t>
            </a:r>
            <a:endParaRPr lang="en-US" sz="1800" dirty="0"/>
          </a:p>
        </p:txBody>
      </p:sp>
      <p:pic>
        <p:nvPicPr>
          <p:cNvPr id="4098" name="Picture 2" descr="http://www.felinest.com/images/hate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16" y="3819525"/>
            <a:ext cx="330868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_KcdnbBCNJt8/Si0I0Q6gOUI/AAAAAAAAAMs/JfMIlUfd_iw/s400/inbreeding+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58" y="5003042"/>
            <a:ext cx="2785328" cy="18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3.mm.bing.net/images/thumbnail.aspx?q=545878057670&amp;id=e13dd4129656c4e771736633ea4abf35&amp;url=http%3a%2f%2fimages.canadianlisted.com%2fnlarge%2fpurebred-rottweiler-puppies_5220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5003042"/>
            <a:ext cx="2503889" cy="18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Let’s try it!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125112" cy="405143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Breeding Border Collies</a:t>
            </a:r>
          </a:p>
          <a:p>
            <a:r>
              <a:rPr lang="en-US" sz="2400" dirty="0" smtClean="0"/>
              <a:t>Grab your </a:t>
            </a:r>
            <a:r>
              <a:rPr lang="en-US" sz="2400" dirty="0"/>
              <a:t>laptop and go to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pbskids.org/dragonflytv/games/game_dogbreeding.html</a:t>
            </a:r>
            <a:endParaRPr lang="en-US" sz="2400" dirty="0" smtClean="0"/>
          </a:p>
          <a:p>
            <a:r>
              <a:rPr lang="en-US" sz="2400" dirty="0" smtClean="0"/>
              <a:t>Take a worksheet and it will explain what you need to do.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7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981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can we possibly </a:t>
            </a:r>
            <a:br>
              <a:rPr lang="en-US" sz="4000" dirty="0" smtClean="0"/>
            </a:br>
            <a:r>
              <a:rPr lang="en-US" sz="4000" dirty="0" smtClean="0"/>
              <a:t>“change the living world” by Selective Breeding?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372555" cy="2895600"/>
          </a:xfrm>
        </p:spPr>
        <p:txBody>
          <a:bodyPr/>
          <a:lstStyle/>
          <a:p>
            <a:r>
              <a:rPr lang="en-US" sz="2800" dirty="0" smtClean="0"/>
              <a:t>Domestication of plants and animals.</a:t>
            </a:r>
          </a:p>
          <a:p>
            <a:pPr lvl="1"/>
            <a:r>
              <a:rPr lang="en-US" sz="2400" dirty="0" smtClean="0">
                <a:hlinkClick r:id="rId2"/>
              </a:rPr>
              <a:t>Cows</a:t>
            </a:r>
            <a:endParaRPr lang="en-US" sz="24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farm2.static.flickr.com/1350/731951626_42b5fa8a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88936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Desired Characteristics</a:t>
            </a:r>
            <a:r>
              <a:rPr lang="en-US" sz="4000" dirty="0" smtClean="0"/>
              <a:t>???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58355" cy="380139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do they mean by desired characteristics?</a:t>
            </a:r>
          </a:p>
          <a:p>
            <a:r>
              <a:rPr lang="en-US" sz="3200" dirty="0" smtClean="0"/>
              <a:t>How do organisms get these desired traits?</a:t>
            </a:r>
          </a:p>
          <a:p>
            <a:pPr lvl="1"/>
            <a:r>
              <a:rPr lang="en-US" sz="2800" dirty="0" smtClean="0"/>
              <a:t>These </a:t>
            </a:r>
            <a:r>
              <a:rPr lang="en-US" sz="2800" b="1" u="sng" dirty="0" smtClean="0">
                <a:solidFill>
                  <a:srgbClr val="FFFF00"/>
                </a:solidFill>
              </a:rPr>
              <a:t>desired traits are a </a:t>
            </a:r>
          </a:p>
          <a:p>
            <a:pPr marL="457200" lvl="1" indent="0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product of natural genetic </a:t>
            </a:r>
          </a:p>
          <a:p>
            <a:pPr marL="457200" lvl="1" indent="0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variation.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ts3.mm.bing.net/images/thumbnail.aspx?q=553981054254&amp;id=6ba77aa34cf6d19f6a5a9affab034cc4&amp;url=http%3a%2f%2fwww.slocasa.org%2fimages%2fimages%2fj0409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8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553950259156&amp;id=09c796523bd40bc4eb873f3fb450a9dd&amp;url=http%3a%2f%2fwww.ars.usda.gov%2fimages%2fdocs%2f6112_6296%2fclonal%2520ap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45" y="2852928"/>
            <a:ext cx="2601818" cy="40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2.mm.bing.net/images/thumbnail.aspx?q=654369890881&amp;id=d93e1c48632ae06aa2e7087ec78ebdfa&amp;url=http%3a%2f%2fwww.ibc-et.org%2fwp-content%2fuploads%2f2009%2f10%2fSome-of-Ethiopias-domestic-anim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5262144"/>
            <a:ext cx="3721077" cy="15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07"/>
            <a:ext cx="7125113" cy="924475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Increasing Variation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077200" cy="365759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Some breeders increase genetic variation by mutating the organisms DNA.</a:t>
            </a:r>
          </a:p>
          <a:p>
            <a:pPr lvl="1"/>
            <a:r>
              <a:rPr lang="en-US" sz="2200" dirty="0" smtClean="0"/>
              <a:t>They can induce these mutations by using radiation and chemicals.</a:t>
            </a:r>
          </a:p>
          <a:p>
            <a:pPr lvl="1"/>
            <a:r>
              <a:rPr lang="en-US" sz="2200" dirty="0" smtClean="0"/>
              <a:t>Every so often a desirable trait, not found in the original population, will show up.</a:t>
            </a:r>
          </a:p>
        </p:txBody>
      </p:sp>
      <p:pic>
        <p:nvPicPr>
          <p:cNvPr id="1026" name="Picture 2" descr="http://ts3.mm.bing.net/images/thumbnail.aspx?q=1623065957954&amp;id=66ab016cebeda3812170457725f7caa2&amp;url=http%3a%2f%2fimage.shutterstock.com%2fdisplay_pic_with_logo%2f457483%2f457483%2c1301927781%2c2%2fstock-vector-radioactive-mutation-world-74584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28289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pactlab.com/wp-content/uploads/2009/12/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34434"/>
            <a:ext cx="365760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38723</TotalTime>
  <Words>1552</Words>
  <Application>Microsoft Office PowerPoint</Application>
  <PresentationFormat>On-screen Show (4:3)</PresentationFormat>
  <Paragraphs>177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Autumn</vt:lpstr>
      <vt:lpstr>Chapter 13  Changing the Living World</vt:lpstr>
      <vt:lpstr>Selective Breeding</vt:lpstr>
      <vt:lpstr>Domestication</vt:lpstr>
      <vt:lpstr>Hybrids</vt:lpstr>
      <vt:lpstr>Inbreeding</vt:lpstr>
      <vt:lpstr>Let’s try it!</vt:lpstr>
      <vt:lpstr>How can we possibly  “change the living world” by Selective Breeding?</vt:lpstr>
      <vt:lpstr>Desired Characteristics???</vt:lpstr>
      <vt:lpstr>Increasing Variation</vt:lpstr>
      <vt:lpstr>New Kinds of Bacteria</vt:lpstr>
      <vt:lpstr>New Kinds of Plants</vt:lpstr>
      <vt:lpstr>13-2 Manipulating DNA</vt:lpstr>
      <vt:lpstr>How are changes made to DNA?</vt:lpstr>
      <vt:lpstr>Genetic Engineering</vt:lpstr>
      <vt:lpstr>PowerPoint Presentation</vt:lpstr>
      <vt:lpstr>Using the DNA Sequence</vt:lpstr>
      <vt:lpstr>Reading the Sequence</vt:lpstr>
      <vt:lpstr>Cutting and Pasting</vt:lpstr>
      <vt:lpstr>Making Copies</vt:lpstr>
      <vt:lpstr>13-3   Cell Transformation</vt:lpstr>
      <vt:lpstr>13-3   Cell Transformation</vt:lpstr>
      <vt:lpstr>Transforming Bacteria</vt:lpstr>
      <vt:lpstr>Transforming a Plant Cell</vt:lpstr>
      <vt:lpstr>Transforming a Plant Cell</vt:lpstr>
      <vt:lpstr>Making human insulin through genetic engineering</vt:lpstr>
      <vt:lpstr>  13-4  Applications of Genetic Engineering</vt:lpstr>
      <vt:lpstr>Transgenic Organisms</vt:lpstr>
      <vt:lpstr>How to make transgenic plants </vt:lpstr>
      <vt:lpstr>Transgenic Plants</vt:lpstr>
      <vt:lpstr>Transforming Animal Cells</vt:lpstr>
      <vt:lpstr>Transgenic Animals</vt:lpstr>
      <vt:lpstr>PowerPoint Presentation</vt:lpstr>
      <vt:lpstr>Cloning</vt:lpstr>
      <vt:lpstr>PowerPoint Presentation</vt:lpstr>
      <vt:lpstr>Genetic Engineering Video</vt:lpstr>
      <vt:lpstr>PowerPoint Presentation</vt:lpstr>
    </vt:vector>
  </TitlesOfParts>
  <Company>SBPS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Changing the Living World</dc:title>
  <dc:creator>Haberman, Heather</dc:creator>
  <cp:lastModifiedBy>Administrator</cp:lastModifiedBy>
  <cp:revision>101</cp:revision>
  <cp:lastPrinted>2015-03-02T20:42:37Z</cp:lastPrinted>
  <dcterms:created xsi:type="dcterms:W3CDTF">2011-02-15T17:45:42Z</dcterms:created>
  <dcterms:modified xsi:type="dcterms:W3CDTF">2015-03-09T20:55:38Z</dcterms:modified>
</cp:coreProperties>
</file>