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handoutMasterIdLst>
    <p:handoutMasterId r:id="rId69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6409B-2151-4FE6-9D2B-F91C5413C682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7BAE8-AD3F-4980-A8D9-21AD20DC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62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578E-EF40-402A-AF93-44AD552FD399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6D99-2077-420E-8743-1CF8FC61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4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578E-EF40-402A-AF93-44AD552FD399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6D99-2077-420E-8743-1CF8FC61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578E-EF40-402A-AF93-44AD552FD399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6D99-2077-420E-8743-1CF8FC61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2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D527B-6131-41A5-B8EF-91D2B1CC86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26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A51A-E6D8-4D77-8F45-C78A58A98B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99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7B299-2106-42AA-8DC4-9ED19D2B7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29429-4E4C-449D-9D8C-E1CE161AAF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2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2E976-7ACC-485D-BEC7-41909939C5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06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201AF-379F-49FA-B767-11421247DE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96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48D4C-5980-462B-9123-D3C1267315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26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1EADF-2380-4857-8656-6F8D7D0A30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0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578E-EF40-402A-AF93-44AD552FD399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6D99-2077-420E-8743-1CF8FC61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65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FD0FD-E699-41A2-BC05-13A03ECC7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90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B8D1-3BBA-4323-8514-C95F5E715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80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1EA36-00D1-476A-9DB9-0C7C9A6E85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96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9176-9D82-4F62-B8DD-F7C6535D7D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53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8832E-BEAF-4088-A60D-6C16BAB5DB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0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F7F10-1E3D-4CCF-8887-1BAD1BDB39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71384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92340-C47C-4DA2-A338-8703051226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7657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DFC35-BA57-424C-A797-8BBE08E93B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47281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72101-4DE0-43AB-98D9-7E2EB6ABD3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44268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392AC-A83C-41D4-9E5A-EA625F925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73815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578E-EF40-402A-AF93-44AD552FD399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6D99-2077-420E-8743-1CF8FC61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57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183EC-9F79-4460-9696-D481953447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53507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2769B-CE12-42C9-A230-77B6325A0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25505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C5E11-EFE0-4BFB-B5D0-DFCD590C27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48139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19639-683E-4027-A0F8-8D09BF987D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53467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3A9AF-68D4-4EC2-8693-04A052BD63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3936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E5EA2-FA46-4039-AE6D-C23E98F21D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67732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578E-EF40-402A-AF93-44AD552FD399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6D99-2077-420E-8743-1CF8FC61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9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578E-EF40-402A-AF93-44AD552FD399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6D99-2077-420E-8743-1CF8FC61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578E-EF40-402A-AF93-44AD552FD399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6D99-2077-420E-8743-1CF8FC61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3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578E-EF40-402A-AF93-44AD552FD399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6D99-2077-420E-8743-1CF8FC61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8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578E-EF40-402A-AF93-44AD552FD399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6D99-2077-420E-8743-1CF8FC61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0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578E-EF40-402A-AF93-44AD552FD399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6D99-2077-420E-8743-1CF8FC61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9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5578E-EF40-402A-AF93-44AD552FD399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26D99-2077-420E-8743-1CF8FC61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1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9164A-75A4-470A-8F7F-B1D673F4039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0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 b="0">
                <a:latin typeface="Time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44925" y="6208713"/>
            <a:ext cx="1441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800" b="0">
                <a:latin typeface="Time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800" b="0">
                <a:latin typeface="Time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4D1623-3D1D-4662-BCAC-968E9AD6B1A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055" name="Picture 7" descr="Biology Interfac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GoOnlin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button_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button_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button_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0">
                <a:solidFill>
                  <a:srgbClr val="FFFFFF"/>
                </a:solidFill>
                <a:latin typeface="Arial" charset="0"/>
              </a:rPr>
              <a:t>Go to Section:</a:t>
            </a:r>
            <a:endParaRPr lang="en-US" sz="2400" b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61" name="Picture 13" descr="button_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videos-wswoosh-butto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87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i.edu/pharmacy/animatio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upload.wikimedia.org/wikipedia/commons/4/41/Arm_flex_supinate.jpg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0.png"/><Relationship Id="rId4" Type="http://schemas.openxmlformats.org/officeDocument/2006/relationships/image" Target="../media/image49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8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8.gi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62400" y="1676400"/>
            <a:ext cx="5029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_______ cells _____________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as __________.</a:t>
            </a:r>
          </a:p>
        </p:txBody>
      </p:sp>
      <p:pic>
        <p:nvPicPr>
          <p:cNvPr id="11267" name="Picture 4" descr="glycoge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676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04800" y="6324600"/>
            <a:ext cx="914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  <a:cs typeface="Arial" charset="0"/>
              </a:rPr>
              <a:t>Image from: http://www.msu.edu/course/lbs/145/smith/s02/graphics/campbell_5.6.gif</a:t>
            </a:r>
            <a:endParaRPr lang="en-US" sz="1000" b="1">
              <a:solidFill>
                <a:srgbClr val="CC3399"/>
              </a:solidFill>
              <a:latin typeface="Arial" charset="0"/>
            </a:endParaRP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4191000" y="1676400"/>
            <a:ext cx="2346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</a:rPr>
              <a:t>ANIMAL</a:t>
            </a:r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304800" y="238125"/>
            <a:ext cx="8183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CARBOHYDRATES SUPPLY ENERGY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4495800" y="2362200"/>
            <a:ext cx="30940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store glucose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5029200" y="3048000"/>
            <a:ext cx="20177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glycogen</a:t>
            </a:r>
          </a:p>
        </p:txBody>
      </p:sp>
    </p:spTree>
    <p:extLst>
      <p:ext uri="{BB962C8B-B14F-4D97-AF65-F5344CB8AC3E}">
        <p14:creationId xmlns:p14="http://schemas.microsoft.com/office/powerpoint/2010/main" val="389484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/>
      <p:bldP spid="232451" grpId="0"/>
      <p:bldP spid="2324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2971800"/>
            <a:ext cx="8321675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000000"/>
                </a:solidFill>
              </a:rPr>
              <a:t>________ cells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000000"/>
                </a:solidFill>
              </a:rPr>
              <a:t>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000000"/>
                </a:solidFill>
              </a:rPr>
              <a:t>as _________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04800" y="6172200"/>
            <a:ext cx="723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  <a:cs typeface="Times New Roman" pitchFamily="18" charset="0"/>
              </a:rPr>
              <a:t>Images from: http://bioweb.wku.edu/courses/BIOL115/Wyatt/Biochem/Carbos/Carb_poly.gif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  <a:cs typeface="Times New Roman" pitchFamily="18" charset="0"/>
              </a:rPr>
              <a:t> 	 http://oregonstate.edu/instruction/bb450/stryer/ch21/Slide24.jpg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2293" name="Picture 5" descr="glycogen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5181600" y="19050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http://bioweb.wku.edu/courses/BIOL115/Wyatt/Biochem/Carbos/Carb_poly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82"/>
          <a:stretch>
            <a:fillRect/>
          </a:stretch>
        </p:blipFill>
        <p:spPr bwMode="auto">
          <a:xfrm>
            <a:off x="304800" y="1219200"/>
            <a:ext cx="44196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685800" y="2895600"/>
            <a:ext cx="204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3333CC"/>
                </a:solidFill>
              </a:rPr>
              <a:t>PLANT</a:t>
            </a:r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304800" y="238125"/>
            <a:ext cx="8183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CARBOHYDRATES SUPPLY ENERGY</a:t>
            </a:r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685800" y="3762375"/>
            <a:ext cx="3419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store glucose</a:t>
            </a: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1524000" y="4495800"/>
            <a:ext cx="2292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STARCH</a:t>
            </a:r>
          </a:p>
        </p:txBody>
      </p:sp>
    </p:spTree>
    <p:extLst>
      <p:ext uri="{BB962C8B-B14F-4D97-AF65-F5344CB8AC3E}">
        <p14:creationId xmlns:p14="http://schemas.microsoft.com/office/powerpoint/2010/main" val="35807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8" grpId="0" autoUpdateAnimBg="0"/>
      <p:bldP spid="171020" grpId="0"/>
      <p:bldP spid="1710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133600"/>
            <a:ext cx="4800600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000000"/>
                </a:solidFill>
              </a:rPr>
              <a:t>_____ </a:t>
            </a:r>
            <a:r>
              <a:rPr lang="en-US">
                <a:solidFill>
                  <a:srgbClr val="000000"/>
                </a:solidFill>
              </a:rPr>
              <a:t>also use glucose to make 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Cellulose makes plants _______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228600" y="6308725"/>
            <a:ext cx="48498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Images from: </a:t>
            </a:r>
            <a:br>
              <a:rPr lang="en-US" sz="1000" b="1">
                <a:solidFill>
                  <a:srgbClr val="CC3399"/>
                </a:solidFill>
                <a:latin typeface="Arial" charset="0"/>
              </a:rPr>
            </a:br>
            <a:r>
              <a:rPr lang="en-US" sz="1000" b="1">
                <a:solidFill>
                  <a:srgbClr val="CC3399"/>
                </a:solidFill>
                <a:latin typeface="Arial" charset="0"/>
              </a:rPr>
              <a:t>http://bioweb.wku.edu/courses/BIOL115/Wyatt/Biochem/Carbos/Carb_poly.gif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 http://www.kalyx.com/store/images/ApiumGraveolens9.jpg</a:t>
            </a:r>
          </a:p>
        </p:txBody>
      </p:sp>
      <p:pic>
        <p:nvPicPr>
          <p:cNvPr id="13317" name="Picture 10" descr="ApiumGraveolens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77"/>
          <a:stretch>
            <a:fillRect/>
          </a:stretch>
        </p:blipFill>
        <p:spPr bwMode="auto">
          <a:xfrm>
            <a:off x="5105400" y="2514600"/>
            <a:ext cx="38100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11"/>
          <p:cNvSpPr>
            <a:spLocks noChangeArrowheads="1"/>
          </p:cNvSpPr>
          <p:nvPr/>
        </p:nvSpPr>
        <p:spPr bwMode="auto">
          <a:xfrm>
            <a:off x="304800" y="163513"/>
            <a:ext cx="84724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CARBOHYDRATES are STRUCTURAL</a:t>
            </a:r>
          </a:p>
        </p:txBody>
      </p:sp>
      <p:pic>
        <p:nvPicPr>
          <p:cNvPr id="13319" name="Picture 12" descr="cellulos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7"/>
          <a:stretch>
            <a:fillRect/>
          </a:stretch>
        </p:blipFill>
        <p:spPr bwMode="auto">
          <a:xfrm>
            <a:off x="1828800" y="838200"/>
            <a:ext cx="60198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71" name="Rectangle 15"/>
          <p:cNvSpPr>
            <a:spLocks noChangeArrowheads="1"/>
          </p:cNvSpPr>
          <p:nvPr/>
        </p:nvSpPr>
        <p:spPr bwMode="auto">
          <a:xfrm>
            <a:off x="0" y="2133600"/>
            <a:ext cx="2224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PLANTS</a:t>
            </a:r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381000" y="3581400"/>
            <a:ext cx="3103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CELLULOSE</a:t>
            </a:r>
          </a:p>
        </p:txBody>
      </p:sp>
      <p:sp>
        <p:nvSpPr>
          <p:cNvPr id="173073" name="Rectangle 17"/>
          <p:cNvSpPr>
            <a:spLocks noChangeArrowheads="1"/>
          </p:cNvSpPr>
          <p:nvPr/>
        </p:nvSpPr>
        <p:spPr bwMode="auto">
          <a:xfrm>
            <a:off x="2133600" y="5562600"/>
            <a:ext cx="2068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STURDY</a:t>
            </a:r>
          </a:p>
        </p:txBody>
      </p:sp>
    </p:spTree>
    <p:extLst>
      <p:ext uri="{BB962C8B-B14F-4D97-AF65-F5344CB8AC3E}">
        <p14:creationId xmlns:p14="http://schemas.microsoft.com/office/powerpoint/2010/main" val="245829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1" grpId="0"/>
      <p:bldP spid="173072" grpId="0"/>
      <p:bldP spid="1730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514725" y="2676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6461125"/>
            <a:ext cx="7781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Image from:</a:t>
            </a:r>
            <a:br>
              <a:rPr lang="en-US" sz="1000" b="1">
                <a:solidFill>
                  <a:srgbClr val="CC3399"/>
                </a:solidFill>
                <a:latin typeface="Arial" charset="0"/>
              </a:rPr>
            </a:br>
            <a:r>
              <a:rPr lang="en-US" sz="1000" b="1">
                <a:solidFill>
                  <a:srgbClr val="CC3399"/>
                </a:solidFill>
                <a:latin typeface="Arial" charset="0"/>
              </a:rPr>
              <a:t> </a:t>
            </a:r>
            <a:r>
              <a:rPr lang="en-US" sz="1000" b="1">
                <a:solidFill>
                  <a:srgbClr val="990099"/>
                </a:solidFill>
                <a:latin typeface="Arial" charset="0"/>
                <a:cs typeface="Times New Roman" pitchFamily="18" charset="0"/>
              </a:rPr>
              <a:t>http://faculty.clintoncc.suny.edu/faculty/Michael.Gregory/files/Bio%20101/Bio%20101%20Lectures/Membranes/membrane.htm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619500" y="2476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605213" y="2528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152400" y="1905000"/>
            <a:ext cx="4191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_____________</a:t>
            </a:r>
            <a:br>
              <a:rPr lang="en-US" sz="36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(proteins with _____ attached)  on the surface of cells help cells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_____________</a:t>
            </a:r>
          </a:p>
        </p:txBody>
      </p:sp>
      <p:pic>
        <p:nvPicPr>
          <p:cNvPr id="14343" name="Picture 8" descr="glycopro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t="11839" r="42436"/>
          <a:stretch>
            <a:fillRect/>
          </a:stretch>
        </p:blipFill>
        <p:spPr bwMode="auto">
          <a:xfrm>
            <a:off x="4495800" y="1828800"/>
            <a:ext cx="42672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0" y="152400"/>
            <a:ext cx="8839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CARBOHYDRATES HELP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		with CELL IDENTIFICATION</a:t>
            </a: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1524000" y="6019800"/>
            <a:ext cx="583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More about this in Chapters 7 and 11</a:t>
            </a:r>
          </a:p>
        </p:txBody>
      </p: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228600" y="1828800"/>
            <a:ext cx="4127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GLYCOPROTEINS</a:t>
            </a:r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304800" y="4648200"/>
            <a:ext cx="367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recognize “self”</a:t>
            </a:r>
          </a:p>
        </p:txBody>
      </p:sp>
      <p:sp>
        <p:nvSpPr>
          <p:cNvPr id="189453" name="Rectangle 13"/>
          <p:cNvSpPr>
            <a:spLocks noChangeArrowheads="1"/>
          </p:cNvSpPr>
          <p:nvPr/>
        </p:nvSpPr>
        <p:spPr bwMode="auto">
          <a:xfrm>
            <a:off x="152400" y="3048000"/>
            <a:ext cx="1582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sugars</a:t>
            </a:r>
          </a:p>
        </p:txBody>
      </p:sp>
    </p:spTree>
    <p:extLst>
      <p:ext uri="{BB962C8B-B14F-4D97-AF65-F5344CB8AC3E}">
        <p14:creationId xmlns:p14="http://schemas.microsoft.com/office/powerpoint/2010/main" val="6065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1" grpId="0"/>
      <p:bldP spid="189452" grpId="0"/>
      <p:bldP spid="1894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848600" cy="762000"/>
          </a:xfrm>
        </p:spPr>
        <p:txBody>
          <a:bodyPr/>
          <a:lstStyle/>
          <a:p>
            <a:pPr eaLnBrk="1" hangingPunct="1"/>
            <a:r>
              <a:rPr lang="en-US" sz="5400" b="1" smtClean="0">
                <a:latin typeface="Comic Sans MS" pitchFamily="66" charset="0"/>
              </a:rPr>
              <a:t>GLYCOPROTEINS</a:t>
            </a:r>
            <a:br>
              <a:rPr lang="en-US" sz="5400" b="1" smtClean="0">
                <a:latin typeface="Comic Sans MS" pitchFamily="66" charset="0"/>
              </a:rPr>
            </a:br>
            <a:r>
              <a:rPr lang="en-US" sz="3600" b="1" smtClean="0">
                <a:latin typeface="Comic Sans MS" pitchFamily="66" charset="0"/>
              </a:rPr>
              <a:t>are important for:</a:t>
            </a:r>
          </a:p>
        </p:txBody>
      </p:sp>
      <p:sp>
        <p:nvSpPr>
          <p:cNvPr id="15363" name="Rectangle 1027"/>
          <p:cNvSpPr>
            <a:spLocks noChangeArrowheads="1"/>
          </p:cNvSpPr>
          <p:nvPr/>
        </p:nvSpPr>
        <p:spPr bwMode="auto">
          <a:xfrm>
            <a:off x="3514725" y="2676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5364" name="Picture 1028" descr="http://library.thinkquest.org/03oct/00737/bloodg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28194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29" descr="germ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24"/>
          <a:stretch>
            <a:fillRect/>
          </a:stretch>
        </p:blipFill>
        <p:spPr bwMode="auto">
          <a:xfrm>
            <a:off x="5029200" y="3962400"/>
            <a:ext cx="3733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030"/>
          <p:cNvSpPr>
            <a:spLocks noChangeArrowheads="1"/>
          </p:cNvSpPr>
          <p:nvPr/>
        </p:nvSpPr>
        <p:spPr bwMode="auto">
          <a:xfrm>
            <a:off x="152400" y="6019800"/>
            <a:ext cx="5453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CC3399"/>
                </a:solidFill>
                <a:latin typeface="Arial" charset="0"/>
              </a:rPr>
              <a:t>Images from:http://library.thinkquest.org/03oct/00737/bloodgp.jpg</a:t>
            </a:r>
            <a:br>
              <a:rPr lang="en-US" sz="1200" b="1">
                <a:solidFill>
                  <a:srgbClr val="CC3399"/>
                </a:solidFill>
                <a:latin typeface="Arial" charset="0"/>
              </a:rPr>
            </a:br>
            <a:r>
              <a:rPr lang="en-US" sz="1200" b="1">
                <a:solidFill>
                  <a:srgbClr val="CC3399"/>
                </a:solidFill>
                <a:latin typeface="Arial" charset="0"/>
              </a:rPr>
              <a:t>                       http://static.howstuffworks.com/gif/organ-transplant-ch.jpg</a:t>
            </a:r>
            <a:br>
              <a:rPr lang="en-US" sz="1200" b="1">
                <a:solidFill>
                  <a:srgbClr val="CC3399"/>
                </a:solidFill>
                <a:latin typeface="Arial" charset="0"/>
              </a:rPr>
            </a:br>
            <a:r>
              <a:rPr lang="en-US" sz="1200" b="1">
                <a:solidFill>
                  <a:srgbClr val="CC3399"/>
                </a:solidFill>
                <a:latin typeface="Arial" charset="0"/>
              </a:rPr>
              <a:t>                       </a:t>
            </a:r>
            <a:r>
              <a:rPr lang="en-US" sz="1200" b="1">
                <a:solidFill>
                  <a:srgbClr val="990099"/>
                </a:solidFill>
                <a:latin typeface="Arial" charset="0"/>
              </a:rPr>
              <a:t>http://www.imac.auckland.ac.nz/vaccines/vacc_graph.htm</a:t>
            </a:r>
          </a:p>
        </p:txBody>
      </p:sp>
      <p:pic>
        <p:nvPicPr>
          <p:cNvPr id="15367" name="Picture 1032" descr="http://static.howstuffworks.com/gif/organ-transplant-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7" name="Text Box 1033"/>
          <p:cNvSpPr txBox="1">
            <a:spLocks noChangeArrowheads="1"/>
          </p:cNvSpPr>
          <p:nvPr/>
        </p:nvSpPr>
        <p:spPr bwMode="auto">
          <a:xfrm>
            <a:off x="5562600" y="5410200"/>
            <a:ext cx="3389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RECOGNIZING </a:t>
            </a:r>
            <a:br>
              <a:rPr lang="en-US" sz="3200">
                <a:solidFill>
                  <a:srgbClr val="000000"/>
                </a:solidFill>
              </a:rPr>
            </a:br>
            <a:r>
              <a:rPr lang="en-US" sz="3200">
                <a:solidFill>
                  <a:srgbClr val="000000"/>
                </a:solidFill>
              </a:rPr>
              <a:t>    GERMS</a:t>
            </a:r>
          </a:p>
        </p:txBody>
      </p:sp>
      <p:sp>
        <p:nvSpPr>
          <p:cNvPr id="186380" name="Rectangle 1036"/>
          <p:cNvSpPr>
            <a:spLocks noChangeArrowheads="1"/>
          </p:cNvSpPr>
          <p:nvPr/>
        </p:nvSpPr>
        <p:spPr bwMode="auto">
          <a:xfrm>
            <a:off x="533400" y="4648200"/>
            <a:ext cx="2632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Comic Sans MS" pitchFamily="66" charset="0"/>
              </a:rPr>
              <a:t>ORGAN </a:t>
            </a:r>
            <a:br>
              <a:rPr lang="en-US" sz="32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3200" b="1">
                <a:solidFill>
                  <a:srgbClr val="000000"/>
                </a:solidFill>
                <a:latin typeface="Comic Sans MS" pitchFamily="66" charset="0"/>
              </a:rPr>
              <a:t>REJECTION</a:t>
            </a:r>
          </a:p>
        </p:txBody>
      </p:sp>
      <p:sp>
        <p:nvSpPr>
          <p:cNvPr id="186381" name="Rectangle 1037"/>
          <p:cNvSpPr>
            <a:spLocks noChangeArrowheads="1"/>
          </p:cNvSpPr>
          <p:nvPr/>
        </p:nvSpPr>
        <p:spPr bwMode="auto">
          <a:xfrm>
            <a:off x="6553200" y="1905000"/>
            <a:ext cx="1781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Comic Sans MS" pitchFamily="66" charset="0"/>
              </a:rPr>
              <a:t>BLOOD </a:t>
            </a:r>
            <a:br>
              <a:rPr lang="en-US" sz="32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3200" b="1">
                <a:solidFill>
                  <a:srgbClr val="000000"/>
                </a:solidFill>
                <a:latin typeface="Comic Sans MS" pitchFamily="66" charset="0"/>
              </a:rPr>
              <a:t>TYPES</a:t>
            </a:r>
          </a:p>
        </p:txBody>
      </p:sp>
    </p:spTree>
    <p:extLst>
      <p:ext uri="{BB962C8B-B14F-4D97-AF65-F5344CB8AC3E}">
        <p14:creationId xmlns:p14="http://schemas.microsoft.com/office/powerpoint/2010/main" val="35704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7" grpId="0"/>
      <p:bldP spid="186380" grpId="0"/>
      <p:bldP spid="1863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524000"/>
          </a:xfrm>
        </p:spPr>
        <p:txBody>
          <a:bodyPr/>
          <a:lstStyle/>
          <a:p>
            <a:pPr eaLnBrk="1" hangingPunct="1"/>
            <a:r>
              <a:rPr lang="en-US" sz="5400" b="1" smtClean="0">
                <a:latin typeface="Comic Sans MS" pitchFamily="66" charset="0"/>
              </a:rPr>
              <a:t>MACROMOLECULES important to living things!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905000"/>
            <a:ext cx="7086600" cy="45720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5400" b="1" smtClean="0">
                <a:latin typeface="Comic Sans MS" pitchFamily="66" charset="0"/>
              </a:rPr>
              <a:t>_____________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5400" b="1" smtClean="0">
                <a:latin typeface="Comic Sans MS" pitchFamily="66" charset="0"/>
              </a:rPr>
              <a:t> _____________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5400" b="1" smtClean="0">
                <a:latin typeface="Comic Sans MS" pitchFamily="66" charset="0"/>
              </a:rPr>
              <a:t> _____________</a:t>
            </a:r>
            <a:r>
              <a:rPr lang="en-US" sz="1200" b="1" smtClean="0">
                <a:latin typeface="Comic Sans MS" pitchFamily="66" charset="0"/>
              </a:rPr>
              <a:t/>
            </a:r>
            <a:br>
              <a:rPr lang="en-US" sz="1200" b="1" smtClean="0">
                <a:latin typeface="Comic Sans MS" pitchFamily="66" charset="0"/>
              </a:rPr>
            </a:br>
            <a:r>
              <a:rPr lang="en-US" sz="1200" b="1" smtClean="0">
                <a:latin typeface="Comic Sans MS" pitchFamily="66" charset="0"/>
              </a:rPr>
              <a:t>           </a:t>
            </a:r>
            <a:r>
              <a:rPr lang="en-US" sz="2800" b="1" smtClean="0">
                <a:latin typeface="Comic Sans MS" pitchFamily="66" charset="0"/>
              </a:rPr>
              <a:t>(Fats, oils, waxes, steroids)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5400" b="1" smtClean="0">
                <a:latin typeface="Comic Sans MS" pitchFamily="66" charset="0"/>
              </a:rPr>
              <a:t>_____________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52600" y="1992313"/>
            <a:ext cx="44815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3333CC"/>
                </a:solidFill>
              </a:rPr>
              <a:t>Carbohydrates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1736725" y="2881313"/>
            <a:ext cx="2540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CC0099"/>
                </a:solidFill>
              </a:rPr>
              <a:t>Proteins</a:t>
            </a:r>
          </a:p>
        </p:txBody>
      </p:sp>
    </p:spTree>
    <p:extLst>
      <p:ext uri="{BB962C8B-B14F-4D97-AF65-F5344CB8AC3E}">
        <p14:creationId xmlns:p14="http://schemas.microsoft.com/office/powerpoint/2010/main" val="400306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5867400"/>
          </a:xfrm>
        </p:spPr>
        <p:txBody>
          <a:bodyPr/>
          <a:lstStyle/>
          <a:p>
            <a:pPr algn="l" eaLnBrk="1" hangingPunct="1"/>
            <a:r>
              <a:rPr lang="en-US" sz="4800" b="1" smtClean="0">
                <a:latin typeface="Comic Sans MS" pitchFamily="66" charset="0"/>
              </a:rPr>
              <a:t>PROTEINS contain: </a:t>
            </a:r>
            <a:br>
              <a:rPr lang="en-US" sz="4800" b="1" smtClean="0">
                <a:latin typeface="Comic Sans MS" pitchFamily="66" charset="0"/>
              </a:rPr>
            </a:br>
            <a:r>
              <a:rPr lang="en-US" sz="4800" b="1" smtClean="0">
                <a:latin typeface="Comic Sans MS" pitchFamily="66" charset="0"/>
              </a:rPr>
              <a:t>________, </a:t>
            </a:r>
            <a:br>
              <a:rPr lang="en-US" sz="4800" b="1" smtClean="0">
                <a:latin typeface="Comic Sans MS" pitchFamily="66" charset="0"/>
              </a:rPr>
            </a:br>
            <a:r>
              <a:rPr lang="en-US" sz="4800" b="1" smtClean="0">
                <a:latin typeface="Comic Sans MS" pitchFamily="66" charset="0"/>
              </a:rPr>
              <a:t>_________, </a:t>
            </a:r>
            <a:br>
              <a:rPr lang="en-US" sz="4800" b="1" smtClean="0">
                <a:latin typeface="Comic Sans MS" pitchFamily="66" charset="0"/>
              </a:rPr>
            </a:br>
            <a:r>
              <a:rPr lang="en-US" sz="4800" b="1" smtClean="0">
                <a:latin typeface="Comic Sans MS" pitchFamily="66" charset="0"/>
              </a:rPr>
              <a:t>_______, and </a:t>
            </a:r>
            <a:br>
              <a:rPr lang="en-US" sz="4800" b="1" smtClean="0">
                <a:latin typeface="Comic Sans MS" pitchFamily="66" charset="0"/>
              </a:rPr>
            </a:br>
            <a:r>
              <a:rPr lang="en-US" sz="4800" b="1" smtClean="0">
                <a:latin typeface="Comic Sans MS" pitchFamily="66" charset="0"/>
              </a:rPr>
              <a:t>_________ and </a:t>
            </a:r>
            <a:br>
              <a:rPr lang="en-US" sz="4800" b="1" smtClean="0">
                <a:latin typeface="Comic Sans MS" pitchFamily="66" charset="0"/>
              </a:rPr>
            </a:br>
            <a:r>
              <a:rPr lang="en-US" sz="4800" b="1" smtClean="0">
                <a:latin typeface="Comic Sans MS" pitchFamily="66" charset="0"/>
              </a:rPr>
              <a:t>are built from </a:t>
            </a:r>
            <a:br>
              <a:rPr lang="en-US" sz="4800" b="1" smtClean="0">
                <a:latin typeface="Comic Sans MS" pitchFamily="66" charset="0"/>
              </a:rPr>
            </a:br>
            <a:r>
              <a:rPr lang="en-US" sz="4800" b="1" smtClean="0">
                <a:latin typeface="Comic Sans MS" pitchFamily="66" charset="0"/>
              </a:rPr>
              <a:t>__________</a:t>
            </a:r>
            <a:br>
              <a:rPr lang="en-US" sz="4800" b="1" smtClean="0">
                <a:latin typeface="Comic Sans MS" pitchFamily="66" charset="0"/>
              </a:rPr>
            </a:br>
            <a:r>
              <a:rPr lang="en-US" sz="4800" b="1" smtClean="0">
                <a:latin typeface="Comic Sans MS" pitchFamily="66" charset="0"/>
              </a:rPr>
              <a:t>subunits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391400" y="6324600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cs typeface="Times New Roman" pitchFamily="18" charset="0"/>
              </a:rPr>
              <a:t>Image by: Riedell</a:t>
            </a:r>
            <a:endParaRPr lang="en-US" sz="1000" b="1">
              <a:solidFill>
                <a:srgbClr val="CC3399"/>
              </a:solidFill>
            </a:endParaRPr>
          </a:p>
        </p:txBody>
      </p:sp>
      <p:pic>
        <p:nvPicPr>
          <p:cNvPr id="17412" name="Picture 6" descr="aa pai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838200"/>
            <a:ext cx="3944938" cy="4953000"/>
          </a:xfrm>
          <a:noFill/>
        </p:spPr>
      </p:pic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762000" y="896938"/>
            <a:ext cx="20272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Carbon</a:t>
            </a:r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685800" y="1735138"/>
            <a:ext cx="2714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Hydrogen</a:t>
            </a:r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609600" y="2438400"/>
            <a:ext cx="2171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Oxygen</a:t>
            </a:r>
          </a:p>
        </p:txBody>
      </p:sp>
      <p:sp>
        <p:nvSpPr>
          <p:cNvPr id="123914" name="Rectangle 10"/>
          <p:cNvSpPr>
            <a:spLocks noChangeArrowheads="1"/>
          </p:cNvSpPr>
          <p:nvPr/>
        </p:nvSpPr>
        <p:spPr bwMode="auto">
          <a:xfrm>
            <a:off x="609600" y="3276600"/>
            <a:ext cx="2522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Nitrogen</a:t>
            </a:r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381000" y="4648200"/>
            <a:ext cx="39957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AMINO ACID</a:t>
            </a:r>
          </a:p>
        </p:txBody>
      </p:sp>
    </p:spTree>
    <p:extLst>
      <p:ext uri="{BB962C8B-B14F-4D97-AF65-F5344CB8AC3E}">
        <p14:creationId xmlns:p14="http://schemas.microsoft.com/office/powerpoint/2010/main" val="290991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1" grpId="0"/>
      <p:bldP spid="123912" grpId="0"/>
      <p:bldP spid="123913" grpId="0"/>
      <p:bldP spid="123914" grpId="0"/>
      <p:bldP spid="1239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2324100"/>
            <a:ext cx="742315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96925" y="4684713"/>
            <a:ext cx="194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0">
                <a:solidFill>
                  <a:srgbClr val="000000"/>
                </a:solidFill>
                <a:latin typeface="Arial" charset="0"/>
              </a:rPr>
              <a:t>General structure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97325" y="46847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0">
                <a:solidFill>
                  <a:srgbClr val="000000"/>
                </a:solidFill>
                <a:latin typeface="Arial" charset="0"/>
              </a:rPr>
              <a:t>Alanine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765925" y="4684713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0">
                <a:solidFill>
                  <a:srgbClr val="000000"/>
                </a:solidFill>
                <a:latin typeface="Arial" charset="0"/>
              </a:rPr>
              <a:t>Serine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Arial" charset="0"/>
              </a:rPr>
              <a:t>Section 2-3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0">
                <a:solidFill>
                  <a:srgbClr val="FFFFFF"/>
                </a:solidFill>
                <a:latin typeface="Arial Black" pitchFamily="34" charset="0"/>
              </a:rPr>
              <a:t>Figure 2-16 Amino Acids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68275" y="3790950"/>
            <a:ext cx="1335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0">
                <a:solidFill>
                  <a:srgbClr val="000000"/>
                </a:solidFill>
                <a:latin typeface="Arial" charset="0"/>
              </a:rPr>
              <a:t>Amino group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100263" y="3790950"/>
            <a:ext cx="1438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0">
                <a:solidFill>
                  <a:srgbClr val="000000"/>
                </a:solidFill>
                <a:latin typeface="Arial" charset="0"/>
              </a:rPr>
              <a:t>Carboxyl group</a:t>
            </a:r>
          </a:p>
        </p:txBody>
      </p:sp>
      <p:pic>
        <p:nvPicPr>
          <p:cNvPr id="18442" name="Picture 10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3614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_______ is _________ for each AMINO ACID</a:t>
            </a:r>
          </a:p>
        </p:txBody>
      </p:sp>
      <p:pic>
        <p:nvPicPr>
          <p:cNvPr id="19459" name="Picture 3" descr="aminoacidpaintglycin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00200"/>
            <a:ext cx="2008188" cy="2438400"/>
          </a:xfrm>
          <a:noFill/>
        </p:spPr>
      </p:pic>
      <p:pic>
        <p:nvPicPr>
          <p:cNvPr id="19460" name="Picture 4" descr="aminoacidpaintalanin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67000" y="1600200"/>
            <a:ext cx="19177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aminoacidpaintglutami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1828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aminoacidpainthistidin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76400"/>
            <a:ext cx="17335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38200" y="4648200"/>
            <a:ext cx="76438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There are _____________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____________ used by cells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to ________________</a:t>
            </a: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838200" y="0"/>
            <a:ext cx="2330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R-group</a:t>
            </a:r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3657600" y="4572000"/>
            <a:ext cx="3613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20 different</a:t>
            </a:r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533400" y="5181600"/>
            <a:ext cx="43830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AMINO ACIDS</a:t>
            </a:r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1676400" y="5867400"/>
            <a:ext cx="3943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make proteins</a:t>
            </a:r>
          </a:p>
        </p:txBody>
      </p:sp>
      <p:sp>
        <p:nvSpPr>
          <p:cNvPr id="124940" name="Rectangle 12"/>
          <p:cNvSpPr>
            <a:spLocks noChangeArrowheads="1"/>
          </p:cNvSpPr>
          <p:nvPr/>
        </p:nvSpPr>
        <p:spPr bwMode="auto">
          <a:xfrm>
            <a:off x="4419600" y="0"/>
            <a:ext cx="2687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different</a:t>
            </a:r>
          </a:p>
        </p:txBody>
      </p:sp>
    </p:spTree>
    <p:extLst>
      <p:ext uri="{BB962C8B-B14F-4D97-AF65-F5344CB8AC3E}">
        <p14:creationId xmlns:p14="http://schemas.microsoft.com/office/powerpoint/2010/main" val="418853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6" grpId="0"/>
      <p:bldP spid="124937" grpId="0"/>
      <p:bldP spid="124938" grpId="0"/>
      <p:bldP spid="124939" grpId="0"/>
      <p:bldP spid="1249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b="1" smtClean="0"/>
              <a:t>   </a:t>
            </a:r>
            <a:r>
              <a:rPr lang="en-US" sz="4400" b="1" smtClean="0">
                <a:latin typeface="Comic Sans MS" pitchFamily="66" charset="0"/>
              </a:rPr>
              <a:t>What kind of chemical reaction do you think is used to join amino acid subunits to make proteins?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b="1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b="1" smtClean="0">
                <a:latin typeface="Comic Sans MS" pitchFamily="66" charset="0"/>
              </a:rPr>
              <a:t>  </a:t>
            </a:r>
            <a:r>
              <a:rPr lang="en-US" b="1" smtClean="0">
                <a:latin typeface="Comic Sans MS" pitchFamily="66" charset="0"/>
              </a:rPr>
              <a:t>____________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Comic Sans MS" pitchFamily="66" charset="0"/>
              </a:rPr>
              <a:t>   ____________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581400" y="1981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4728" name="Rectangle 8"/>
          <p:cNvSpPr>
            <a:spLocks noChangeArrowheads="1"/>
          </p:cNvSpPr>
          <p:nvPr/>
        </p:nvSpPr>
        <p:spPr bwMode="auto">
          <a:xfrm>
            <a:off x="457200" y="3048000"/>
            <a:ext cx="33718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dehydration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 synthesis</a:t>
            </a:r>
          </a:p>
        </p:txBody>
      </p:sp>
      <p:pic>
        <p:nvPicPr>
          <p:cNvPr id="20485" name="Picture 10" descr="p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48006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11"/>
          <p:cNvSpPr>
            <a:spLocks noChangeArrowheads="1"/>
          </p:cNvSpPr>
          <p:nvPr/>
        </p:nvSpPr>
        <p:spPr bwMode="auto">
          <a:xfrm>
            <a:off x="381000" y="6613525"/>
            <a:ext cx="450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http://www.chemicalconnection.org.uk/chemistry/topics/images/pp3.jpg</a:t>
            </a:r>
          </a:p>
        </p:txBody>
      </p:sp>
    </p:spTree>
    <p:extLst>
      <p:ext uri="{BB962C8B-B14F-4D97-AF65-F5344CB8AC3E}">
        <p14:creationId xmlns:p14="http://schemas.microsoft.com/office/powerpoint/2010/main" val="33118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1905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The Chemistry of Life Chapter 2-3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52400" y="4419600"/>
            <a:ext cx="89916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KEY CONCEPTS: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What macromolecules are important to living things?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What are the functions of each group of macromolecules?</a:t>
            </a:r>
          </a:p>
        </p:txBody>
      </p:sp>
      <p:pic>
        <p:nvPicPr>
          <p:cNvPr id="3076" name="Picture 8" descr="starch_yello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2995613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457200" y="6278563"/>
            <a:ext cx="4068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CC3399"/>
                </a:solidFill>
                <a:latin typeface="Comic Sans MS" pitchFamily="66" charset="0"/>
              </a:rPr>
              <a:t>http://www.uri.edu/pharmacy/faculty/cho/research.html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CC3399"/>
                </a:solidFill>
                <a:latin typeface="Comic Sans MS" pitchFamily="66" charset="0"/>
              </a:rPr>
              <a:t>http://sps.k12.ar.us/massengale/biochemistry_notes_bi_ch3.htm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CC3399"/>
                </a:solidFill>
                <a:latin typeface="Comic Sans MS" pitchFamily="66" charset="0"/>
              </a:rPr>
              <a:t>Phospholipid by RIEDELL</a:t>
            </a:r>
            <a:endParaRPr lang="en-US" sz="2400">
              <a:solidFill>
                <a:srgbClr val="CC3399"/>
              </a:solidFill>
            </a:endParaRPr>
          </a:p>
        </p:txBody>
      </p:sp>
      <p:pic>
        <p:nvPicPr>
          <p:cNvPr id="3078" name="Picture 15" descr="DNA_animation_v1_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6" descr="phospholipid purple hea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89217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7" descr="protein chai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95400"/>
            <a:ext cx="13620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6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9812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Comic Sans MS" pitchFamily="66" charset="0"/>
              </a:rPr>
              <a:t>The __________ of amino acids in the protein chain is determined</a:t>
            </a:r>
            <a:br>
              <a:rPr lang="en-US" sz="4000" b="1" smtClean="0">
                <a:latin typeface="Comic Sans MS" pitchFamily="66" charset="0"/>
              </a:rPr>
            </a:br>
            <a:r>
              <a:rPr lang="en-US" sz="4000" b="1" smtClean="0">
                <a:latin typeface="Comic Sans MS" pitchFamily="66" charset="0"/>
              </a:rPr>
              <a:t>by the ______________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90800" y="6400800"/>
            <a:ext cx="632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  <a:cs typeface="Times New Roman" pitchFamily="18" charset="0"/>
              </a:rPr>
              <a:t>Images  from:    </a:t>
            </a:r>
            <a:r>
              <a:rPr lang="en-US" sz="1000" b="1">
                <a:solidFill>
                  <a:srgbClr val="CC3399"/>
                </a:solidFill>
                <a:latin typeface="Arial" charset="0"/>
              </a:rPr>
              <a:t>http://www.emc.maricopa.edu/faculty/farabee/BIOBK/BioBookCHEM2.html</a:t>
            </a:r>
          </a:p>
        </p:txBody>
      </p:sp>
      <p:pic>
        <p:nvPicPr>
          <p:cNvPr id="21508" name="Picture 4" descr="3_14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21"/>
          <a:stretch>
            <a:fillRect/>
          </a:stretch>
        </p:blipFill>
        <p:spPr>
          <a:xfrm>
            <a:off x="2209800" y="2057400"/>
            <a:ext cx="482600" cy="3657600"/>
          </a:xfrm>
          <a:noFill/>
        </p:spPr>
      </p:pic>
      <p:pic>
        <p:nvPicPr>
          <p:cNvPr id="21509" name="Picture 5" descr="3_14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77"/>
          <a:stretch>
            <a:fillRect/>
          </a:stretch>
        </p:blipFill>
        <p:spPr bwMode="auto">
          <a:xfrm>
            <a:off x="5257800" y="2209800"/>
            <a:ext cx="1295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966" name="Rectangle 6"/>
          <p:cNvSpPr>
            <a:spLocks noChangeArrowheads="1"/>
          </p:cNvSpPr>
          <p:nvPr/>
        </p:nvSpPr>
        <p:spPr bwMode="auto">
          <a:xfrm>
            <a:off x="3962400" y="1198563"/>
            <a:ext cx="2665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DNA code</a:t>
            </a:r>
          </a:p>
        </p:txBody>
      </p:sp>
      <p:sp>
        <p:nvSpPr>
          <p:cNvPr id="424967" name="Rectangle 7"/>
          <p:cNvSpPr>
            <a:spLocks noChangeArrowheads="1"/>
          </p:cNvSpPr>
          <p:nvPr/>
        </p:nvSpPr>
        <p:spPr bwMode="auto">
          <a:xfrm>
            <a:off x="1676400" y="0"/>
            <a:ext cx="25542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sequence</a:t>
            </a:r>
          </a:p>
        </p:txBody>
      </p:sp>
    </p:spTree>
    <p:extLst>
      <p:ext uri="{BB962C8B-B14F-4D97-AF65-F5344CB8AC3E}">
        <p14:creationId xmlns:p14="http://schemas.microsoft.com/office/powerpoint/2010/main" val="259871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/>
      <p:bldP spid="4249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" y="4953000"/>
            <a:ext cx="86868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Then ____________ forces &amp; __________ bonds hold it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together</a:t>
            </a:r>
            <a:r>
              <a:rPr lang="en-US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371600"/>
          </a:xfrm>
        </p:spPr>
        <p:txBody>
          <a:bodyPr/>
          <a:lstStyle/>
          <a:p>
            <a:pPr eaLnBrk="1" hangingPunct="1"/>
            <a:r>
              <a:rPr lang="en-US" sz="4800" b="1" smtClean="0">
                <a:latin typeface="Comic Sans MS" pitchFamily="66" charset="0"/>
              </a:rPr>
              <a:t>Proteins have a 3D shape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" y="6477000"/>
            <a:ext cx="807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  <a:cs typeface="Times New Roman" pitchFamily="18" charset="0"/>
              </a:rPr>
              <a:t>Image from:    </a:t>
            </a:r>
            <a:r>
              <a:rPr lang="en-US" sz="1000" b="1">
                <a:solidFill>
                  <a:srgbClr val="CC3399"/>
                </a:solidFill>
                <a:latin typeface="Arial" charset="0"/>
              </a:rPr>
              <a:t>http://www.tvdsb.on.ca/saunders/courses/online/SBI3C/Cells/Protein-Structure03.jpg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657600" y="2438400"/>
            <a:ext cx="5257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The _____________ and ______________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____________ make it fold up.</a:t>
            </a:r>
          </a:p>
        </p:txBody>
      </p:sp>
      <p:pic>
        <p:nvPicPr>
          <p:cNvPr id="22534" name="Picture 6" descr="tertiary struc pr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457200" y="1066800"/>
            <a:ext cx="28654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5991" name="Rectangle 7"/>
          <p:cNvSpPr>
            <a:spLocks noChangeArrowheads="1"/>
          </p:cNvSpPr>
          <p:nvPr/>
        </p:nvSpPr>
        <p:spPr bwMode="auto">
          <a:xfrm>
            <a:off x="4038600" y="3505200"/>
            <a:ext cx="208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R groups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657600" y="1143000"/>
            <a:ext cx="4114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“Like wants to be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      near like”</a:t>
            </a:r>
          </a:p>
        </p:txBody>
      </p:sp>
      <p:sp>
        <p:nvSpPr>
          <p:cNvPr id="425993" name="Rectangle 9"/>
          <p:cNvSpPr>
            <a:spLocks noChangeArrowheads="1"/>
          </p:cNvSpPr>
          <p:nvPr/>
        </p:nvSpPr>
        <p:spPr bwMode="auto">
          <a:xfrm>
            <a:off x="4800600" y="2362200"/>
            <a:ext cx="310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hydrophobic</a:t>
            </a:r>
          </a:p>
        </p:txBody>
      </p:sp>
      <p:sp>
        <p:nvSpPr>
          <p:cNvPr id="425994" name="Rectangle 10"/>
          <p:cNvSpPr>
            <a:spLocks noChangeArrowheads="1"/>
          </p:cNvSpPr>
          <p:nvPr/>
        </p:nvSpPr>
        <p:spPr bwMode="auto">
          <a:xfrm>
            <a:off x="609600" y="5486400"/>
            <a:ext cx="2389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hydrogen</a:t>
            </a:r>
          </a:p>
        </p:txBody>
      </p:sp>
      <p:sp>
        <p:nvSpPr>
          <p:cNvPr id="425995" name="Rectangle 11"/>
          <p:cNvSpPr>
            <a:spLocks noChangeArrowheads="1"/>
          </p:cNvSpPr>
          <p:nvPr/>
        </p:nvSpPr>
        <p:spPr bwMode="auto">
          <a:xfrm>
            <a:off x="4648200" y="2941638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hydrophilic</a:t>
            </a:r>
          </a:p>
        </p:txBody>
      </p:sp>
      <p:sp>
        <p:nvSpPr>
          <p:cNvPr id="425996" name="Rectangle 12"/>
          <p:cNvSpPr>
            <a:spLocks noChangeArrowheads="1"/>
          </p:cNvSpPr>
          <p:nvPr/>
        </p:nvSpPr>
        <p:spPr bwMode="auto">
          <a:xfrm>
            <a:off x="1524000" y="4924425"/>
            <a:ext cx="3455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Van der Waals</a:t>
            </a:r>
          </a:p>
        </p:txBody>
      </p:sp>
    </p:spTree>
    <p:extLst>
      <p:ext uri="{BB962C8B-B14F-4D97-AF65-F5344CB8AC3E}">
        <p14:creationId xmlns:p14="http://schemas.microsoft.com/office/powerpoint/2010/main" val="398464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2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91" grpId="0"/>
      <p:bldP spid="425993" grpId="0"/>
      <p:bldP spid="425994" grpId="0"/>
      <p:bldP spid="425995" grpId="0"/>
      <p:bldP spid="4259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105400" y="1676400"/>
            <a:ext cx="35814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000000"/>
                </a:solidFill>
              </a:rPr>
              <a:t>WHAT DO </a:t>
            </a:r>
            <a:br>
              <a:rPr lang="en-US" sz="4800">
                <a:solidFill>
                  <a:srgbClr val="000000"/>
                </a:solidFill>
              </a:rPr>
            </a:br>
            <a:r>
              <a:rPr lang="en-US" sz="4800">
                <a:solidFill>
                  <a:srgbClr val="000000"/>
                </a:solidFill>
              </a:rPr>
              <a:t>PROTEINS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000000"/>
                </a:solidFill>
              </a:rPr>
              <a:t>DO?</a:t>
            </a:r>
          </a:p>
        </p:txBody>
      </p:sp>
      <p:pic>
        <p:nvPicPr>
          <p:cNvPr id="23555" name="Picture 4" descr="meatpoultry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46196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457200" y="6121400"/>
            <a:ext cx="4078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Image from: http://www.drpbody.com/images/meatpoultryfish.gif</a:t>
            </a:r>
          </a:p>
        </p:txBody>
      </p:sp>
    </p:spTree>
    <p:extLst>
      <p:ext uri="{BB962C8B-B14F-4D97-AF65-F5344CB8AC3E}">
        <p14:creationId xmlns:p14="http://schemas.microsoft.com/office/powerpoint/2010/main" val="17932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1752600"/>
          </a:xfrm>
        </p:spPr>
        <p:txBody>
          <a:bodyPr/>
          <a:lstStyle/>
          <a:p>
            <a:pPr eaLnBrk="1" hangingPunct="1"/>
            <a:r>
              <a:rPr lang="en-US" sz="4800" b="1" smtClean="0">
                <a:latin typeface="Comic Sans MS" pitchFamily="66" charset="0"/>
              </a:rPr>
              <a:t>__________________ </a:t>
            </a:r>
            <a:br>
              <a:rPr lang="en-US" sz="4800" b="1" smtClean="0">
                <a:latin typeface="Comic Sans MS" pitchFamily="66" charset="0"/>
              </a:rPr>
            </a:br>
            <a:r>
              <a:rPr lang="en-US" sz="4800" b="1" smtClean="0">
                <a:latin typeface="Comic Sans MS" pitchFamily="66" charset="0"/>
              </a:rPr>
              <a:t>(</a:t>
            </a:r>
            <a:r>
              <a:rPr lang="en-US" sz="4000" b="1" smtClean="0">
                <a:latin typeface="Comic Sans MS" pitchFamily="66" charset="0"/>
              </a:rPr>
              <a:t>SUGARS attached to ________</a:t>
            </a:r>
            <a:r>
              <a:rPr lang="en-US" sz="4800" b="1" smtClean="0">
                <a:latin typeface="Comic Sans MS" pitchFamily="66" charset="0"/>
              </a:rPr>
              <a:t>)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514725" y="2676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6461125"/>
            <a:ext cx="7781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Image from:</a:t>
            </a:r>
            <a:br>
              <a:rPr lang="en-US" sz="1000" b="1">
                <a:solidFill>
                  <a:srgbClr val="CC3399"/>
                </a:solidFill>
                <a:latin typeface="Arial" charset="0"/>
              </a:rPr>
            </a:br>
            <a:r>
              <a:rPr lang="en-US" sz="1000" b="1">
                <a:solidFill>
                  <a:srgbClr val="CC3399"/>
                </a:solidFill>
                <a:latin typeface="Arial" charset="0"/>
              </a:rPr>
              <a:t> </a:t>
            </a:r>
            <a:r>
              <a:rPr lang="en-US" sz="1000" b="1">
                <a:solidFill>
                  <a:srgbClr val="CC3399"/>
                </a:solidFill>
                <a:latin typeface="Arial" charset="0"/>
                <a:cs typeface="Times New Roman" pitchFamily="18" charset="0"/>
              </a:rPr>
              <a:t>http://faculty.clintoncc.suny.edu/faculty/Michael.Gregory/files/Bio%20101/Bio%20101%20Lectures/Membranes/membrane.htm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619500" y="2476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605213" y="2528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381000" y="2590800"/>
            <a:ext cx="3886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on the surface of cells </a:t>
            </a:r>
            <a:br>
              <a:rPr lang="en-US" sz="3600" b="1">
                <a:solidFill>
                  <a:srgbClr val="000000"/>
                </a:solidFill>
                <a:latin typeface="Comic Sans MS" pitchFamily="66" charset="0"/>
              </a:rPr>
            </a:br>
            <a:endParaRPr lang="en-US" sz="3600" b="1">
              <a:solidFill>
                <a:srgbClr val="0000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help cells</a:t>
            </a:r>
            <a:br>
              <a:rPr lang="en-US" sz="36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____________</a:t>
            </a:r>
          </a:p>
        </p:txBody>
      </p:sp>
      <p:pic>
        <p:nvPicPr>
          <p:cNvPr id="24584" name="Picture 9" descr="glycopro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t="10039" r="42436"/>
          <a:stretch>
            <a:fillRect/>
          </a:stretch>
        </p:blipFill>
        <p:spPr bwMode="auto">
          <a:xfrm>
            <a:off x="4495800" y="2209800"/>
            <a:ext cx="4267200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2438400" y="6019800"/>
            <a:ext cx="583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More about this in Chapters 7 and 11</a:t>
            </a:r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2057400" y="304800"/>
            <a:ext cx="5005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GLYCOPROTEINS</a:t>
            </a:r>
          </a:p>
        </p:txBody>
      </p:sp>
      <p:sp>
        <p:nvSpPr>
          <p:cNvPr id="187404" name="Rectangle 12"/>
          <p:cNvSpPr>
            <a:spLocks noChangeArrowheads="1"/>
          </p:cNvSpPr>
          <p:nvPr/>
        </p:nvSpPr>
        <p:spPr bwMode="auto">
          <a:xfrm>
            <a:off x="6400800" y="1219200"/>
            <a:ext cx="2147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proteins</a:t>
            </a:r>
          </a:p>
        </p:txBody>
      </p:sp>
      <p:sp>
        <p:nvSpPr>
          <p:cNvPr id="187405" name="Rectangle 13"/>
          <p:cNvSpPr>
            <a:spLocks noChangeArrowheads="1"/>
          </p:cNvSpPr>
          <p:nvPr/>
        </p:nvSpPr>
        <p:spPr bwMode="auto">
          <a:xfrm>
            <a:off x="457200" y="4751388"/>
            <a:ext cx="367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recognize “self”</a:t>
            </a:r>
          </a:p>
        </p:txBody>
      </p:sp>
    </p:spTree>
    <p:extLst>
      <p:ext uri="{BB962C8B-B14F-4D97-AF65-F5344CB8AC3E}">
        <p14:creationId xmlns:p14="http://schemas.microsoft.com/office/powerpoint/2010/main" val="13792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3" grpId="0"/>
      <p:bldP spid="187404" grpId="0"/>
      <p:bldP spid="1874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848600" cy="762000"/>
          </a:xfrm>
        </p:spPr>
        <p:txBody>
          <a:bodyPr/>
          <a:lstStyle/>
          <a:p>
            <a:pPr eaLnBrk="1" hangingPunct="1"/>
            <a:r>
              <a:rPr lang="en-US" sz="5400" b="1" smtClean="0">
                <a:latin typeface="Comic Sans MS" pitchFamily="66" charset="0"/>
              </a:rPr>
              <a:t>GLYCOPROTEINS</a:t>
            </a:r>
            <a:br>
              <a:rPr lang="en-US" sz="5400" b="1" smtClean="0">
                <a:latin typeface="Comic Sans MS" pitchFamily="66" charset="0"/>
              </a:rPr>
            </a:br>
            <a:r>
              <a:rPr lang="en-US" sz="3600" b="1" smtClean="0">
                <a:latin typeface="Comic Sans MS" pitchFamily="66" charset="0"/>
              </a:rPr>
              <a:t>are important for: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514725" y="2676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5604" name="Picture 4" descr="http://library.thinkquest.org/03oct/00737/bloodg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28194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germ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24"/>
          <a:stretch>
            <a:fillRect/>
          </a:stretch>
        </p:blipFill>
        <p:spPr bwMode="auto">
          <a:xfrm>
            <a:off x="5181600" y="3962400"/>
            <a:ext cx="3733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52400" y="6019800"/>
            <a:ext cx="5453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CC3399"/>
                </a:solidFill>
                <a:latin typeface="Arial" charset="0"/>
              </a:rPr>
              <a:t>Images from:http://library.thinkquest.org/03oct/00737/bloodgp.jpg</a:t>
            </a:r>
            <a:br>
              <a:rPr lang="en-US" sz="1200" b="1">
                <a:solidFill>
                  <a:srgbClr val="CC3399"/>
                </a:solidFill>
                <a:latin typeface="Arial" charset="0"/>
              </a:rPr>
            </a:br>
            <a:r>
              <a:rPr lang="en-US" sz="1200" b="1">
                <a:solidFill>
                  <a:srgbClr val="CC3399"/>
                </a:solidFill>
                <a:latin typeface="Arial" charset="0"/>
              </a:rPr>
              <a:t>                       http://static.howstuffworks.com/gif/organ-transplant-ch.jpg</a:t>
            </a:r>
            <a:br>
              <a:rPr lang="en-US" sz="1200" b="1">
                <a:solidFill>
                  <a:srgbClr val="CC3399"/>
                </a:solidFill>
                <a:latin typeface="Arial" charset="0"/>
              </a:rPr>
            </a:br>
            <a:r>
              <a:rPr lang="en-US" sz="1200" b="1">
                <a:solidFill>
                  <a:srgbClr val="CC3399"/>
                </a:solidFill>
                <a:latin typeface="Arial" charset="0"/>
              </a:rPr>
              <a:t>                       </a:t>
            </a:r>
            <a:r>
              <a:rPr lang="en-US" sz="1200" b="1">
                <a:solidFill>
                  <a:srgbClr val="990099"/>
                </a:solidFill>
                <a:latin typeface="Arial" charset="0"/>
              </a:rPr>
              <a:t>http://www.imac.auckland.ac.nz/vaccines/vacc_graph.htm</a:t>
            </a:r>
          </a:p>
        </p:txBody>
      </p:sp>
      <p:pic>
        <p:nvPicPr>
          <p:cNvPr id="25607" name="Picture 7" descr="http://static.howstuffworks.com/gif/organ-transplant-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562600" y="5486400"/>
            <a:ext cx="3389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RECOGNIZING </a:t>
            </a:r>
            <a:br>
              <a:rPr lang="en-US" sz="3200">
                <a:solidFill>
                  <a:srgbClr val="000000"/>
                </a:solidFill>
              </a:rPr>
            </a:br>
            <a:r>
              <a:rPr lang="en-US" sz="3200">
                <a:solidFill>
                  <a:srgbClr val="000000"/>
                </a:solidFill>
              </a:rPr>
              <a:t>    GERMS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85800" y="4038600"/>
            <a:ext cx="2632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Comic Sans MS" pitchFamily="66" charset="0"/>
              </a:rPr>
              <a:t>ORGAN </a:t>
            </a:r>
            <a:br>
              <a:rPr lang="en-US" sz="32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3200" b="1">
                <a:solidFill>
                  <a:srgbClr val="000000"/>
                </a:solidFill>
                <a:latin typeface="Comic Sans MS" pitchFamily="66" charset="0"/>
              </a:rPr>
              <a:t>REJECTION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629400" y="2347913"/>
            <a:ext cx="1781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Comic Sans MS" pitchFamily="66" charset="0"/>
              </a:rPr>
              <a:t>BLOOD </a:t>
            </a:r>
            <a:br>
              <a:rPr lang="en-US" sz="32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3200" b="1">
                <a:solidFill>
                  <a:srgbClr val="000000"/>
                </a:solidFill>
                <a:latin typeface="Comic Sans MS" pitchFamily="66" charset="0"/>
              </a:rPr>
              <a:t>TYPES</a:t>
            </a:r>
          </a:p>
        </p:txBody>
      </p:sp>
    </p:spTree>
    <p:extLst>
      <p:ext uri="{BB962C8B-B14F-4D97-AF65-F5344CB8AC3E}">
        <p14:creationId xmlns:p14="http://schemas.microsoft.com/office/powerpoint/2010/main" val="42832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29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PROTEINS ARE ___________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2400" y="990600"/>
            <a:ext cx="861695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000000"/>
                </a:solidFill>
              </a:rPr>
              <a:t>_______ and 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000000"/>
                </a:solidFill>
              </a:rPr>
              <a:t>are _______________ in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000000"/>
                </a:solidFill>
              </a:rPr>
              <a:t>_____________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647950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647950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52400" y="6477000"/>
            <a:ext cx="678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Image from: http://www.borg.com/~lubehawk/cell.htm#plcell_dia_ques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647950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6632" name="Picture 8" descr="membra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67056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381000" y="5943600"/>
            <a:ext cx="469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More about this in Chapters 7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5029200" y="0"/>
            <a:ext cx="39481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STRUCTURAL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457200" y="990600"/>
            <a:ext cx="23415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Proteins</a:t>
            </a:r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4495800" y="990600"/>
            <a:ext cx="36496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Phospholipids</a:t>
            </a: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1828800" y="1752600"/>
            <a:ext cx="46593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main components</a:t>
            </a:r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304800" y="2514600"/>
            <a:ext cx="4298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cell membranes</a:t>
            </a:r>
          </a:p>
        </p:txBody>
      </p:sp>
    </p:spTree>
    <p:extLst>
      <p:ext uri="{BB962C8B-B14F-4D97-AF65-F5344CB8AC3E}">
        <p14:creationId xmlns:p14="http://schemas.microsoft.com/office/powerpoint/2010/main" val="2383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/>
      <p:bldP spid="209924" grpId="0"/>
      <p:bldP spid="209925" grpId="0"/>
      <p:bldP spid="209926" grpId="0"/>
      <p:bldP spid="2099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latin typeface="Comic Sans MS" pitchFamily="66" charset="0"/>
              </a:rPr>
              <a:t>PROTEINS ARE STRUCTURAL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48768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smtClean="0">
                <a:latin typeface="Arial" charset="0"/>
              </a:rPr>
              <a:t>  </a:t>
            </a:r>
            <a:r>
              <a:rPr lang="en-US" sz="4400" b="1" smtClean="0">
                <a:latin typeface="Comic Sans MS" pitchFamily="66" charset="0"/>
              </a:rPr>
              <a:t>Proteins </a:t>
            </a:r>
          </a:p>
          <a:p>
            <a:pPr eaLnBrk="1" hangingPunct="1">
              <a:buFontTx/>
              <a:buNone/>
            </a:pPr>
            <a:r>
              <a:rPr lang="en-US" sz="4400" b="1" smtClean="0">
                <a:latin typeface="Comic Sans MS" pitchFamily="66" charset="0"/>
              </a:rPr>
              <a:t>_______ with </a:t>
            </a:r>
            <a:br>
              <a:rPr lang="en-US" sz="4400" b="1" smtClean="0">
                <a:latin typeface="Comic Sans MS" pitchFamily="66" charset="0"/>
              </a:rPr>
            </a:br>
            <a:r>
              <a:rPr lang="en-US" sz="4400" b="1" smtClean="0">
                <a:latin typeface="Comic Sans MS" pitchFamily="66" charset="0"/>
              </a:rPr>
              <a:t>______ to wrap up into ___________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609600" y="6324600"/>
            <a:ext cx="7543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  <a:r>
              <a:rPr lang="en-US" sz="1000" b="1">
                <a:solidFill>
                  <a:srgbClr val="CC0099"/>
                </a:solidFill>
                <a:latin typeface="Arial" charset="0"/>
                <a:cs typeface="Arial" charset="0"/>
              </a:rPr>
              <a:t>Image from: http://employees.csbsju.edu/hjakubowski/classes/ch331/dna/chromosome.gif</a:t>
            </a:r>
          </a:p>
        </p:txBody>
      </p:sp>
      <p:pic>
        <p:nvPicPr>
          <p:cNvPr id="27653" name="Picture 6" descr="chromosome packi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295400"/>
            <a:ext cx="431958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1032"/>
          <p:cNvSpPr>
            <a:spLocks noChangeArrowheads="1"/>
          </p:cNvSpPr>
          <p:nvPr/>
        </p:nvSpPr>
        <p:spPr bwMode="auto">
          <a:xfrm>
            <a:off x="152400" y="5791200"/>
            <a:ext cx="583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More about this in Chapters 7 and 10</a:t>
            </a:r>
          </a:p>
        </p:txBody>
      </p:sp>
      <p:sp>
        <p:nvSpPr>
          <p:cNvPr id="153609" name="Rectangle 1033"/>
          <p:cNvSpPr>
            <a:spLocks noChangeArrowheads="1"/>
          </p:cNvSpPr>
          <p:nvPr/>
        </p:nvSpPr>
        <p:spPr bwMode="auto">
          <a:xfrm>
            <a:off x="304800" y="2514600"/>
            <a:ext cx="23510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Combine</a:t>
            </a:r>
          </a:p>
        </p:txBody>
      </p:sp>
      <p:sp>
        <p:nvSpPr>
          <p:cNvPr id="153610" name="Rectangle 1034"/>
          <p:cNvSpPr>
            <a:spLocks noChangeArrowheads="1"/>
          </p:cNvSpPr>
          <p:nvPr/>
        </p:nvSpPr>
        <p:spPr bwMode="auto">
          <a:xfrm>
            <a:off x="990600" y="3200400"/>
            <a:ext cx="1449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DNA</a:t>
            </a:r>
          </a:p>
        </p:txBody>
      </p:sp>
      <p:sp>
        <p:nvSpPr>
          <p:cNvPr id="153611" name="Rectangle 1035"/>
          <p:cNvSpPr>
            <a:spLocks noChangeArrowheads="1"/>
          </p:cNvSpPr>
          <p:nvPr/>
        </p:nvSpPr>
        <p:spPr bwMode="auto">
          <a:xfrm>
            <a:off x="609600" y="4495800"/>
            <a:ext cx="3665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chromosomes</a:t>
            </a:r>
          </a:p>
        </p:txBody>
      </p:sp>
    </p:spTree>
    <p:extLst>
      <p:ext uri="{BB962C8B-B14F-4D97-AF65-F5344CB8AC3E}">
        <p14:creationId xmlns:p14="http://schemas.microsoft.com/office/powerpoint/2010/main" val="28435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9" grpId="0"/>
      <p:bldP spid="153610" grpId="0"/>
      <p:bldP spid="1536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PROTEINS ACT AS ENZYMES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038600" y="1447800"/>
            <a:ext cx="5638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__________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______ chemical _____________ faster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647950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701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  <a:cs typeface="Times New Roman" pitchFamily="18" charset="0"/>
              </a:rPr>
              <a:t>Image from: http://www.hillstrath.on.ca/moffatt/bio3a/digestive/enzanim.htm </a:t>
            </a:r>
          </a:p>
        </p:txBody>
      </p:sp>
      <p:pic>
        <p:nvPicPr>
          <p:cNvPr id="28678" name="Picture 6" descr="enzyme action ani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1026"/>
          <p:cNvSpPr>
            <a:spLocks noChangeArrowheads="1"/>
          </p:cNvSpPr>
          <p:nvPr/>
        </p:nvSpPr>
        <p:spPr bwMode="auto">
          <a:xfrm>
            <a:off x="1752600" y="6400800"/>
            <a:ext cx="647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More about this in Chapters 7,8,9 and 12</a:t>
            </a:r>
          </a:p>
        </p:txBody>
      </p:sp>
      <p:sp>
        <p:nvSpPr>
          <p:cNvPr id="28680" name="Text Box 1027"/>
          <p:cNvSpPr txBox="1">
            <a:spLocks noChangeArrowheads="1"/>
          </p:cNvSpPr>
          <p:nvPr/>
        </p:nvSpPr>
        <p:spPr bwMode="auto">
          <a:xfrm>
            <a:off x="1219200" y="48768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200" b="0">
              <a:solidFill>
                <a:srgbClr val="0066FF"/>
              </a:solidFill>
            </a:endParaRPr>
          </a:p>
        </p:txBody>
      </p:sp>
      <p:sp>
        <p:nvSpPr>
          <p:cNvPr id="208901" name="Rectangle 1029"/>
          <p:cNvSpPr>
            <a:spLocks noChangeArrowheads="1"/>
          </p:cNvSpPr>
          <p:nvPr/>
        </p:nvSpPr>
        <p:spPr bwMode="auto">
          <a:xfrm>
            <a:off x="4191000" y="1981200"/>
            <a:ext cx="29606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ENZYMES</a:t>
            </a:r>
          </a:p>
        </p:txBody>
      </p:sp>
      <p:sp>
        <p:nvSpPr>
          <p:cNvPr id="208902" name="Rectangle 1030"/>
          <p:cNvSpPr>
            <a:spLocks noChangeArrowheads="1"/>
          </p:cNvSpPr>
          <p:nvPr/>
        </p:nvSpPr>
        <p:spPr bwMode="auto">
          <a:xfrm>
            <a:off x="4572000" y="2667000"/>
            <a:ext cx="127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help</a:t>
            </a:r>
          </a:p>
        </p:txBody>
      </p:sp>
      <p:sp>
        <p:nvSpPr>
          <p:cNvPr id="208903" name="Rectangle 1031"/>
          <p:cNvSpPr>
            <a:spLocks noChangeArrowheads="1"/>
          </p:cNvSpPr>
          <p:nvPr/>
        </p:nvSpPr>
        <p:spPr bwMode="auto">
          <a:xfrm>
            <a:off x="4114800" y="3276600"/>
            <a:ext cx="4719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reactions happen</a:t>
            </a:r>
          </a:p>
        </p:txBody>
      </p:sp>
    </p:spTree>
    <p:extLst>
      <p:ext uri="{BB962C8B-B14F-4D97-AF65-F5344CB8AC3E}">
        <p14:creationId xmlns:p14="http://schemas.microsoft.com/office/powerpoint/2010/main" val="118084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1" grpId="0"/>
      <p:bldP spid="208902" grpId="0"/>
      <p:bldP spid="20890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685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PROTEINS _______________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9154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smtClean="0">
                <a:latin typeface="Comic Sans MS" pitchFamily="66" charset="0"/>
              </a:rPr>
              <a:t>by _______ them ____ and ____</a:t>
            </a:r>
          </a:p>
        </p:txBody>
      </p:sp>
      <p:pic>
        <p:nvPicPr>
          <p:cNvPr id="29700" name="Picture 6" descr="lac oper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6200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990600" y="6608763"/>
            <a:ext cx="5965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http://www.cat.cc.md.us/courses/bio141/lecguide/unit4/genetics/protsyn/regulation/ionoind.html</a:t>
            </a:r>
          </a:p>
        </p:txBody>
      </p:sp>
      <p:sp>
        <p:nvSpPr>
          <p:cNvPr id="29702" name="Rectangle 2"/>
          <p:cNvSpPr>
            <a:spLocks noChangeArrowheads="1"/>
          </p:cNvSpPr>
          <p:nvPr/>
        </p:nvSpPr>
        <p:spPr bwMode="auto">
          <a:xfrm>
            <a:off x="4267200" y="62484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More about this in Chapters 12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3429000" y="304800"/>
            <a:ext cx="5092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CONTROL GENES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1295400" y="990600"/>
            <a:ext cx="2044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turning</a:t>
            </a:r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5029200" y="990600"/>
            <a:ext cx="1084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ON</a:t>
            </a: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7543800" y="990600"/>
            <a:ext cx="13096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OFF</a:t>
            </a:r>
          </a:p>
        </p:txBody>
      </p:sp>
    </p:spTree>
    <p:extLst>
      <p:ext uri="{BB962C8B-B14F-4D97-AF65-F5344CB8AC3E}">
        <p14:creationId xmlns:p14="http://schemas.microsoft.com/office/powerpoint/2010/main" val="202421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/>
      <p:bldP spid="207876" grpId="0"/>
      <p:bldP spid="207877" grpId="0"/>
      <p:bldP spid="2078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latin typeface="Comic Sans MS" pitchFamily="66" charset="0"/>
              </a:rPr>
              <a:t>PROTEINS ____________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676400"/>
            <a:ext cx="44958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smtClean="0">
                <a:latin typeface="Comic Sans MS" pitchFamily="66" charset="0"/>
              </a:rPr>
              <a:t>_____________</a:t>
            </a:r>
            <a:br>
              <a:rPr lang="en-US" sz="4000" b="1" smtClean="0">
                <a:latin typeface="Comic Sans MS" pitchFamily="66" charset="0"/>
              </a:rPr>
            </a:br>
            <a:r>
              <a:rPr lang="en-US" sz="4000" b="1" smtClean="0">
                <a:latin typeface="Comic Sans MS" pitchFamily="66" charset="0"/>
              </a:rPr>
              <a:t>are proteins</a:t>
            </a:r>
          </a:p>
        </p:txBody>
      </p:sp>
      <p:pic>
        <p:nvPicPr>
          <p:cNvPr id="30724" name="Picture 4" descr="germs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09800"/>
            <a:ext cx="3733800" cy="2135188"/>
          </a:xfrm>
          <a:noFill/>
        </p:spPr>
      </p:pic>
      <p:pic>
        <p:nvPicPr>
          <p:cNvPr id="30725" name="Picture 5" descr="germ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22812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191000" y="6178550"/>
            <a:ext cx="4878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ANTIBODIES ATTACK &amp; KILL THEM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276600" y="228600"/>
            <a:ext cx="537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990099"/>
                </a:solidFill>
                <a:latin typeface="Arial" charset="0"/>
              </a:rPr>
              <a:t>Images from: http://www.imac.auckland.ac.nz/vaccines/vacc_graph.htm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4648200" y="1687513"/>
            <a:ext cx="3640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</a:rPr>
              <a:t>ANTIBODIES</a:t>
            </a:r>
          </a:p>
        </p:txBody>
      </p:sp>
      <p:pic>
        <p:nvPicPr>
          <p:cNvPr id="30729" name="Picture 9" descr="no symbo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26019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4419600" y="533400"/>
            <a:ext cx="4235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FIGHT GERMS</a:t>
            </a:r>
          </a:p>
        </p:txBody>
      </p:sp>
    </p:spTree>
    <p:extLst>
      <p:ext uri="{BB962C8B-B14F-4D97-AF65-F5344CB8AC3E}">
        <p14:creationId xmlns:p14="http://schemas.microsoft.com/office/powerpoint/2010/main" val="173218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0" grpId="0"/>
      <p:bldP spid="2068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524000"/>
          </a:xfrm>
        </p:spPr>
        <p:txBody>
          <a:bodyPr/>
          <a:lstStyle/>
          <a:p>
            <a:pPr eaLnBrk="1" hangingPunct="1"/>
            <a:r>
              <a:rPr lang="en-US" sz="5400" b="1" smtClean="0">
                <a:latin typeface="Comic Sans MS" pitchFamily="66" charset="0"/>
              </a:rPr>
              <a:t>MACROMOLECULES important to living things!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905000"/>
            <a:ext cx="7086600" cy="45720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5400" b="1" smtClean="0">
                <a:latin typeface="Comic Sans MS" pitchFamily="66" charset="0"/>
              </a:rPr>
              <a:t>_____________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5400" b="1" smtClean="0">
                <a:latin typeface="Comic Sans MS" pitchFamily="66" charset="0"/>
              </a:rPr>
              <a:t> _____________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5400" b="1" smtClean="0">
                <a:latin typeface="Comic Sans MS" pitchFamily="66" charset="0"/>
              </a:rPr>
              <a:t> _____________</a:t>
            </a:r>
            <a:r>
              <a:rPr lang="en-US" sz="1200" b="1" smtClean="0">
                <a:latin typeface="Comic Sans MS" pitchFamily="66" charset="0"/>
              </a:rPr>
              <a:t/>
            </a:r>
            <a:br>
              <a:rPr lang="en-US" sz="1200" b="1" smtClean="0">
                <a:latin typeface="Comic Sans MS" pitchFamily="66" charset="0"/>
              </a:rPr>
            </a:br>
            <a:r>
              <a:rPr lang="en-US" sz="1200" b="1" smtClean="0">
                <a:latin typeface="Comic Sans MS" pitchFamily="66" charset="0"/>
              </a:rPr>
              <a:t>           </a:t>
            </a:r>
            <a:r>
              <a:rPr lang="en-US" sz="2800" b="1" smtClean="0">
                <a:latin typeface="Comic Sans MS" pitchFamily="66" charset="0"/>
              </a:rPr>
              <a:t>(Fats, oils, waxes, steroids)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5400" b="1" smtClean="0">
                <a:latin typeface="Comic Sans MS" pitchFamily="66" charset="0"/>
              </a:rPr>
              <a:t>_____________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752600" y="1992313"/>
            <a:ext cx="44815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CC3399"/>
                </a:solidFill>
              </a:rPr>
              <a:t>Carbohydrates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736725" y="2881313"/>
            <a:ext cx="2540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3333CC"/>
                </a:solidFill>
              </a:rPr>
              <a:t>Proteins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1981200" y="3951288"/>
            <a:ext cx="18446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3333CC"/>
                </a:solidFill>
              </a:rPr>
              <a:t>Lipids</a:t>
            </a:r>
            <a:endParaRPr lang="en-US" sz="2400">
              <a:solidFill>
                <a:srgbClr val="3333CC"/>
              </a:solidFill>
            </a:endParaRP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1828800" y="5334000"/>
            <a:ext cx="40449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3333CC"/>
                </a:solidFill>
              </a:rPr>
              <a:t>Nucleic acids</a:t>
            </a:r>
          </a:p>
        </p:txBody>
      </p:sp>
    </p:spTree>
    <p:extLst>
      <p:ext uri="{BB962C8B-B14F-4D97-AF65-F5344CB8AC3E}">
        <p14:creationId xmlns:p14="http://schemas.microsoft.com/office/powerpoint/2010/main" val="315556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utoUpdateAnimBg="0"/>
      <p:bldP spid="118789" grpId="0" autoUpdateAnimBg="0"/>
      <p:bldP spid="118790" grpId="0" autoUpdateAnimBg="0"/>
      <p:bldP spid="11879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PROTEINS help in _________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2286000"/>
            <a:ext cx="5181600" cy="274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smtClean="0">
                <a:latin typeface="Arial" charset="0"/>
              </a:rPr>
              <a:t>  </a:t>
            </a:r>
            <a:r>
              <a:rPr lang="en-US" sz="3600" b="1" smtClean="0">
                <a:latin typeface="Comic Sans MS" pitchFamily="66" charset="0"/>
              </a:rPr>
              <a:t>Proteins in ________________ help ___________ _________ of cells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81000" y="63246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CC3399"/>
                </a:solidFill>
                <a:latin typeface="Arial" charset="0"/>
                <a:cs typeface="Arial" charset="0"/>
              </a:rPr>
              <a:t> </a:t>
            </a:r>
            <a:r>
              <a:rPr lang="en-US" sz="1000" b="1">
                <a:solidFill>
                  <a:srgbClr val="CC3399"/>
                </a:solidFill>
                <a:latin typeface="Arial" charset="0"/>
                <a:cs typeface="Arial" charset="0"/>
              </a:rPr>
              <a:t>Image from: </a:t>
            </a:r>
            <a:r>
              <a:rPr lang="en-US" sz="1000" b="1">
                <a:solidFill>
                  <a:srgbClr val="CC3399"/>
                </a:solidFill>
                <a:latin typeface="Arial" charset="0"/>
                <a:cs typeface="Times New Roman" pitchFamily="18" charset="0"/>
              </a:rPr>
              <a:t>http://bio.winona.msus.edu/berg/ANIMTNS/FacDiff.htm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5105400" y="22860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3333CC"/>
              </a:solidFill>
              <a:latin typeface="Arial" charset="0"/>
            </a:endParaRPr>
          </a:p>
        </p:txBody>
      </p:sp>
      <p:pic>
        <p:nvPicPr>
          <p:cNvPr id="31750" name="Picture 10" descr="facdifan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981200"/>
            <a:ext cx="3962400" cy="3219450"/>
          </a:xfrm>
          <a:noFill/>
        </p:spPr>
      </p:pic>
      <p:sp>
        <p:nvSpPr>
          <p:cNvPr id="31751" name="Rectangle 2"/>
          <p:cNvSpPr>
            <a:spLocks noChangeArrowheads="1"/>
          </p:cNvSpPr>
          <p:nvPr/>
        </p:nvSpPr>
        <p:spPr bwMode="auto">
          <a:xfrm>
            <a:off x="381000" y="5795963"/>
            <a:ext cx="583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More about this in Chapters 7 and 11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5473700" y="381000"/>
            <a:ext cx="3670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TRANSPORT</a:t>
            </a: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4572000" y="2713038"/>
            <a:ext cx="3930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cell membranes</a:t>
            </a:r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5334000" y="3352800"/>
            <a:ext cx="3508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move molecules</a:t>
            </a:r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4419600" y="3962400"/>
            <a:ext cx="2405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in and out</a:t>
            </a:r>
          </a:p>
        </p:txBody>
      </p:sp>
    </p:spTree>
    <p:extLst>
      <p:ext uri="{BB962C8B-B14F-4D97-AF65-F5344CB8AC3E}">
        <p14:creationId xmlns:p14="http://schemas.microsoft.com/office/powerpoint/2010/main" val="393959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/>
      <p:bldP spid="205828" grpId="0"/>
      <p:bldP spid="205829" grpId="0"/>
      <p:bldP spid="2058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latin typeface="Comic Sans MS" pitchFamily="66" charset="0"/>
              </a:rPr>
              <a:t>PROTEINS help in Transport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2286000"/>
            <a:ext cx="4724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smtClean="0">
                <a:latin typeface="Arial" charset="0"/>
              </a:rPr>
              <a:t>  </a:t>
            </a:r>
            <a:r>
              <a:rPr lang="en-US" sz="4000" b="1" smtClean="0">
                <a:latin typeface="Comic Sans MS" pitchFamily="66" charset="0"/>
              </a:rPr>
              <a:t>_____________</a:t>
            </a:r>
          </a:p>
          <a:p>
            <a:pPr eaLnBrk="1" hangingPunct="1">
              <a:buFontTx/>
              <a:buNone/>
            </a:pPr>
            <a:r>
              <a:rPr lang="en-US" sz="4000" b="1" smtClean="0">
                <a:latin typeface="Comic Sans MS" pitchFamily="66" charset="0"/>
              </a:rPr>
              <a:t>  in ____________ ___________</a:t>
            </a:r>
            <a:br>
              <a:rPr lang="en-US" sz="4000" b="1" smtClean="0">
                <a:latin typeface="Comic Sans MS" pitchFamily="66" charset="0"/>
              </a:rPr>
            </a:br>
            <a:r>
              <a:rPr lang="en-US" sz="4000" b="1" smtClean="0">
                <a:latin typeface="Comic Sans MS" pitchFamily="66" charset="0"/>
              </a:rPr>
              <a:t>to all ____ cells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2860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CC3399"/>
                </a:solidFill>
                <a:latin typeface="Arial" charset="0"/>
                <a:cs typeface="Arial" charset="0"/>
              </a:rPr>
              <a:t> </a:t>
            </a:r>
            <a:r>
              <a:rPr lang="en-US" sz="1000" b="1">
                <a:solidFill>
                  <a:srgbClr val="CC3399"/>
                </a:solidFill>
                <a:latin typeface="Arial" charset="0"/>
                <a:cs typeface="Arial" charset="0"/>
              </a:rPr>
              <a:t>Image from: http://www.cellsalive.com/pics/cover4.gif</a:t>
            </a:r>
            <a:endParaRPr lang="en-US" sz="1000" b="1">
              <a:solidFill>
                <a:srgbClr val="CC3399"/>
              </a:solidFill>
              <a:latin typeface="Arial" charset="0"/>
            </a:endParaRP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4724400" y="2144713"/>
            <a:ext cx="3787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</a:rPr>
              <a:t>HEMOGLOBIN</a:t>
            </a:r>
          </a:p>
        </p:txBody>
      </p:sp>
      <p:pic>
        <p:nvPicPr>
          <p:cNvPr id="32774" name="Picture 7" descr="rbccellsaliv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0" r="21312" b="10400"/>
          <a:stretch>
            <a:fillRect/>
          </a:stretch>
        </p:blipFill>
        <p:spPr>
          <a:xfrm>
            <a:off x="228600" y="2438400"/>
            <a:ext cx="4191000" cy="2619375"/>
          </a:xfrm>
          <a:noFill/>
        </p:spPr>
      </p:pic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4414838" y="6400800"/>
            <a:ext cx="4729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More about this in Chapter 11</a:t>
            </a:r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4800600" y="3581400"/>
            <a:ext cx="379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red blood cells</a:t>
            </a:r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4800600" y="4160838"/>
            <a:ext cx="37798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carries oxygen</a:t>
            </a:r>
          </a:p>
        </p:txBody>
      </p:sp>
      <p:sp>
        <p:nvSpPr>
          <p:cNvPr id="129035" name="Rectangle 11"/>
          <p:cNvSpPr>
            <a:spLocks noChangeArrowheads="1"/>
          </p:cNvSpPr>
          <p:nvPr/>
        </p:nvSpPr>
        <p:spPr bwMode="auto">
          <a:xfrm>
            <a:off x="6096000" y="4953000"/>
            <a:ext cx="1216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52766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9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  <p:bldP spid="129034" grpId="0"/>
      <p:bldP spid="1290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latin typeface="Comic Sans MS" pitchFamily="66" charset="0"/>
              </a:rPr>
              <a:t>PROTEINS help with</a:t>
            </a:r>
            <a:br>
              <a:rPr lang="en-US" sz="4800" b="1" smtClean="0">
                <a:latin typeface="Comic Sans MS" pitchFamily="66" charset="0"/>
              </a:rPr>
            </a:br>
            <a:r>
              <a:rPr lang="en-US" sz="4800" b="1" smtClean="0">
                <a:latin typeface="Comic Sans MS" pitchFamily="66" charset="0"/>
              </a:rPr>
              <a:t>__________________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828800"/>
            <a:ext cx="5715000" cy="358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smtClean="0">
                <a:latin typeface="Arial" charset="0"/>
              </a:rPr>
              <a:t>  </a:t>
            </a:r>
            <a:r>
              <a:rPr lang="en-US" sz="3600" b="1" smtClean="0">
                <a:latin typeface="Comic Sans MS" pitchFamily="66" charset="0"/>
              </a:rPr>
              <a:t>Body _________, ____________, and __________________</a:t>
            </a:r>
            <a:br>
              <a:rPr lang="en-US" sz="3600" b="1" smtClean="0">
                <a:latin typeface="Comic Sans MS" pitchFamily="66" charset="0"/>
              </a:rPr>
            </a:br>
            <a:r>
              <a:rPr lang="en-US" sz="3600" b="1" smtClean="0">
                <a:latin typeface="Comic Sans MS" pitchFamily="66" charset="0"/>
              </a:rPr>
              <a:t>are made of  PROTEINS</a:t>
            </a:r>
          </a:p>
        </p:txBody>
      </p:sp>
      <p:pic>
        <p:nvPicPr>
          <p:cNvPr id="33796" name="Picture 11" descr="449px-Arm_flex_supinate">
            <a:hlinkClick r:id="rId2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905000"/>
            <a:ext cx="1827213" cy="2438400"/>
          </a:xfrm>
        </p:spPr>
      </p:pic>
      <p:sp>
        <p:nvSpPr>
          <p:cNvPr id="33797" name="Rectangle 12"/>
          <p:cNvSpPr>
            <a:spLocks noChangeArrowheads="1"/>
          </p:cNvSpPr>
          <p:nvPr/>
        </p:nvSpPr>
        <p:spPr bwMode="auto">
          <a:xfrm>
            <a:off x="152400" y="1371600"/>
            <a:ext cx="4954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CC0099"/>
                </a:solidFill>
                <a:latin typeface="Arial" charset="0"/>
              </a:rPr>
              <a:t>Images from: http://en.wikipedia.org/wiki/Image:Arm_flex_supinate.jpg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CC0099"/>
                </a:solidFill>
                <a:latin typeface="Arial" charset="0"/>
              </a:rPr>
              <a:t>                       http://www.emc.maricopa.edu/faculty/farabee/BIOBK/BioBookmito.html</a:t>
            </a:r>
          </a:p>
        </p:txBody>
      </p:sp>
      <p:pic>
        <p:nvPicPr>
          <p:cNvPr id="33798" name="Picture 13" descr="sperm swimm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14"/>
          <p:cNvSpPr>
            <a:spLocks noChangeArrowheads="1"/>
          </p:cNvSpPr>
          <p:nvPr/>
        </p:nvSpPr>
        <p:spPr bwMode="auto">
          <a:xfrm>
            <a:off x="0" y="6400800"/>
            <a:ext cx="583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More about this in Chapters 7 and 10</a:t>
            </a:r>
          </a:p>
        </p:txBody>
      </p:sp>
      <p:pic>
        <p:nvPicPr>
          <p:cNvPr id="33800" name="Picture 15" descr="spindlefiberspain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367665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24" name="Rectangle 16"/>
          <p:cNvSpPr>
            <a:spLocks noChangeArrowheads="1"/>
          </p:cNvSpPr>
          <p:nvPr/>
        </p:nvSpPr>
        <p:spPr bwMode="auto">
          <a:xfrm>
            <a:off x="2590800" y="762000"/>
            <a:ext cx="3536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MOVEMENT</a:t>
            </a:r>
          </a:p>
        </p:txBody>
      </p:sp>
      <p:sp>
        <p:nvSpPr>
          <p:cNvPr id="247825" name="Rectangle 17"/>
          <p:cNvSpPr>
            <a:spLocks noChangeArrowheads="1"/>
          </p:cNvSpPr>
          <p:nvPr/>
        </p:nvSpPr>
        <p:spPr bwMode="auto">
          <a:xfrm>
            <a:off x="4724400" y="1752600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MUSCLES</a:t>
            </a:r>
          </a:p>
        </p:txBody>
      </p:sp>
      <p:sp>
        <p:nvSpPr>
          <p:cNvPr id="247826" name="Rectangle 18"/>
          <p:cNvSpPr>
            <a:spLocks noChangeArrowheads="1"/>
          </p:cNvSpPr>
          <p:nvPr/>
        </p:nvSpPr>
        <p:spPr bwMode="auto">
          <a:xfrm>
            <a:off x="3886200" y="2438400"/>
            <a:ext cx="2486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FLAGELLA</a:t>
            </a:r>
          </a:p>
        </p:txBody>
      </p:sp>
      <p:sp>
        <p:nvSpPr>
          <p:cNvPr id="247827" name="Rectangle 19"/>
          <p:cNvSpPr>
            <a:spLocks noChangeArrowheads="1"/>
          </p:cNvSpPr>
          <p:nvPr/>
        </p:nvSpPr>
        <p:spPr bwMode="auto">
          <a:xfrm>
            <a:off x="3581400" y="2971800"/>
            <a:ext cx="4616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MITOTIC SPINDLE</a:t>
            </a:r>
          </a:p>
        </p:txBody>
      </p:sp>
    </p:spTree>
    <p:extLst>
      <p:ext uri="{BB962C8B-B14F-4D97-AF65-F5344CB8AC3E}">
        <p14:creationId xmlns:p14="http://schemas.microsoft.com/office/powerpoint/2010/main" val="318644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24" grpId="0"/>
      <p:bldP spid="247825" grpId="0"/>
      <p:bldP spid="247826" grpId="0"/>
      <p:bldP spid="2478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Comic Sans MS" pitchFamily="66" charset="0"/>
              </a:rPr>
              <a:t>PROTEINS act as ___________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953000"/>
            <a:ext cx="86868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 </a:t>
            </a:r>
            <a:r>
              <a:rPr lang="en-US" b="1" smtClean="0">
                <a:latin typeface="Comic Sans MS" pitchFamily="66" charset="0"/>
              </a:rPr>
              <a:t>________________ is a protein hormone that ________________________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762000" y="4800600"/>
            <a:ext cx="2571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</a:rPr>
              <a:t>INSULIN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995488" y="1966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6583363"/>
            <a:ext cx="6324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990099"/>
                </a:solidFill>
                <a:latin typeface="Arial" charset="0"/>
                <a:cs typeface="Times New Roman" pitchFamily="18" charset="0"/>
              </a:rPr>
              <a:t> </a:t>
            </a:r>
            <a:r>
              <a:rPr lang="en-US" sz="1200" b="1">
                <a:solidFill>
                  <a:srgbClr val="990099"/>
                </a:solidFill>
                <a:latin typeface="Arial" charset="0"/>
                <a:cs typeface="Arial" charset="0"/>
              </a:rPr>
              <a:t>Image from: </a:t>
            </a:r>
            <a:r>
              <a:rPr lang="en-US" sz="1200" b="1">
                <a:solidFill>
                  <a:srgbClr val="990099"/>
                </a:solidFill>
                <a:latin typeface="Arial" charset="0"/>
              </a:rPr>
              <a:t>http://www.cibike.org/CartoonEating.gif</a:t>
            </a:r>
          </a:p>
        </p:txBody>
      </p:sp>
      <p:pic>
        <p:nvPicPr>
          <p:cNvPr id="34823" name="Picture 7" descr="CartoonEatin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2232025" cy="3048000"/>
          </a:xfrm>
          <a:noFill/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505200" y="1752600"/>
            <a:ext cx="4572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000000"/>
                </a:solidFill>
                <a:latin typeface="Comic Sans MS" pitchFamily="66" charset="0"/>
              </a:rPr>
              <a:t>Eating food puts GLUCOSE in your bloodstream</a:t>
            </a:r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5257800" y="381000"/>
            <a:ext cx="3546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HORMONES</a:t>
            </a:r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1828800" y="5410200"/>
            <a:ext cx="5138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controls blood sugar</a:t>
            </a:r>
          </a:p>
        </p:txBody>
      </p:sp>
    </p:spTree>
    <p:extLst>
      <p:ext uri="{BB962C8B-B14F-4D97-AF65-F5344CB8AC3E}">
        <p14:creationId xmlns:p14="http://schemas.microsoft.com/office/powerpoint/2010/main" val="130138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utoUpdateAnimBg="0"/>
      <p:bldP spid="132105" grpId="0"/>
      <p:bldP spid="13210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343400" y="31242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5844" name="Picture 4" descr="insulin diagra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28600" y="6019800"/>
            <a:ext cx="914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  <a:endParaRPr lang="en-US" sz="1200">
              <a:solidFill>
                <a:srgbClr val="000000"/>
              </a:solidFill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990099"/>
                </a:solidFill>
                <a:latin typeface="Arial" charset="0"/>
                <a:cs typeface="Arial" charset="0"/>
              </a:rPr>
              <a:t>Insulin function image by Riedell using Glycogen image modified from: http://www.msu.edu/course/lbs/145/smith/s02/graphics/campbell_5.6.gif</a:t>
            </a:r>
            <a:endParaRPr lang="en-US" sz="1000" b="1">
              <a:solidFill>
                <a:srgbClr val="990099"/>
              </a:solidFill>
              <a:latin typeface="Arial" charset="0"/>
            </a:endParaRPr>
          </a:p>
        </p:txBody>
      </p:sp>
      <p:sp>
        <p:nvSpPr>
          <p:cNvPr id="35846" name="Text Box 2"/>
          <p:cNvSpPr txBox="1">
            <a:spLocks noChangeArrowheads="1"/>
          </p:cNvSpPr>
          <p:nvPr/>
        </p:nvSpPr>
        <p:spPr bwMode="auto">
          <a:xfrm>
            <a:off x="152400" y="1981200"/>
            <a:ext cx="2286000" cy="34417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47" name="Text Box 3"/>
          <p:cNvSpPr txBox="1">
            <a:spLocks noChangeArrowheads="1"/>
          </p:cNvSpPr>
          <p:nvPr/>
        </p:nvSpPr>
        <p:spPr bwMode="auto">
          <a:xfrm>
            <a:off x="212725" y="2082800"/>
            <a:ext cx="274002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causes cells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to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________</a:t>
            </a: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304800" y="1981200"/>
            <a:ext cx="23320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INSULIN</a:t>
            </a: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381000" y="3505200"/>
            <a:ext cx="1743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store</a:t>
            </a:r>
            <a:br>
              <a:rPr lang="en-US" sz="3600" b="1">
                <a:solidFill>
                  <a:srgbClr val="3333CC"/>
                </a:solidFill>
                <a:latin typeface="Comic Sans MS" pitchFamily="66" charset="0"/>
              </a:rPr>
            </a:b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glucose</a:t>
            </a:r>
          </a:p>
        </p:txBody>
      </p:sp>
    </p:spTree>
    <p:extLst>
      <p:ext uri="{BB962C8B-B14F-4D97-AF65-F5344CB8AC3E}">
        <p14:creationId xmlns:p14="http://schemas.microsoft.com/office/powerpoint/2010/main" val="92715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/>
      <p:bldP spid="20480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0010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People with ____________ can’t make _______________ and their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___________ stays _________ because cells </a:t>
            </a:r>
            <a:br>
              <a:rPr lang="en-US" sz="4000">
                <a:solidFill>
                  <a:srgbClr val="000000"/>
                </a:solidFill>
              </a:rPr>
            </a:br>
            <a:r>
              <a:rPr lang="en-US" sz="4000">
                <a:solidFill>
                  <a:srgbClr val="000000"/>
                </a:solidFill>
              </a:rPr>
              <a:t>___________ glucose.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Insulin ______ can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replace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the missing insulin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114800" y="6477000"/>
            <a:ext cx="480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990099"/>
                </a:solidFill>
                <a:latin typeface="Arial" charset="0"/>
                <a:cs typeface="Times New Roman" pitchFamily="18" charset="0"/>
              </a:rPr>
              <a:t>Image modified from: http://sonya.lanecurrent.net/Health/Images/meds.gif</a:t>
            </a:r>
            <a:endParaRPr lang="en-US" sz="1000" b="1">
              <a:solidFill>
                <a:srgbClr val="990099"/>
              </a:solidFill>
              <a:latin typeface="Arial" charset="0"/>
            </a:endParaRPr>
          </a:p>
        </p:txBody>
      </p:sp>
      <p:pic>
        <p:nvPicPr>
          <p:cNvPr id="36868" name="Picture 4" descr="needlle modifie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57175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7013" name="Rectangle 5"/>
          <p:cNvSpPr>
            <a:spLocks noChangeArrowheads="1"/>
          </p:cNvSpPr>
          <p:nvPr/>
        </p:nvSpPr>
        <p:spPr bwMode="auto">
          <a:xfrm>
            <a:off x="3429000" y="152400"/>
            <a:ext cx="3127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DIABETES</a:t>
            </a:r>
          </a:p>
        </p:txBody>
      </p:sp>
      <p:sp>
        <p:nvSpPr>
          <p:cNvPr id="427014" name="Rectangle 6"/>
          <p:cNvSpPr>
            <a:spLocks noChangeArrowheads="1"/>
          </p:cNvSpPr>
          <p:nvPr/>
        </p:nvSpPr>
        <p:spPr bwMode="auto">
          <a:xfrm>
            <a:off x="3505200" y="838200"/>
            <a:ext cx="2039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insulin </a:t>
            </a:r>
          </a:p>
        </p:txBody>
      </p:sp>
      <p:sp>
        <p:nvSpPr>
          <p:cNvPr id="427015" name="Rectangle 7"/>
          <p:cNvSpPr>
            <a:spLocks noChangeArrowheads="1"/>
          </p:cNvSpPr>
          <p:nvPr/>
        </p:nvSpPr>
        <p:spPr bwMode="auto">
          <a:xfrm>
            <a:off x="533400" y="2057400"/>
            <a:ext cx="2986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blood sugar</a:t>
            </a:r>
          </a:p>
        </p:txBody>
      </p:sp>
      <p:sp>
        <p:nvSpPr>
          <p:cNvPr id="427016" name="Rectangle 8"/>
          <p:cNvSpPr>
            <a:spLocks noChangeArrowheads="1"/>
          </p:cNvSpPr>
          <p:nvPr/>
        </p:nvSpPr>
        <p:spPr bwMode="auto">
          <a:xfrm>
            <a:off x="381000" y="2667000"/>
            <a:ext cx="2806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TOO high</a:t>
            </a:r>
          </a:p>
        </p:txBody>
      </p:sp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457200" y="3200400"/>
            <a:ext cx="3117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can’t store</a:t>
            </a:r>
          </a:p>
        </p:txBody>
      </p:sp>
      <p:sp>
        <p:nvSpPr>
          <p:cNvPr id="427018" name="Rectangle 10"/>
          <p:cNvSpPr>
            <a:spLocks noChangeArrowheads="1"/>
          </p:cNvSpPr>
          <p:nvPr/>
        </p:nvSpPr>
        <p:spPr bwMode="auto">
          <a:xfrm>
            <a:off x="2286000" y="4495800"/>
            <a:ext cx="1606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shots</a:t>
            </a:r>
          </a:p>
        </p:txBody>
      </p:sp>
    </p:spTree>
    <p:extLst>
      <p:ext uri="{BB962C8B-B14F-4D97-AF65-F5344CB8AC3E}">
        <p14:creationId xmlns:p14="http://schemas.microsoft.com/office/powerpoint/2010/main" val="132487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3" grpId="0"/>
      <p:bldP spid="427014" grpId="0"/>
      <p:bldP spid="427015" grpId="0"/>
      <p:bldP spid="427016" grpId="0"/>
      <p:bldP spid="427017" grpId="0"/>
      <p:bldP spid="4270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524000"/>
          </a:xfrm>
        </p:spPr>
        <p:txBody>
          <a:bodyPr/>
          <a:lstStyle/>
          <a:p>
            <a:pPr eaLnBrk="1" hangingPunct="1"/>
            <a:r>
              <a:rPr lang="en-US" sz="5400" b="1" smtClean="0">
                <a:latin typeface="Comic Sans MS" pitchFamily="66" charset="0"/>
              </a:rPr>
              <a:t>MACROMOLECULES important to living things!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905000"/>
            <a:ext cx="7086600" cy="45720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5400" b="1" smtClean="0">
                <a:latin typeface="Comic Sans MS" pitchFamily="66" charset="0"/>
              </a:rPr>
              <a:t>_____________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5400" b="1" smtClean="0">
                <a:latin typeface="Comic Sans MS" pitchFamily="66" charset="0"/>
              </a:rPr>
              <a:t> _____________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5400" b="1" smtClean="0">
                <a:latin typeface="Comic Sans MS" pitchFamily="66" charset="0"/>
              </a:rPr>
              <a:t> _____________</a:t>
            </a:r>
          </a:p>
          <a:p>
            <a:pPr marL="533400" indent="-533400" eaLnBrk="1" hangingPunct="1">
              <a:spcBef>
                <a:spcPct val="0"/>
              </a:spcBef>
              <a:buFontTx/>
              <a:buNone/>
            </a:pPr>
            <a:r>
              <a:rPr lang="en-US" sz="2800" b="1" smtClean="0">
                <a:solidFill>
                  <a:srgbClr val="CC3399"/>
                </a:solidFill>
              </a:rPr>
              <a:t>              </a:t>
            </a:r>
            <a:r>
              <a:rPr lang="en-US" sz="2800" b="1" smtClean="0">
                <a:solidFill>
                  <a:srgbClr val="CC3399"/>
                </a:solidFill>
                <a:latin typeface="Comic Sans MS" pitchFamily="66" charset="0"/>
              </a:rPr>
              <a:t>(Fats, oils, waxes, steroids)</a:t>
            </a:r>
            <a:endParaRPr lang="en-US" sz="5400" b="1" smtClean="0">
              <a:latin typeface="Comic Sans MS" pitchFamily="66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sz="5400" b="1" smtClean="0">
                <a:latin typeface="Comic Sans MS" pitchFamily="66" charset="0"/>
              </a:rPr>
              <a:t>4. _____________</a:t>
            </a: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752600" y="1992313"/>
            <a:ext cx="44815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0066FF"/>
                </a:solidFill>
              </a:rPr>
              <a:t>Carbohydrates</a:t>
            </a: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1736725" y="2881313"/>
            <a:ext cx="2540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0066FF"/>
                </a:solidFill>
              </a:rPr>
              <a:t>Proteins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1981200" y="3951288"/>
            <a:ext cx="18446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CC0099"/>
                </a:solidFill>
              </a:rPr>
              <a:t>Lipids</a:t>
            </a:r>
            <a:endParaRPr lang="en-US" sz="240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6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0" grpId="0" autoUpdateAnimBg="0"/>
      <p:bldP spid="244741" grpId="0" autoUpdateAnimBg="0"/>
      <p:bldP spid="24474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067800" cy="2819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Lipids are made mainly from </a:t>
            </a:r>
            <a:br>
              <a:rPr lang="en-US" b="1" smtClean="0">
                <a:latin typeface="Comic Sans MS" pitchFamily="66" charset="0"/>
              </a:rPr>
            </a:br>
            <a:r>
              <a:rPr lang="en-US" b="1" smtClean="0">
                <a:latin typeface="Comic Sans MS" pitchFamily="66" charset="0"/>
              </a:rPr>
              <a:t>__________ and ___________</a:t>
            </a:r>
            <a:br>
              <a:rPr lang="en-US" b="1" smtClean="0">
                <a:latin typeface="Comic Sans MS" pitchFamily="66" charset="0"/>
              </a:rPr>
            </a:br>
            <a:r>
              <a:rPr lang="en-US" b="1" smtClean="0">
                <a:latin typeface="Comic Sans MS" pitchFamily="66" charset="0"/>
              </a:rPr>
              <a:t>(very ___________ atoms)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2400" y="6172200"/>
            <a:ext cx="6369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3333CC"/>
                </a:solidFill>
                <a:latin typeface="Arial" charset="0"/>
              </a:rPr>
              <a:t>Images:</a:t>
            </a:r>
            <a:br>
              <a:rPr lang="en-US" sz="1000" b="1">
                <a:solidFill>
                  <a:srgbClr val="3333CC"/>
                </a:solidFill>
                <a:latin typeface="Arial" charset="0"/>
              </a:rPr>
            </a:br>
            <a:r>
              <a:rPr lang="en-US" sz="1000" b="1">
                <a:solidFill>
                  <a:srgbClr val="3333CC"/>
                </a:solidFill>
                <a:latin typeface="Arial" charset="0"/>
              </a:rPr>
              <a:t>http://www.emc.maricopa.edu/faculty/farabee/BIOBK/BioBookCHEM2.html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3333CC"/>
                </a:solidFill>
                <a:latin typeface="Arial" charset="0"/>
              </a:rPr>
              <a:t>http://media.pearsoncmg.com/bc/bc_campbell_essentials_2/cipl/03/HTML/source/03-16-steroids-nl.htm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3333CC"/>
              </a:solidFill>
              <a:latin typeface="Arial" charset="0"/>
            </a:endParaRPr>
          </a:p>
        </p:txBody>
      </p:sp>
      <p:pic>
        <p:nvPicPr>
          <p:cNvPr id="38916" name="Picture 4" descr="palmitic acid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8"/>
          <a:stretch>
            <a:fillRect/>
          </a:stretch>
        </p:blipFill>
        <p:spPr>
          <a:xfrm>
            <a:off x="0" y="2971800"/>
            <a:ext cx="9144000" cy="1270000"/>
          </a:xfrm>
          <a:noFill/>
        </p:spPr>
      </p:pic>
      <p:pic>
        <p:nvPicPr>
          <p:cNvPr id="38917" name="Picture 5" descr="03-16-steroids-n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7" b="54659"/>
          <a:stretch>
            <a:fillRect/>
          </a:stretch>
        </p:blipFill>
        <p:spPr bwMode="auto">
          <a:xfrm>
            <a:off x="3048000" y="4343400"/>
            <a:ext cx="42672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990600" y="1295400"/>
            <a:ext cx="20272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Carbon</a:t>
            </a:r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5410200" y="1295400"/>
            <a:ext cx="2714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Hydrogen</a:t>
            </a: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2743200" y="1828800"/>
            <a:ext cx="3241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few oxygen</a:t>
            </a:r>
          </a:p>
        </p:txBody>
      </p:sp>
    </p:spTree>
    <p:extLst>
      <p:ext uri="{BB962C8B-B14F-4D97-AF65-F5344CB8AC3E}">
        <p14:creationId xmlns:p14="http://schemas.microsoft.com/office/powerpoint/2010/main" val="396462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4" grpId="0"/>
      <p:bldP spid="135175" grpId="0"/>
      <p:bldP spid="13517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562600" y="1295400"/>
            <a:ext cx="35814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600">
                <a:solidFill>
                  <a:srgbClr val="000000"/>
                </a:solidFill>
              </a:rPr>
              <a:t>WHAT DO </a:t>
            </a:r>
            <a:br>
              <a:rPr lang="en-US" sz="6600">
                <a:solidFill>
                  <a:srgbClr val="000000"/>
                </a:solidFill>
              </a:rPr>
            </a:br>
            <a:r>
              <a:rPr lang="en-US" sz="6600">
                <a:solidFill>
                  <a:srgbClr val="000000"/>
                </a:solidFill>
              </a:rPr>
              <a:t>LIPIDS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600">
                <a:solidFill>
                  <a:srgbClr val="000000"/>
                </a:solidFill>
              </a:rPr>
              <a:t>DO?</a:t>
            </a:r>
          </a:p>
        </p:txBody>
      </p:sp>
      <p:pic>
        <p:nvPicPr>
          <p:cNvPr id="39939" name="Picture 4" descr="Fatty Food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60198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228600" y="6400800"/>
            <a:ext cx="4476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Image from:  http://www.umassmed.edu/diabeteshandbook/chap06.htm</a:t>
            </a:r>
          </a:p>
        </p:txBody>
      </p:sp>
    </p:spTree>
    <p:extLst>
      <p:ext uri="{BB962C8B-B14F-4D97-AF65-F5344CB8AC3E}">
        <p14:creationId xmlns:p14="http://schemas.microsoft.com/office/powerpoint/2010/main" val="7439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latin typeface="Comic Sans MS" pitchFamily="66" charset="0"/>
              </a:rPr>
              <a:t>___________________</a:t>
            </a:r>
            <a:br>
              <a:rPr lang="en-US" sz="5400" b="1" smtClean="0">
                <a:latin typeface="Comic Sans MS" pitchFamily="66" charset="0"/>
              </a:rPr>
            </a:br>
            <a:r>
              <a:rPr lang="en-US" sz="3600" b="1" smtClean="0">
                <a:latin typeface="Comic Sans MS" pitchFamily="66" charset="0"/>
              </a:rPr>
              <a:t>(lipid tails + glycerol/phosphate head)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572000" y="6461125"/>
            <a:ext cx="436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0099"/>
                </a:solidFill>
                <a:latin typeface="Arial" charset="0"/>
              </a:rPr>
              <a:t>http://asm.wku.edu/pix/cells/P-lipid2.gif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Arrow: http://www.gifanimations.com/action/ImageDisplay/1/2/11/next</a:t>
            </a:r>
            <a:endParaRPr lang="en-US" sz="1000" b="1">
              <a:solidFill>
                <a:srgbClr val="CC0099"/>
              </a:solidFill>
              <a:latin typeface="Arial" charset="0"/>
            </a:endParaRP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1371600" y="468313"/>
            <a:ext cx="6003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>
                <a:solidFill>
                  <a:srgbClr val="3333CC"/>
                </a:solidFill>
                <a:latin typeface="Comic Sans MS" pitchFamily="66" charset="0"/>
              </a:rPr>
              <a:t>PHOSPHOLIPIDS</a:t>
            </a:r>
          </a:p>
        </p:txBody>
      </p:sp>
      <p:pic>
        <p:nvPicPr>
          <p:cNvPr id="40965" name="Picture 9" descr="p-lipid cu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3243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0" descr="Forward_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38400"/>
            <a:ext cx="1066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1" descr="Forward_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19600"/>
            <a:ext cx="1066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12"/>
          <p:cNvSpPr txBox="1">
            <a:spLocks noChangeArrowheads="1"/>
          </p:cNvSpPr>
          <p:nvPr/>
        </p:nvSpPr>
        <p:spPr bwMode="auto">
          <a:xfrm>
            <a:off x="212725" y="2397125"/>
            <a:ext cx="334168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_________</a:t>
            </a:r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228600" y="2362200"/>
            <a:ext cx="3025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Polar head</a:t>
            </a:r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228600" y="4343400"/>
            <a:ext cx="313213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Non-polar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tails</a:t>
            </a:r>
          </a:p>
        </p:txBody>
      </p:sp>
    </p:spTree>
    <p:extLst>
      <p:ext uri="{BB962C8B-B14F-4D97-AF65-F5344CB8AC3E}">
        <p14:creationId xmlns:p14="http://schemas.microsoft.com/office/powerpoint/2010/main" val="34853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2" grpId="0" autoUpdateAnimBg="0"/>
      <p:bldP spid="137229" grpId="0"/>
      <p:bldP spid="1372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0"/>
          </a:xfrm>
        </p:spPr>
        <p:txBody>
          <a:bodyPr/>
          <a:lstStyle/>
          <a:p>
            <a:pPr algn="l" eaLnBrk="1" hangingPunct="1"/>
            <a:r>
              <a:rPr lang="en-US" sz="4000" b="1" smtClean="0">
                <a:latin typeface="Comic Sans MS" pitchFamily="66" charset="0"/>
              </a:rPr>
              <a:t>CARBOHYDRATES contain</a:t>
            </a:r>
            <a:br>
              <a:rPr lang="en-US" sz="4000" b="1" smtClean="0">
                <a:latin typeface="Comic Sans MS" pitchFamily="66" charset="0"/>
              </a:rPr>
            </a:br>
            <a:r>
              <a:rPr lang="en-US" sz="4000" b="1" smtClean="0">
                <a:latin typeface="Comic Sans MS" pitchFamily="66" charset="0"/>
              </a:rPr>
              <a:t>Carbon, Hydrogen, &amp; Oxygen </a:t>
            </a:r>
            <a:br>
              <a:rPr lang="en-US" sz="4000" b="1" smtClean="0">
                <a:latin typeface="Comic Sans MS" pitchFamily="66" charset="0"/>
              </a:rPr>
            </a:br>
            <a:r>
              <a:rPr lang="en-US" sz="3600" b="1" smtClean="0">
                <a:latin typeface="Comic Sans MS" pitchFamily="66" charset="0"/>
              </a:rPr>
              <a:t>(with a ratio of 1 C: 2 H: 1 O)</a:t>
            </a:r>
            <a:br>
              <a:rPr lang="en-US" sz="3600" b="1" smtClean="0">
                <a:latin typeface="Comic Sans MS" pitchFamily="66" charset="0"/>
              </a:rPr>
            </a:br>
            <a:r>
              <a:rPr lang="en-US" sz="3600" b="1" smtClean="0">
                <a:latin typeface="Comic Sans MS" pitchFamily="66" charset="0"/>
              </a:rPr>
              <a:t/>
            </a:r>
            <a:br>
              <a:rPr lang="en-US" sz="3600" b="1" smtClean="0">
                <a:latin typeface="Comic Sans MS" pitchFamily="66" charset="0"/>
              </a:rPr>
            </a:br>
            <a:r>
              <a:rPr lang="en-US" sz="4000" b="1" smtClean="0">
                <a:latin typeface="Comic Sans MS" pitchFamily="66" charset="0"/>
              </a:rPr>
              <a:t>Molecules made up of only </a:t>
            </a:r>
            <a:r>
              <a:rPr lang="en-US" sz="4000" b="1" smtClean="0">
                <a:solidFill>
                  <a:srgbClr val="FF0066"/>
                </a:solidFill>
                <a:latin typeface="Comic Sans MS" pitchFamily="66" charset="0"/>
              </a:rPr>
              <a:t>one </a:t>
            </a:r>
            <a:r>
              <a:rPr lang="en-US" sz="4000" b="1" smtClean="0">
                <a:latin typeface="Comic Sans MS" pitchFamily="66" charset="0"/>
              </a:rPr>
              <a:t/>
            </a:r>
            <a:br>
              <a:rPr lang="en-US" sz="4000" b="1" smtClean="0">
                <a:latin typeface="Comic Sans MS" pitchFamily="66" charset="0"/>
              </a:rPr>
            </a:br>
            <a:r>
              <a:rPr lang="en-US" sz="4000" b="1" smtClean="0">
                <a:latin typeface="Comic Sans MS" pitchFamily="66" charset="0"/>
              </a:rPr>
              <a:t>___________ molecule are </a:t>
            </a:r>
            <a:br>
              <a:rPr lang="en-US" sz="4000" b="1" smtClean="0">
                <a:latin typeface="Comic Sans MS" pitchFamily="66" charset="0"/>
              </a:rPr>
            </a:br>
            <a:r>
              <a:rPr lang="en-US" sz="4000" b="1" smtClean="0">
                <a:latin typeface="Comic Sans MS" pitchFamily="66" charset="0"/>
              </a:rPr>
              <a:t>called ________________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5181600"/>
            <a:ext cx="49530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Comic Sans MS" pitchFamily="66" charset="0"/>
              </a:rPr>
              <a:t>Example: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Comic Sans MS" pitchFamily="66" charset="0"/>
              </a:rPr>
              <a:t>GLUCOSE C</a:t>
            </a:r>
            <a:r>
              <a:rPr lang="en-US" b="1" baseline="-25000" smtClean="0">
                <a:latin typeface="Comic Sans MS" pitchFamily="66" charset="0"/>
              </a:rPr>
              <a:t>6</a:t>
            </a:r>
            <a:r>
              <a:rPr lang="en-US" b="1" smtClean="0">
                <a:latin typeface="Comic Sans MS" pitchFamily="66" charset="0"/>
              </a:rPr>
              <a:t>H</a:t>
            </a:r>
            <a:r>
              <a:rPr lang="en-US" b="1" baseline="-25000" smtClean="0">
                <a:latin typeface="Comic Sans MS" pitchFamily="66" charset="0"/>
              </a:rPr>
              <a:t>12</a:t>
            </a:r>
            <a:r>
              <a:rPr lang="en-US" b="1" smtClean="0">
                <a:latin typeface="Comic Sans MS" pitchFamily="66" charset="0"/>
              </a:rPr>
              <a:t>O</a:t>
            </a:r>
            <a:r>
              <a:rPr lang="en-US" b="1" baseline="-25000" smtClean="0">
                <a:latin typeface="Comic Sans MS" pitchFamily="66" charset="0"/>
              </a:rPr>
              <a:t>6</a:t>
            </a:r>
            <a:endParaRPr lang="en-US" b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>
              <a:latin typeface="Comic Sans MS" pitchFamily="66" charset="0"/>
            </a:endParaRPr>
          </a:p>
        </p:txBody>
      </p:sp>
      <p:pic>
        <p:nvPicPr>
          <p:cNvPr id="5124" name="Picture 4" descr="glucose no db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4419600"/>
            <a:ext cx="2133600" cy="2079625"/>
          </a:xfr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600200" y="6583363"/>
            <a:ext cx="914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990099"/>
                </a:solidFill>
                <a:latin typeface="Arial" charset="0"/>
                <a:cs typeface="Times New Roman" pitchFamily="18" charset="0"/>
              </a:rPr>
              <a:t>Image from: http://www.estrellamountain.edu/faculty/farabee/biobk/BioBookCHEM2.html</a:t>
            </a:r>
            <a:endParaRPr lang="en-US" sz="1000" b="1">
              <a:solidFill>
                <a:srgbClr val="990099"/>
              </a:solidFill>
              <a:latin typeface="Arial" charset="0"/>
            </a:endParaRPr>
          </a:p>
        </p:txBody>
      </p:sp>
      <p:sp>
        <p:nvSpPr>
          <p:cNvPr id="410630" name="Rectangle 6"/>
          <p:cNvSpPr>
            <a:spLocks noChangeArrowheads="1"/>
          </p:cNvSpPr>
          <p:nvPr/>
        </p:nvSpPr>
        <p:spPr bwMode="auto">
          <a:xfrm>
            <a:off x="762000" y="3124200"/>
            <a:ext cx="1622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sugar</a:t>
            </a:r>
          </a:p>
        </p:txBody>
      </p:sp>
      <p:sp>
        <p:nvSpPr>
          <p:cNvPr id="410631" name="Rectangle 7"/>
          <p:cNvSpPr>
            <a:spLocks noChangeArrowheads="1"/>
          </p:cNvSpPr>
          <p:nvPr/>
        </p:nvSpPr>
        <p:spPr bwMode="auto">
          <a:xfrm>
            <a:off x="1828800" y="3657600"/>
            <a:ext cx="4625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monosaccharides</a:t>
            </a:r>
          </a:p>
        </p:txBody>
      </p:sp>
    </p:spTree>
    <p:extLst>
      <p:ext uri="{BB962C8B-B14F-4D97-AF65-F5344CB8AC3E}">
        <p14:creationId xmlns:p14="http://schemas.microsoft.com/office/powerpoint/2010/main" val="199130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0" grpId="0"/>
      <p:bldP spid="4106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152400" y="6613525"/>
            <a:ext cx="44148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Image from: http://www.borg.com/~lubehawk/cell.htm#plcell_dia_ques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381000" y="1143000"/>
            <a:ext cx="8534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0000"/>
                </a:solidFill>
                <a:latin typeface="Comic Sans MS" pitchFamily="66" charset="0"/>
              </a:rPr>
              <a:t>join with PROTEINS to </a:t>
            </a:r>
            <a:br>
              <a:rPr lang="en-US" sz="44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4400" b="1">
                <a:solidFill>
                  <a:srgbClr val="000000"/>
                </a:solidFill>
                <a:latin typeface="Comic Sans MS" pitchFamily="66" charset="0"/>
              </a:rPr>
              <a:t>_______________________</a:t>
            </a: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152400" y="228600"/>
            <a:ext cx="87995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PHOSPHOLIPIDS &amp; STEROIDS</a:t>
            </a:r>
          </a:p>
        </p:txBody>
      </p:sp>
      <p:pic>
        <p:nvPicPr>
          <p:cNvPr id="41989" name="Picture 8" descr="membra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80010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9"/>
          <p:cNvSpPr>
            <a:spLocks noChangeArrowheads="1"/>
          </p:cNvSpPr>
          <p:nvPr/>
        </p:nvSpPr>
        <p:spPr bwMode="auto">
          <a:xfrm>
            <a:off x="304800" y="6096000"/>
            <a:ext cx="469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More about this in Chapters 7</a:t>
            </a:r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1143000" y="1828800"/>
            <a:ext cx="59007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make cell membranes</a:t>
            </a:r>
          </a:p>
        </p:txBody>
      </p:sp>
    </p:spTree>
    <p:extLst>
      <p:ext uri="{BB962C8B-B14F-4D97-AF65-F5344CB8AC3E}">
        <p14:creationId xmlns:p14="http://schemas.microsoft.com/office/powerpoint/2010/main" val="33158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6" grpId="0" autoUpdateAnimBg="0"/>
      <p:bldP spid="15873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1295400"/>
            <a:ext cx="5257800" cy="3505200"/>
          </a:xfrm>
        </p:spPr>
        <p:txBody>
          <a:bodyPr/>
          <a:lstStyle/>
          <a:p>
            <a:pPr eaLnBrk="1" hangingPunct="1"/>
            <a:r>
              <a:rPr lang="en-US" sz="5400" b="1" smtClean="0">
                <a:latin typeface="Comic Sans MS" pitchFamily="66" charset="0"/>
              </a:rPr>
              <a:t>LIPIDS </a:t>
            </a:r>
            <a:br>
              <a:rPr lang="en-US" sz="5400" b="1" smtClean="0">
                <a:latin typeface="Comic Sans MS" pitchFamily="66" charset="0"/>
              </a:rPr>
            </a:br>
            <a:r>
              <a:rPr lang="en-US" sz="5400" b="1" smtClean="0">
                <a:latin typeface="Comic Sans MS" pitchFamily="66" charset="0"/>
              </a:rPr>
              <a:t>can be used to _________</a:t>
            </a:r>
            <a:br>
              <a:rPr lang="en-US" sz="5400" b="1" smtClean="0">
                <a:latin typeface="Comic Sans MS" pitchFamily="66" charset="0"/>
              </a:rPr>
            </a:br>
            <a:r>
              <a:rPr lang="en-US" sz="5400" b="1" smtClean="0">
                <a:latin typeface="Comic Sans MS" pitchFamily="66" charset="0"/>
              </a:rPr>
              <a:t>________</a:t>
            </a:r>
          </a:p>
        </p:txBody>
      </p:sp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914400" y="6613525"/>
            <a:ext cx="4391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Image from: http://blackmovie.us/movie/Fat.Albert/fat.albert.movie.jpg</a:t>
            </a:r>
          </a:p>
        </p:txBody>
      </p:sp>
      <p:pic>
        <p:nvPicPr>
          <p:cNvPr id="43012" name="Picture 11" descr="fat albert cu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762000"/>
            <a:ext cx="3587750" cy="4724400"/>
          </a:xfrm>
          <a:noFill/>
        </p:spPr>
      </p:pic>
      <p:sp>
        <p:nvSpPr>
          <p:cNvPr id="177164" name="Rectangle 12"/>
          <p:cNvSpPr>
            <a:spLocks noChangeArrowheads="1"/>
          </p:cNvSpPr>
          <p:nvPr/>
        </p:nvSpPr>
        <p:spPr bwMode="auto">
          <a:xfrm>
            <a:off x="5029200" y="3048000"/>
            <a:ext cx="3629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store energy</a:t>
            </a:r>
          </a:p>
        </p:txBody>
      </p:sp>
      <p:sp>
        <p:nvSpPr>
          <p:cNvPr id="177165" name="Rectangle 13"/>
          <p:cNvSpPr>
            <a:spLocks noChangeArrowheads="1"/>
          </p:cNvSpPr>
          <p:nvPr/>
        </p:nvSpPr>
        <p:spPr bwMode="auto">
          <a:xfrm>
            <a:off x="5029200" y="3962400"/>
            <a:ext cx="2740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6083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4" grpId="0"/>
      <p:bldP spid="17716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219200"/>
          </a:xfrm>
        </p:spPr>
        <p:txBody>
          <a:bodyPr/>
          <a:lstStyle/>
          <a:p>
            <a:pPr eaLnBrk="1" hangingPunct="1"/>
            <a:r>
              <a:rPr lang="en-US" sz="6000" b="1" smtClean="0">
                <a:latin typeface="Comic Sans MS" pitchFamily="66" charset="0"/>
              </a:rPr>
              <a:t>LIPIDS __________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2296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smtClean="0">
                <a:latin typeface="Comic Sans MS" pitchFamily="66" charset="0"/>
              </a:rPr>
              <a:t>LIPIDS form 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latin typeface="Comic Sans MS" pitchFamily="66" charset="0"/>
              </a:rPr>
              <a:t>__________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latin typeface="Comic Sans MS" pitchFamily="66" charset="0"/>
              </a:rPr>
              <a:t>(insulation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latin typeface="Comic Sans MS" pitchFamily="66" charset="0"/>
              </a:rPr>
              <a:t>on ______ cells)</a:t>
            </a:r>
          </a:p>
        </p:txBody>
      </p:sp>
      <p:pic>
        <p:nvPicPr>
          <p:cNvPr id="44036" name="Picture 6" descr="Nerve Cel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51054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5105400" y="6324600"/>
            <a:ext cx="3786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0099"/>
                </a:solidFill>
                <a:latin typeface="Arial" charset="0"/>
              </a:rPr>
              <a:t>http://www.alongnaturestrail.com/the_nervous_system.html</a:t>
            </a: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4038600" y="411163"/>
            <a:ext cx="3883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>
                <a:solidFill>
                  <a:srgbClr val="3333CC"/>
                </a:solidFill>
                <a:latin typeface="Comic Sans MS" pitchFamily="66" charset="0"/>
              </a:rPr>
              <a:t>INSULATE</a:t>
            </a:r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609600" y="2209800"/>
            <a:ext cx="184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myelin</a:t>
            </a:r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990600" y="3505200"/>
            <a:ext cx="1641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nerve</a:t>
            </a:r>
          </a:p>
        </p:txBody>
      </p:sp>
      <p:pic>
        <p:nvPicPr>
          <p:cNvPr id="44041" name="Picture 12" descr="Braidless Silicone Rubber W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45013"/>
            <a:ext cx="3048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Rectangle 13"/>
          <p:cNvSpPr>
            <a:spLocks noChangeArrowheads="1"/>
          </p:cNvSpPr>
          <p:nvPr/>
        </p:nvSpPr>
        <p:spPr bwMode="auto">
          <a:xfrm>
            <a:off x="762000" y="6400800"/>
            <a:ext cx="325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http://www.roweindustries.com/braidless-wire.html</a:t>
            </a:r>
          </a:p>
        </p:txBody>
      </p:sp>
    </p:spTree>
    <p:extLst>
      <p:ext uri="{BB962C8B-B14F-4D97-AF65-F5344CB8AC3E}">
        <p14:creationId xmlns:p14="http://schemas.microsoft.com/office/powerpoint/2010/main" val="418609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0" grpId="0"/>
      <p:bldP spid="192521" grpId="0"/>
      <p:bldP spid="1925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latin typeface="Comic Sans MS" pitchFamily="66" charset="0"/>
              </a:rPr>
              <a:t>LIPIDS insulate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153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smtClean="0">
                <a:latin typeface="Comic Sans MS" pitchFamily="66" charset="0"/>
              </a:rPr>
              <a:t>Help </a:t>
            </a:r>
          </a:p>
          <a:p>
            <a:pPr eaLnBrk="1" hangingPunct="1">
              <a:buFontTx/>
              <a:buNone/>
            </a:pPr>
            <a:r>
              <a:rPr lang="en-US" sz="4000" b="1" smtClean="0">
                <a:latin typeface="Comic Sans MS" pitchFamily="66" charset="0"/>
              </a:rPr>
              <a:t>__________</a:t>
            </a:r>
          </a:p>
          <a:p>
            <a:pPr eaLnBrk="1" hangingPunct="1">
              <a:buFontTx/>
              <a:buNone/>
            </a:pPr>
            <a:r>
              <a:rPr lang="en-US" sz="4000" b="1" smtClean="0">
                <a:latin typeface="Comic Sans MS" pitchFamily="66" charset="0"/>
              </a:rPr>
              <a:t>___________</a:t>
            </a:r>
          </a:p>
          <a:p>
            <a:pPr eaLnBrk="1" hangingPunct="1">
              <a:buFontTx/>
              <a:buNone/>
            </a:pPr>
            <a:r>
              <a:rPr lang="en-US" sz="4000" b="1" smtClean="0">
                <a:latin typeface="Comic Sans MS" pitchFamily="66" charset="0"/>
              </a:rPr>
              <a:t>(helps with</a:t>
            </a:r>
          </a:p>
          <a:p>
            <a:pPr eaLnBrk="1" hangingPunct="1">
              <a:buFontTx/>
              <a:buNone/>
            </a:pPr>
            <a:r>
              <a:rPr lang="en-US" sz="4000" b="1" smtClean="0">
                <a:latin typeface="Comic Sans MS" pitchFamily="66" charset="0"/>
              </a:rPr>
              <a:t>___________)</a:t>
            </a:r>
          </a:p>
        </p:txBody>
      </p:sp>
      <p:pic>
        <p:nvPicPr>
          <p:cNvPr id="45060" name="Picture 5" descr="0,1658,5116542,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292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4038600" y="6613525"/>
            <a:ext cx="4868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en-US" sz="1000" b="1">
                <a:solidFill>
                  <a:srgbClr val="CC0099"/>
                </a:solidFill>
                <a:latin typeface="Arial" charset="0"/>
              </a:rPr>
              <a:t>http://www.heraldsun.news.com.au/common/imagedata/0,1658,5116542,00.jpg</a:t>
            </a:r>
          </a:p>
        </p:txBody>
      </p:sp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457200" y="2362200"/>
            <a:ext cx="290036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maintain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body heat</a:t>
            </a:r>
          </a:p>
        </p:txBody>
      </p:sp>
      <p:sp>
        <p:nvSpPr>
          <p:cNvPr id="221192" name="Rectangle 8"/>
          <p:cNvSpPr>
            <a:spLocks noChangeArrowheads="1"/>
          </p:cNvSpPr>
          <p:nvPr/>
        </p:nvSpPr>
        <p:spPr bwMode="auto">
          <a:xfrm>
            <a:off x="304800" y="4800600"/>
            <a:ext cx="3386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homeostasis</a:t>
            </a:r>
          </a:p>
        </p:txBody>
      </p:sp>
    </p:spTree>
    <p:extLst>
      <p:ext uri="{BB962C8B-B14F-4D97-AF65-F5344CB8AC3E}">
        <p14:creationId xmlns:p14="http://schemas.microsoft.com/office/powerpoint/2010/main" val="144555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1" grpId="0"/>
      <p:bldP spid="22119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144463" y="228600"/>
            <a:ext cx="9015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0000"/>
                </a:solidFill>
                <a:latin typeface="Comic Sans MS" pitchFamily="66" charset="0"/>
              </a:rPr>
              <a:t>LIPIDS can be _____________</a:t>
            </a:r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76962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___________</a:t>
            </a:r>
            <a:br>
              <a:rPr lang="en-US" sz="4000">
                <a:solidFill>
                  <a:srgbClr val="000000"/>
                </a:solidFill>
              </a:rPr>
            </a:br>
            <a:r>
              <a:rPr lang="en-US" sz="4000">
                <a:solidFill>
                  <a:srgbClr val="000000"/>
                </a:solidFill>
              </a:rPr>
              <a:t>like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_____________, </a:t>
            </a:r>
            <a:br>
              <a:rPr lang="en-US" sz="4000">
                <a:solidFill>
                  <a:srgbClr val="000000"/>
                </a:solidFill>
              </a:rPr>
            </a:br>
            <a:r>
              <a:rPr lang="en-US" sz="4000">
                <a:solidFill>
                  <a:srgbClr val="000000"/>
                </a:solidFill>
              </a:rPr>
              <a:t>___________, and </a:t>
            </a:r>
            <a:br>
              <a:rPr lang="en-US" sz="4000">
                <a:solidFill>
                  <a:srgbClr val="000000"/>
                </a:solidFill>
              </a:rPr>
            </a:br>
            <a:r>
              <a:rPr lang="en-US" sz="4000">
                <a:solidFill>
                  <a:srgbClr val="000000"/>
                </a:solidFill>
              </a:rPr>
              <a:t>_____________are </a:t>
            </a:r>
            <a:br>
              <a:rPr lang="en-US" sz="4000">
                <a:solidFill>
                  <a:srgbClr val="000000"/>
                </a:solidFill>
              </a:rPr>
            </a:br>
            <a:r>
              <a:rPr lang="en-US" sz="4000">
                <a:solidFill>
                  <a:srgbClr val="000000"/>
                </a:solidFill>
              </a:rPr>
              <a:t>steroid hormones </a:t>
            </a:r>
            <a:br>
              <a:rPr lang="en-US" sz="4000">
                <a:solidFill>
                  <a:srgbClr val="000000"/>
                </a:solidFill>
              </a:rPr>
            </a:br>
            <a:r>
              <a:rPr lang="en-US" sz="4000">
                <a:solidFill>
                  <a:srgbClr val="000000"/>
                </a:solidFill>
              </a:rPr>
              <a:t>involved in _____________</a:t>
            </a:r>
          </a:p>
        </p:txBody>
      </p:sp>
      <p:pic>
        <p:nvPicPr>
          <p:cNvPr id="46084" name="Picture 7" descr="03-16-steroids-n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7"/>
          <a:stretch>
            <a:fillRect/>
          </a:stretch>
        </p:blipFill>
        <p:spPr bwMode="auto">
          <a:xfrm>
            <a:off x="4876800" y="990600"/>
            <a:ext cx="39862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2971800" y="6477000"/>
            <a:ext cx="5957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CC0099"/>
                </a:solidFill>
                <a:latin typeface="Arial" charset="0"/>
              </a:rPr>
              <a:t>http://media.pearsoncmg.com/bc/bc_campbell_essentials_2/cipl/03/HTML/source/03-16-steroids-nl.htm</a:t>
            </a:r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609600" y="1476375"/>
            <a:ext cx="2935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STEROIDS</a:t>
            </a:r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4648200" y="228600"/>
            <a:ext cx="3546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HORMONES</a:t>
            </a:r>
          </a:p>
        </p:txBody>
      </p:sp>
      <p:sp>
        <p:nvSpPr>
          <p:cNvPr id="246795" name="Rectangle 11"/>
          <p:cNvSpPr>
            <a:spLocks noChangeArrowheads="1"/>
          </p:cNvSpPr>
          <p:nvPr/>
        </p:nvSpPr>
        <p:spPr bwMode="auto">
          <a:xfrm>
            <a:off x="304800" y="3124200"/>
            <a:ext cx="4022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TESTOSTERONE</a:t>
            </a:r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533400" y="3857625"/>
            <a:ext cx="2730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ESTROGEN</a:t>
            </a:r>
          </a:p>
        </p:txBody>
      </p:sp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457200" y="4343400"/>
            <a:ext cx="3916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PROGESTERONE</a:t>
            </a:r>
          </a:p>
        </p:txBody>
      </p:sp>
      <p:sp>
        <p:nvSpPr>
          <p:cNvPr id="246798" name="Rectangle 14"/>
          <p:cNvSpPr>
            <a:spLocks noChangeArrowheads="1"/>
          </p:cNvSpPr>
          <p:nvPr/>
        </p:nvSpPr>
        <p:spPr bwMode="auto">
          <a:xfrm>
            <a:off x="3200400" y="5638800"/>
            <a:ext cx="3233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reproduction</a:t>
            </a:r>
          </a:p>
        </p:txBody>
      </p:sp>
    </p:spTree>
    <p:extLst>
      <p:ext uri="{BB962C8B-B14F-4D97-AF65-F5344CB8AC3E}">
        <p14:creationId xmlns:p14="http://schemas.microsoft.com/office/powerpoint/2010/main" val="309912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3" grpId="0"/>
      <p:bldP spid="246794" grpId="0"/>
      <p:bldP spid="246795" grpId="0"/>
      <p:bldP spid="246796" grpId="0"/>
      <p:bldP spid="246797" grpId="0"/>
      <p:bldP spid="24679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524000"/>
          </a:xfrm>
        </p:spPr>
        <p:txBody>
          <a:bodyPr/>
          <a:lstStyle/>
          <a:p>
            <a:pPr eaLnBrk="1" hangingPunct="1"/>
            <a:r>
              <a:rPr lang="en-US" sz="5400" b="1" smtClean="0">
                <a:latin typeface="Comic Sans MS" pitchFamily="66" charset="0"/>
              </a:rPr>
              <a:t>MACROMOLECULES important to living things!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905000"/>
            <a:ext cx="7086600" cy="45720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5400" b="1" smtClean="0">
                <a:latin typeface="Comic Sans MS" pitchFamily="66" charset="0"/>
              </a:rPr>
              <a:t>_____________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5400" b="1" smtClean="0">
                <a:latin typeface="Comic Sans MS" pitchFamily="66" charset="0"/>
              </a:rPr>
              <a:t> _____________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5400" b="1" smtClean="0">
                <a:latin typeface="Comic Sans MS" pitchFamily="66" charset="0"/>
              </a:rPr>
              <a:t> _____________</a:t>
            </a:r>
            <a:r>
              <a:rPr lang="en-US" sz="1200" b="1" smtClean="0">
                <a:latin typeface="Comic Sans MS" pitchFamily="66" charset="0"/>
              </a:rPr>
              <a:t/>
            </a:r>
            <a:br>
              <a:rPr lang="en-US" sz="1200" b="1" smtClean="0">
                <a:latin typeface="Comic Sans MS" pitchFamily="66" charset="0"/>
              </a:rPr>
            </a:br>
            <a:r>
              <a:rPr lang="en-US" sz="1200" b="1" smtClean="0">
                <a:latin typeface="Comic Sans MS" pitchFamily="66" charset="0"/>
              </a:rPr>
              <a:t>           </a:t>
            </a:r>
            <a:r>
              <a:rPr lang="en-US" sz="2800" b="1" smtClean="0">
                <a:latin typeface="Comic Sans MS" pitchFamily="66" charset="0"/>
              </a:rPr>
              <a:t>(Fats, oils, waxes, steroids)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5400" b="1" smtClean="0">
                <a:latin typeface="Comic Sans MS" pitchFamily="66" charset="0"/>
              </a:rPr>
              <a:t>_____________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752600" y="1992313"/>
            <a:ext cx="44815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0066FF"/>
                </a:solidFill>
              </a:rPr>
              <a:t>Carbohydrates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736725" y="2881313"/>
            <a:ext cx="2540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0066FF"/>
                </a:solidFill>
              </a:rPr>
              <a:t>Proteins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981200" y="3733800"/>
            <a:ext cx="18446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0066FF"/>
                </a:solidFill>
              </a:rPr>
              <a:t>Lipids</a:t>
            </a:r>
            <a:endParaRPr lang="en-US" sz="2400">
              <a:solidFill>
                <a:srgbClr val="3333CC"/>
              </a:solidFill>
            </a:endParaRPr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1676400" y="5334000"/>
            <a:ext cx="40449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CC0099"/>
                </a:solidFill>
              </a:rPr>
              <a:t>Nucleic acids</a:t>
            </a:r>
          </a:p>
        </p:txBody>
      </p:sp>
    </p:spTree>
    <p:extLst>
      <p:ext uri="{BB962C8B-B14F-4D97-AF65-F5344CB8AC3E}">
        <p14:creationId xmlns:p14="http://schemas.microsoft.com/office/powerpoint/2010/main" val="22060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6629400"/>
          </a:xfrm>
        </p:spPr>
        <p:txBody>
          <a:bodyPr/>
          <a:lstStyle/>
          <a:p>
            <a:pPr algn="l" eaLnBrk="1" hangingPunct="1"/>
            <a:r>
              <a:rPr lang="en-US" sz="4800" b="1" smtClean="0">
                <a:latin typeface="Comic Sans MS" pitchFamily="66" charset="0"/>
              </a:rPr>
              <a:t>	   NUCLEIC ACIDS </a:t>
            </a:r>
            <a:br>
              <a:rPr lang="en-US" sz="4800" b="1" smtClean="0">
                <a:latin typeface="Comic Sans MS" pitchFamily="66" charset="0"/>
              </a:rPr>
            </a:br>
            <a:r>
              <a:rPr lang="en-US" sz="4800" b="1" smtClean="0">
                <a:latin typeface="Comic Sans MS" pitchFamily="66" charset="0"/>
              </a:rPr>
              <a:t>contain: </a:t>
            </a:r>
            <a:br>
              <a:rPr lang="en-US" sz="4800" b="1" smtClean="0">
                <a:latin typeface="Comic Sans MS" pitchFamily="66" charset="0"/>
              </a:rPr>
            </a:br>
            <a:r>
              <a:rPr lang="en-US" sz="4800" b="1" smtClean="0">
                <a:latin typeface="Comic Sans MS" pitchFamily="66" charset="0"/>
              </a:rPr>
              <a:t>_______, </a:t>
            </a:r>
            <a:br>
              <a:rPr lang="en-US" sz="4800" b="1" smtClean="0">
                <a:latin typeface="Comic Sans MS" pitchFamily="66" charset="0"/>
              </a:rPr>
            </a:br>
            <a:r>
              <a:rPr lang="en-US" sz="4800" b="1" smtClean="0">
                <a:latin typeface="Comic Sans MS" pitchFamily="66" charset="0"/>
              </a:rPr>
              <a:t>_________, </a:t>
            </a:r>
            <a:br>
              <a:rPr lang="en-US" sz="4800" b="1" smtClean="0">
                <a:latin typeface="Comic Sans MS" pitchFamily="66" charset="0"/>
              </a:rPr>
            </a:br>
            <a:r>
              <a:rPr lang="en-US" sz="4800" b="1" smtClean="0">
                <a:latin typeface="Comic Sans MS" pitchFamily="66" charset="0"/>
              </a:rPr>
              <a:t>_______, </a:t>
            </a:r>
            <a:br>
              <a:rPr lang="en-US" sz="4800" b="1" smtClean="0">
                <a:latin typeface="Comic Sans MS" pitchFamily="66" charset="0"/>
              </a:rPr>
            </a:br>
            <a:r>
              <a:rPr lang="en-US" sz="4800" b="1" smtClean="0">
                <a:latin typeface="Comic Sans MS" pitchFamily="66" charset="0"/>
              </a:rPr>
              <a:t>___________</a:t>
            </a:r>
            <a:br>
              <a:rPr lang="en-US" sz="4800" b="1" smtClean="0">
                <a:latin typeface="Comic Sans MS" pitchFamily="66" charset="0"/>
              </a:rPr>
            </a:br>
            <a:r>
              <a:rPr lang="en-US" sz="4800" b="1" smtClean="0">
                <a:latin typeface="Comic Sans MS" pitchFamily="66" charset="0"/>
              </a:rPr>
              <a:t>and ________ </a:t>
            </a:r>
            <a:br>
              <a:rPr lang="en-US" sz="4800" b="1" smtClean="0">
                <a:latin typeface="Comic Sans MS" pitchFamily="66" charset="0"/>
              </a:rPr>
            </a:br>
            <a:endParaRPr lang="en-US" sz="4800" b="1" smtClean="0">
              <a:latin typeface="Comic Sans MS" pitchFamily="66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391400" y="6324600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  <a:cs typeface="Times New Roman" pitchFamily="18" charset="0"/>
              </a:rPr>
              <a:t>Image by: Riedell</a:t>
            </a:r>
            <a:endParaRPr lang="en-US" sz="1000" b="1">
              <a:solidFill>
                <a:srgbClr val="CC3399"/>
              </a:solidFill>
              <a:latin typeface="Arial" charset="0"/>
            </a:endParaRPr>
          </a:p>
        </p:txBody>
      </p:sp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5181600" y="2209800"/>
            <a:ext cx="326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3333CC"/>
                </a:solidFill>
              </a:rPr>
              <a:t>NUCLEOTIDE</a:t>
            </a:r>
          </a:p>
        </p:txBody>
      </p:sp>
      <p:sp>
        <p:nvSpPr>
          <p:cNvPr id="48133" name="Rectangle 8"/>
          <p:cNvSpPr>
            <a:spLocks noChangeArrowheads="1"/>
          </p:cNvSpPr>
          <p:nvPr/>
        </p:nvSpPr>
        <p:spPr bwMode="auto">
          <a:xfrm>
            <a:off x="4800600" y="1600200"/>
            <a:ext cx="39147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0000"/>
                </a:solidFill>
                <a:latin typeface="Comic Sans MS" pitchFamily="66" charset="0"/>
              </a:rPr>
              <a:t>are built from </a:t>
            </a:r>
            <a:br>
              <a:rPr lang="en-US" sz="40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000000"/>
                </a:solidFill>
                <a:latin typeface="Comic Sans MS" pitchFamily="66" charset="0"/>
              </a:rPr>
              <a:t>___________ </a:t>
            </a:r>
            <a:br>
              <a:rPr lang="en-US" sz="40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000000"/>
                </a:solidFill>
                <a:latin typeface="Comic Sans MS" pitchFamily="66" charset="0"/>
              </a:rPr>
              <a:t>subunits</a:t>
            </a:r>
          </a:p>
        </p:txBody>
      </p:sp>
      <p:sp>
        <p:nvSpPr>
          <p:cNvPr id="369673" name="Rectangle 9"/>
          <p:cNvSpPr>
            <a:spLocks noChangeArrowheads="1"/>
          </p:cNvSpPr>
          <p:nvPr/>
        </p:nvSpPr>
        <p:spPr bwMode="auto">
          <a:xfrm>
            <a:off x="533400" y="2057400"/>
            <a:ext cx="254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CARBON</a:t>
            </a:r>
          </a:p>
        </p:txBody>
      </p:sp>
      <p:sp>
        <p:nvSpPr>
          <p:cNvPr id="369674" name="Rectangle 10"/>
          <p:cNvSpPr>
            <a:spLocks noChangeArrowheads="1"/>
          </p:cNvSpPr>
          <p:nvPr/>
        </p:nvSpPr>
        <p:spPr bwMode="auto">
          <a:xfrm>
            <a:off x="381000" y="2743200"/>
            <a:ext cx="33575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HYDROGEN</a:t>
            </a:r>
          </a:p>
        </p:txBody>
      </p:sp>
      <p:sp>
        <p:nvSpPr>
          <p:cNvPr id="369675" name="Rectangle 11"/>
          <p:cNvSpPr>
            <a:spLocks noChangeArrowheads="1"/>
          </p:cNvSpPr>
          <p:nvPr/>
        </p:nvSpPr>
        <p:spPr bwMode="auto">
          <a:xfrm>
            <a:off x="533400" y="3505200"/>
            <a:ext cx="2573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OXYGEN</a:t>
            </a:r>
          </a:p>
        </p:txBody>
      </p:sp>
      <p:sp>
        <p:nvSpPr>
          <p:cNvPr id="369676" name="Rectangle 12"/>
          <p:cNvSpPr>
            <a:spLocks noChangeArrowheads="1"/>
          </p:cNvSpPr>
          <p:nvPr/>
        </p:nvSpPr>
        <p:spPr bwMode="auto">
          <a:xfrm>
            <a:off x="228600" y="4267200"/>
            <a:ext cx="4073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PHOSPHORUS</a:t>
            </a:r>
          </a:p>
        </p:txBody>
      </p:sp>
      <p:sp>
        <p:nvSpPr>
          <p:cNvPr id="369677" name="Rectangle 13"/>
          <p:cNvSpPr>
            <a:spLocks noChangeArrowheads="1"/>
          </p:cNvSpPr>
          <p:nvPr/>
        </p:nvSpPr>
        <p:spPr bwMode="auto">
          <a:xfrm>
            <a:off x="1752600" y="4953000"/>
            <a:ext cx="3317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NITROGEN</a:t>
            </a:r>
          </a:p>
        </p:txBody>
      </p:sp>
      <p:pic>
        <p:nvPicPr>
          <p:cNvPr id="48139" name="Picture 15" descr="nucleotide fli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8"/>
          <a:stretch>
            <a:fillRect/>
          </a:stretch>
        </p:blipFill>
        <p:spPr bwMode="auto">
          <a:xfrm>
            <a:off x="4419600" y="3505200"/>
            <a:ext cx="44196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3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3" grpId="0"/>
      <p:bldP spid="369674" grpId="0"/>
      <p:bldP spid="369675" grpId="0"/>
      <p:bldP spid="369676" grpId="0"/>
      <p:bldP spid="36967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2438400"/>
            <a:ext cx="2514600" cy="30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000" b="1" smtClean="0">
                <a:solidFill>
                  <a:srgbClr val="990099"/>
                </a:solidFill>
                <a:latin typeface="Arial" charset="0"/>
              </a:rPr>
              <a:t>Image by: Riedell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286000" y="228600"/>
            <a:ext cx="47117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3333CC"/>
                </a:solidFill>
              </a:rPr>
              <a:t>NUCLEOTIDES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28600" y="4327525"/>
            <a:ext cx="904716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Changing the _______ &amp;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and ____________ produces ___________nucleotide subunits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403461" name="Rectangle 5"/>
          <p:cNvSpPr>
            <a:spLocks noChangeArrowheads="1"/>
          </p:cNvSpPr>
          <p:nvPr/>
        </p:nvSpPr>
        <p:spPr bwMode="auto">
          <a:xfrm>
            <a:off x="4038600" y="4267200"/>
            <a:ext cx="1492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sugar</a:t>
            </a:r>
          </a:p>
        </p:txBody>
      </p:sp>
      <p:sp>
        <p:nvSpPr>
          <p:cNvPr id="403462" name="Rectangle 6"/>
          <p:cNvSpPr>
            <a:spLocks noChangeArrowheads="1"/>
          </p:cNvSpPr>
          <p:nvPr/>
        </p:nvSpPr>
        <p:spPr bwMode="auto">
          <a:xfrm>
            <a:off x="1600200" y="4953000"/>
            <a:ext cx="350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nitrogen base</a:t>
            </a:r>
          </a:p>
        </p:txBody>
      </p:sp>
      <p:pic>
        <p:nvPicPr>
          <p:cNvPr id="49159" name="Picture 7" descr="nucleotide fli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8"/>
          <a:stretch>
            <a:fillRect/>
          </a:stretch>
        </p:blipFill>
        <p:spPr>
          <a:xfrm>
            <a:off x="1447800" y="1219200"/>
            <a:ext cx="5486400" cy="2871788"/>
          </a:xfrm>
          <a:noFill/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318125" y="3490913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03472" name="Rectangle 16"/>
          <p:cNvSpPr>
            <a:spLocks noChangeArrowheads="1"/>
          </p:cNvSpPr>
          <p:nvPr/>
        </p:nvSpPr>
        <p:spPr bwMode="auto">
          <a:xfrm>
            <a:off x="838200" y="5608638"/>
            <a:ext cx="2462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different</a:t>
            </a:r>
          </a:p>
        </p:txBody>
      </p:sp>
      <p:pic>
        <p:nvPicPr>
          <p:cNvPr id="49162" name="Picture 17" descr="Forward_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24031">
            <a:off x="3581400" y="3505200"/>
            <a:ext cx="1066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8" descr="Forward_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24031">
            <a:off x="914400" y="2362200"/>
            <a:ext cx="1066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4" name="Rectangle 19"/>
          <p:cNvSpPr>
            <a:spLocks noChangeArrowheads="1"/>
          </p:cNvSpPr>
          <p:nvPr/>
        </p:nvSpPr>
        <p:spPr bwMode="auto">
          <a:xfrm>
            <a:off x="381000" y="6477000"/>
            <a:ext cx="436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Arrow: http://www.gifanimations.com/action/ImageDisplay/1/2/11/next</a:t>
            </a:r>
          </a:p>
        </p:txBody>
      </p:sp>
    </p:spTree>
    <p:extLst>
      <p:ext uri="{BB962C8B-B14F-4D97-AF65-F5344CB8AC3E}">
        <p14:creationId xmlns:p14="http://schemas.microsoft.com/office/powerpoint/2010/main" val="334242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1" grpId="0" autoUpdateAnimBg="0"/>
      <p:bldP spid="403462" grpId="0" autoUpdateAnimBg="0"/>
      <p:bldP spid="40347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52400"/>
            <a:ext cx="2514600" cy="30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000" b="1" smtClean="0">
                <a:solidFill>
                  <a:srgbClr val="990099"/>
                </a:solidFill>
                <a:latin typeface="Arial" charset="0"/>
              </a:rPr>
              <a:t>Image by: Riedell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28600" y="457200"/>
            <a:ext cx="47117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3333CC"/>
                </a:solidFill>
              </a:rPr>
              <a:t>NUCLEOTIDES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96838" y="1828800"/>
            <a:ext cx="90471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2 SUGARS can be used: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</a:endParaRPr>
          </a:p>
        </p:txBody>
      </p:sp>
      <p:pic>
        <p:nvPicPr>
          <p:cNvPr id="50181" name="Picture 5" descr="nucleotide fli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8"/>
          <a:stretch>
            <a:fillRect/>
          </a:stretch>
        </p:blipFill>
        <p:spPr>
          <a:xfrm>
            <a:off x="4953000" y="228600"/>
            <a:ext cx="3962400" cy="2074863"/>
          </a:xfrm>
          <a:noFill/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318125" y="3490913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50183" name="Rectangle 9"/>
          <p:cNvSpPr>
            <a:spLocks noChangeArrowheads="1"/>
          </p:cNvSpPr>
          <p:nvPr/>
        </p:nvSpPr>
        <p:spPr bwMode="auto">
          <a:xfrm>
            <a:off x="457200" y="4876800"/>
            <a:ext cx="46370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0000"/>
                </a:solidFill>
                <a:latin typeface="Comic Sans MS" pitchFamily="66" charset="0"/>
              </a:rPr>
              <a:t>____________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0000"/>
                </a:solidFill>
                <a:latin typeface="Comic Sans MS" pitchFamily="66" charset="0"/>
              </a:rPr>
              <a:t>(_____)</a:t>
            </a:r>
          </a:p>
        </p:txBody>
      </p:sp>
      <p:sp>
        <p:nvSpPr>
          <p:cNvPr id="50184" name="Rectangle 10"/>
          <p:cNvSpPr>
            <a:spLocks noChangeArrowheads="1"/>
          </p:cNvSpPr>
          <p:nvPr/>
        </p:nvSpPr>
        <p:spPr bwMode="auto">
          <a:xfrm>
            <a:off x="5867400" y="4953000"/>
            <a:ext cx="29908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0000"/>
                </a:solidFill>
                <a:latin typeface="Comic Sans MS" pitchFamily="66" charset="0"/>
              </a:rPr>
              <a:t>________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0000"/>
                </a:solidFill>
                <a:latin typeface="Comic Sans MS" pitchFamily="66" charset="0"/>
              </a:rPr>
              <a:t>(____)</a:t>
            </a:r>
          </a:p>
        </p:txBody>
      </p:sp>
      <p:sp>
        <p:nvSpPr>
          <p:cNvPr id="405515" name="Rectangle 11"/>
          <p:cNvSpPr>
            <a:spLocks noChangeArrowheads="1"/>
          </p:cNvSpPr>
          <p:nvPr/>
        </p:nvSpPr>
        <p:spPr bwMode="auto">
          <a:xfrm>
            <a:off x="609600" y="4876800"/>
            <a:ext cx="4340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DEOXYRIBOSE</a:t>
            </a:r>
          </a:p>
        </p:txBody>
      </p:sp>
      <p:sp>
        <p:nvSpPr>
          <p:cNvPr id="405516" name="Rectangle 12"/>
          <p:cNvSpPr>
            <a:spLocks noChangeArrowheads="1"/>
          </p:cNvSpPr>
          <p:nvPr/>
        </p:nvSpPr>
        <p:spPr bwMode="auto">
          <a:xfrm>
            <a:off x="914400" y="5562600"/>
            <a:ext cx="1449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DNA</a:t>
            </a:r>
          </a:p>
        </p:txBody>
      </p:sp>
      <p:sp>
        <p:nvSpPr>
          <p:cNvPr id="405517" name="Rectangle 13"/>
          <p:cNvSpPr>
            <a:spLocks noChangeArrowheads="1"/>
          </p:cNvSpPr>
          <p:nvPr/>
        </p:nvSpPr>
        <p:spPr bwMode="auto">
          <a:xfrm>
            <a:off x="6019800" y="4953000"/>
            <a:ext cx="2381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RIBOSE</a:t>
            </a:r>
          </a:p>
        </p:txBody>
      </p:sp>
      <p:sp>
        <p:nvSpPr>
          <p:cNvPr id="405518" name="Rectangle 14"/>
          <p:cNvSpPr>
            <a:spLocks noChangeArrowheads="1"/>
          </p:cNvSpPr>
          <p:nvPr/>
        </p:nvSpPr>
        <p:spPr bwMode="auto">
          <a:xfrm>
            <a:off x="6172200" y="5715000"/>
            <a:ext cx="1403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RNA</a:t>
            </a:r>
          </a:p>
        </p:txBody>
      </p:sp>
      <p:pic>
        <p:nvPicPr>
          <p:cNvPr id="50189" name="Picture 17" descr="Forward_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86152">
            <a:off x="7711282" y="1889918"/>
            <a:ext cx="1066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18" descr="fig5x2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11111" r="56744" b="37778"/>
          <a:stretch>
            <a:fillRect/>
          </a:stretch>
        </p:blipFill>
        <p:spPr bwMode="auto">
          <a:xfrm>
            <a:off x="1447800" y="2743200"/>
            <a:ext cx="2286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19" descr="fig5x2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9" t="11111" r="9302" b="37778"/>
          <a:stretch>
            <a:fillRect/>
          </a:stretch>
        </p:blipFill>
        <p:spPr bwMode="auto">
          <a:xfrm>
            <a:off x="5791200" y="2743200"/>
            <a:ext cx="24384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2" name="Rectangle 20"/>
          <p:cNvSpPr>
            <a:spLocks noChangeArrowheads="1"/>
          </p:cNvSpPr>
          <p:nvPr/>
        </p:nvSpPr>
        <p:spPr bwMode="auto">
          <a:xfrm>
            <a:off x="304800" y="6461125"/>
            <a:ext cx="438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Sugars: http://fig.cox.miami.edu/~cmallery/150/chemistry/fig5x27b.jpg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Arrow: http://www.gifanimations.com/action/ImageDisplay/1/2/11/next</a:t>
            </a:r>
          </a:p>
        </p:txBody>
      </p:sp>
    </p:spTree>
    <p:extLst>
      <p:ext uri="{BB962C8B-B14F-4D97-AF65-F5344CB8AC3E}">
        <p14:creationId xmlns:p14="http://schemas.microsoft.com/office/powerpoint/2010/main" val="428604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5" grpId="0"/>
      <p:bldP spid="405516" grpId="0"/>
      <p:bldP spid="405517" grpId="0"/>
      <p:bldP spid="4055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u="sng" smtClean="0">
                <a:latin typeface="Comic Sans MS" pitchFamily="66" charset="0"/>
              </a:rPr>
              <a:t>5  NITROGEN BASES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981200"/>
            <a:ext cx="8305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smtClean="0">
                <a:latin typeface="Comic Sans MS" pitchFamily="66" charset="0"/>
              </a:rPr>
              <a:t>_____________ = A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latin typeface="Comic Sans MS" pitchFamily="66" charset="0"/>
              </a:rPr>
              <a:t>_____________ = G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latin typeface="Comic Sans MS" pitchFamily="66" charset="0"/>
              </a:rPr>
              <a:t>_____________ = C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latin typeface="Comic Sans MS" pitchFamily="66" charset="0"/>
              </a:rPr>
              <a:t>_____________ = T (only in DNA)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latin typeface="Comic Sans MS" pitchFamily="66" charset="0"/>
              </a:rPr>
              <a:t>_____________ = U (only in RNA)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990600" y="1828800"/>
            <a:ext cx="29067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ADENINE</a:t>
            </a: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914400" y="2514600"/>
            <a:ext cx="2944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GUANINE</a:t>
            </a: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990600" y="3200400"/>
            <a:ext cx="3216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CYTOSINE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1143000" y="3810000"/>
            <a:ext cx="2959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THYMINE</a:t>
            </a: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1219200" y="4572000"/>
            <a:ext cx="2127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URACIL</a:t>
            </a:r>
          </a:p>
        </p:txBody>
      </p:sp>
    </p:spTree>
    <p:extLst>
      <p:ext uri="{BB962C8B-B14F-4D97-AF65-F5344CB8AC3E}">
        <p14:creationId xmlns:p14="http://schemas.microsoft.com/office/powerpoint/2010/main" val="317830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autoUpdateAnimBg="0"/>
      <p:bldP spid="141317" grpId="0" autoUpdateAnimBg="0"/>
      <p:bldP spid="141318" grpId="0" autoUpdateAnimBg="0"/>
      <p:bldP spid="141319" grpId="0" autoUpdateAnimBg="0"/>
      <p:bldP spid="14132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latin typeface="Comic Sans MS" pitchFamily="66" charset="0"/>
              </a:rPr>
              <a:t>Important</a:t>
            </a:r>
            <a:br>
              <a:rPr lang="en-US" sz="5400" b="1" smtClean="0">
                <a:latin typeface="Comic Sans MS" pitchFamily="66" charset="0"/>
              </a:rPr>
            </a:br>
            <a:r>
              <a:rPr lang="en-US" sz="5400" b="1" smtClean="0">
                <a:latin typeface="Comic Sans MS" pitchFamily="66" charset="0"/>
              </a:rPr>
              <a:t>MONOSACCHARIDES</a:t>
            </a:r>
            <a:endParaRPr lang="en-US" b="1" smtClean="0">
              <a:latin typeface="Comic Sans MS" pitchFamily="66" charset="0"/>
            </a:endParaRPr>
          </a:p>
        </p:txBody>
      </p:sp>
      <p:sp>
        <p:nvSpPr>
          <p:cNvPr id="411651" name="Text Box 3"/>
          <p:cNvSpPr txBox="1">
            <a:spLocks noChangeArrowheads="1"/>
          </p:cNvSpPr>
          <p:nvPr/>
        </p:nvSpPr>
        <p:spPr bwMode="auto">
          <a:xfrm>
            <a:off x="685800" y="4191000"/>
            <a:ext cx="155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CC0099"/>
                </a:solidFill>
              </a:rPr>
              <a:t>C</a:t>
            </a:r>
            <a:r>
              <a:rPr lang="en-US" sz="2800" baseline="-25000">
                <a:solidFill>
                  <a:srgbClr val="CC0099"/>
                </a:solidFill>
              </a:rPr>
              <a:t>6</a:t>
            </a:r>
            <a:r>
              <a:rPr lang="en-US" sz="2800">
                <a:solidFill>
                  <a:srgbClr val="CC0099"/>
                </a:solidFill>
              </a:rPr>
              <a:t>H</a:t>
            </a:r>
            <a:r>
              <a:rPr lang="en-US" sz="2800" baseline="-25000">
                <a:solidFill>
                  <a:srgbClr val="CC0099"/>
                </a:solidFill>
              </a:rPr>
              <a:t>12</a:t>
            </a:r>
            <a:r>
              <a:rPr lang="en-US" sz="2800">
                <a:solidFill>
                  <a:srgbClr val="CC0099"/>
                </a:solidFill>
              </a:rPr>
              <a:t>O</a:t>
            </a:r>
            <a:r>
              <a:rPr lang="en-US" sz="2800" baseline="-25000">
                <a:solidFill>
                  <a:srgbClr val="CC0099"/>
                </a:solidFill>
              </a:rPr>
              <a:t>6</a:t>
            </a:r>
          </a:p>
        </p:txBody>
      </p:sp>
      <p:pic>
        <p:nvPicPr>
          <p:cNvPr id="6148" name="Picture 4" descr="glucose no 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19812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53" name="Rectangle 5"/>
          <p:cNvSpPr>
            <a:spLocks noChangeArrowheads="1"/>
          </p:cNvSpPr>
          <p:nvPr/>
        </p:nvSpPr>
        <p:spPr bwMode="auto">
          <a:xfrm>
            <a:off x="3505200" y="4135438"/>
            <a:ext cx="17256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CC0099"/>
                </a:solidFill>
                <a:latin typeface="Comic Sans MS" pitchFamily="66" charset="0"/>
              </a:rPr>
              <a:t>C</a:t>
            </a:r>
            <a:r>
              <a:rPr lang="en-US" sz="3200" b="1" baseline="-25000">
                <a:solidFill>
                  <a:srgbClr val="CC0099"/>
                </a:solidFill>
                <a:latin typeface="Comic Sans MS" pitchFamily="66" charset="0"/>
              </a:rPr>
              <a:t>5</a:t>
            </a:r>
            <a:r>
              <a:rPr lang="en-US" sz="3200" b="1">
                <a:solidFill>
                  <a:srgbClr val="CC0099"/>
                </a:solidFill>
                <a:latin typeface="Comic Sans MS" pitchFamily="66" charset="0"/>
              </a:rPr>
              <a:t>H</a:t>
            </a:r>
            <a:r>
              <a:rPr lang="en-US" sz="3200" b="1" baseline="-25000">
                <a:solidFill>
                  <a:srgbClr val="CC0099"/>
                </a:solidFill>
                <a:latin typeface="Comic Sans MS" pitchFamily="66" charset="0"/>
              </a:rPr>
              <a:t>10</a:t>
            </a:r>
            <a:r>
              <a:rPr lang="en-US" sz="3200" b="1">
                <a:solidFill>
                  <a:srgbClr val="CC0099"/>
                </a:solidFill>
                <a:latin typeface="Comic Sans MS" pitchFamily="66" charset="0"/>
              </a:rPr>
              <a:t>O</a:t>
            </a:r>
            <a:r>
              <a:rPr lang="en-US" sz="3200" b="1" baseline="-25000">
                <a:solidFill>
                  <a:srgbClr val="CC0099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52400" y="6096000"/>
            <a:ext cx="47910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CC3399"/>
                </a:solidFill>
                <a:latin typeface="Arial" charset="0"/>
              </a:rPr>
              <a:t>http://www.estrellamountain.edu/faculty/farabee/biobk/BioBookCHEM2.html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http://www.estrellamountain.edu/faculty/farabee/biobk/BioBookCHEM2.html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http://en.wikipedia.org/wiki/File:D-glyceraldehyde-2D-Fischer.png</a:t>
            </a:r>
          </a:p>
        </p:txBody>
      </p:sp>
      <p:pic>
        <p:nvPicPr>
          <p:cNvPr id="6151" name="Picture 7" descr="ribosedeoxyrib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5" t="18114" r="33086"/>
          <a:stretch>
            <a:fillRect/>
          </a:stretch>
        </p:blipFill>
        <p:spPr bwMode="auto">
          <a:xfrm>
            <a:off x="3429000" y="1905000"/>
            <a:ext cx="1524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57" name="Rectangle 9"/>
          <p:cNvSpPr>
            <a:spLocks noChangeArrowheads="1"/>
          </p:cNvSpPr>
          <p:nvPr/>
        </p:nvSpPr>
        <p:spPr bwMode="auto">
          <a:xfrm>
            <a:off x="6324600" y="4114800"/>
            <a:ext cx="1408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CC0099"/>
                </a:solidFill>
                <a:latin typeface="Comic Sans MS" pitchFamily="66" charset="0"/>
              </a:rPr>
              <a:t>C</a:t>
            </a:r>
            <a:r>
              <a:rPr lang="en-US" sz="2800" b="1" baseline="-25000">
                <a:solidFill>
                  <a:srgbClr val="CC0099"/>
                </a:solidFill>
                <a:latin typeface="Comic Sans MS" pitchFamily="66" charset="0"/>
              </a:rPr>
              <a:t>3</a:t>
            </a:r>
            <a:r>
              <a:rPr lang="en-US" sz="2800" b="1">
                <a:solidFill>
                  <a:srgbClr val="CC0099"/>
                </a:solidFill>
                <a:latin typeface="Comic Sans MS" pitchFamily="66" charset="0"/>
              </a:rPr>
              <a:t>H</a:t>
            </a:r>
            <a:r>
              <a:rPr lang="en-US" sz="2800" b="1" baseline="-25000">
                <a:solidFill>
                  <a:srgbClr val="CC0099"/>
                </a:solidFill>
                <a:latin typeface="Comic Sans MS" pitchFamily="66" charset="0"/>
              </a:rPr>
              <a:t>6</a:t>
            </a:r>
            <a:r>
              <a:rPr lang="en-US" sz="2800" b="1">
                <a:solidFill>
                  <a:srgbClr val="CC0099"/>
                </a:solidFill>
                <a:latin typeface="Comic Sans MS" pitchFamily="66" charset="0"/>
              </a:rPr>
              <a:t>O</a:t>
            </a:r>
            <a:r>
              <a:rPr lang="en-US" sz="2800" b="1" baseline="-25000">
                <a:solidFill>
                  <a:srgbClr val="CC0099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457200" y="5257800"/>
            <a:ext cx="6613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ALL HAVE __C: __ H: __ O</a:t>
            </a:r>
          </a:p>
        </p:txBody>
      </p:sp>
      <p:sp>
        <p:nvSpPr>
          <p:cNvPr id="411659" name="Text Box 11"/>
          <p:cNvSpPr txBox="1">
            <a:spLocks noChangeArrowheads="1"/>
          </p:cNvSpPr>
          <p:nvPr/>
        </p:nvSpPr>
        <p:spPr bwMode="auto">
          <a:xfrm>
            <a:off x="3124200" y="5257800"/>
            <a:ext cx="46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3333CC"/>
                </a:solidFill>
              </a:rPr>
              <a:t>1</a:t>
            </a:r>
          </a:p>
        </p:txBody>
      </p:sp>
      <p:sp>
        <p:nvSpPr>
          <p:cNvPr id="411660" name="Rectangle 12"/>
          <p:cNvSpPr>
            <a:spLocks noChangeArrowheads="1"/>
          </p:cNvSpPr>
          <p:nvPr/>
        </p:nvSpPr>
        <p:spPr bwMode="auto">
          <a:xfrm>
            <a:off x="4343400" y="5181600"/>
            <a:ext cx="46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11661" name="Rectangle 13"/>
          <p:cNvSpPr>
            <a:spLocks noChangeArrowheads="1"/>
          </p:cNvSpPr>
          <p:nvPr/>
        </p:nvSpPr>
        <p:spPr bwMode="auto">
          <a:xfrm>
            <a:off x="5867400" y="5181600"/>
            <a:ext cx="46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1</a:t>
            </a:r>
          </a:p>
        </p:txBody>
      </p:sp>
      <p:pic>
        <p:nvPicPr>
          <p:cNvPr id="6157" name="Picture 20" descr="http://upload.wikimedia.org/wikipedia/commons/a/a1/D-glyceraldehyde-2D-Fisch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2057400"/>
            <a:ext cx="155416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Rectangle 1"/>
          <p:cNvSpPr>
            <a:spLocks noChangeArrowheads="1"/>
          </p:cNvSpPr>
          <p:nvPr/>
        </p:nvSpPr>
        <p:spPr bwMode="auto">
          <a:xfrm>
            <a:off x="6330950" y="3802063"/>
            <a:ext cx="1657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glyceraldehyde</a:t>
            </a:r>
          </a:p>
        </p:txBody>
      </p:sp>
    </p:spTree>
    <p:extLst>
      <p:ext uri="{BB962C8B-B14F-4D97-AF65-F5344CB8AC3E}">
        <p14:creationId xmlns:p14="http://schemas.microsoft.com/office/powerpoint/2010/main" val="61946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1" grpId="0" autoUpdateAnimBg="0"/>
      <p:bldP spid="411653" grpId="0" autoUpdateAnimBg="0"/>
      <p:bldP spid="411657" grpId="0" autoUpdateAnimBg="0"/>
      <p:bldP spid="411659" grpId="0" autoUpdateAnimBg="0"/>
      <p:bldP spid="411660" grpId="0" autoUpdateAnimBg="0"/>
      <p:bldP spid="41166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8"/>
          <p:cNvSpPr>
            <a:spLocks noChangeArrowheads="1"/>
          </p:cNvSpPr>
          <p:nvPr/>
        </p:nvSpPr>
        <p:spPr bwMode="auto">
          <a:xfrm>
            <a:off x="228600" y="1350963"/>
            <a:ext cx="399256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These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Nitrogen bases: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_____________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NO __________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2514600" cy="30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000" b="1" smtClean="0">
                <a:solidFill>
                  <a:srgbClr val="990099"/>
                </a:solidFill>
                <a:latin typeface="Arial" charset="0"/>
              </a:rPr>
              <a:t>Image by: Riedell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64468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MAKING   _____ USES: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1524000" y="3505200"/>
            <a:ext cx="1808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</a:rPr>
              <a:t>uracil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4953000" y="4419600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DEOXYRIBOSE</a:t>
            </a:r>
          </a:p>
        </p:txBody>
      </p:sp>
      <p:pic>
        <p:nvPicPr>
          <p:cNvPr id="52231" name="Picture 10" descr="nucleotide fli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8"/>
          <a:stretch>
            <a:fillRect/>
          </a:stretch>
        </p:blipFill>
        <p:spPr>
          <a:xfrm>
            <a:off x="4495800" y="1371600"/>
            <a:ext cx="3962400" cy="2074863"/>
          </a:xfrm>
          <a:noFill/>
        </p:spPr>
      </p:pic>
      <p:sp>
        <p:nvSpPr>
          <p:cNvPr id="52232" name="Text Box 12"/>
          <p:cNvSpPr txBox="1">
            <a:spLocks noChangeArrowheads="1"/>
          </p:cNvSpPr>
          <p:nvPr/>
        </p:nvSpPr>
        <p:spPr bwMode="auto">
          <a:xfrm>
            <a:off x="5318125" y="3490913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3124200" y="180975"/>
            <a:ext cx="155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 DNA</a:t>
            </a:r>
          </a:p>
        </p:txBody>
      </p:sp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304800" y="2438400"/>
            <a:ext cx="347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 A, T, C, or G</a:t>
            </a:r>
          </a:p>
        </p:txBody>
      </p:sp>
      <p:sp>
        <p:nvSpPr>
          <p:cNvPr id="52235" name="Rectangle 17"/>
          <p:cNvSpPr>
            <a:spLocks noChangeArrowheads="1"/>
          </p:cNvSpPr>
          <p:nvPr/>
        </p:nvSpPr>
        <p:spPr bwMode="auto">
          <a:xfrm>
            <a:off x="4114800" y="3810000"/>
            <a:ext cx="7010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0000"/>
                </a:solidFill>
                <a:latin typeface="Comic Sans MS" pitchFamily="66" charset="0"/>
              </a:rPr>
              <a:t>       </a:t>
            </a: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SUGAR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= _______________</a:t>
            </a:r>
          </a:p>
        </p:txBody>
      </p:sp>
      <p:pic>
        <p:nvPicPr>
          <p:cNvPr id="52236" name="Picture 19" descr="fig5x2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13333" r="56744" b="37778"/>
          <a:stretch>
            <a:fillRect/>
          </a:stretch>
        </p:blipFill>
        <p:spPr bwMode="auto">
          <a:xfrm>
            <a:off x="5943600" y="5181600"/>
            <a:ext cx="1905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7" name="Rectangle 20"/>
          <p:cNvSpPr>
            <a:spLocks noChangeArrowheads="1"/>
          </p:cNvSpPr>
          <p:nvPr/>
        </p:nvSpPr>
        <p:spPr bwMode="auto">
          <a:xfrm>
            <a:off x="304800" y="6248400"/>
            <a:ext cx="533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CC3399"/>
                </a:solidFill>
                <a:latin typeface="Arial" charset="0"/>
              </a:rPr>
              <a:t>Sugars: http://fig.cox.miami.edu/~cmallery/150/chemistry/fig5x27b.jpg</a:t>
            </a:r>
          </a:p>
        </p:txBody>
      </p:sp>
      <p:pic>
        <p:nvPicPr>
          <p:cNvPr id="52238" name="Picture 21" descr="Forward_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92082" y="3109118"/>
            <a:ext cx="1066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9" name="Picture 22" descr="Forward_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73171">
            <a:off x="4114800" y="2286000"/>
            <a:ext cx="1066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19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4" grpId="0"/>
      <p:bldP spid="140295" grpId="0" autoUpdateAnimBg="0"/>
      <p:bldP spid="140301" grpId="0"/>
      <p:bldP spid="14030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3"/>
          <p:cNvSpPr>
            <a:spLocks noChangeArrowheads="1"/>
          </p:cNvSpPr>
          <p:nvPr/>
        </p:nvSpPr>
        <p:spPr bwMode="auto">
          <a:xfrm>
            <a:off x="4114800" y="3810000"/>
            <a:ext cx="7010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0000"/>
                </a:solidFill>
                <a:latin typeface="Comic Sans MS" pitchFamily="66" charset="0"/>
              </a:rPr>
              <a:t>       </a:t>
            </a: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SUGAR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	= __________</a:t>
            </a:r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228600" y="1350963"/>
            <a:ext cx="399256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These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Nitrogen bases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_____________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NO __________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239000" y="1371600"/>
            <a:ext cx="1600200" cy="30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000" b="1" smtClean="0">
                <a:solidFill>
                  <a:srgbClr val="990099"/>
                </a:solidFill>
                <a:latin typeface="Arial" charset="0"/>
              </a:rPr>
              <a:t>Image by: Riedell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5172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Making _____ uses”</a:t>
            </a:r>
          </a:p>
        </p:txBody>
      </p:sp>
      <p:sp>
        <p:nvSpPr>
          <p:cNvPr id="404485" name="Text Box 5"/>
          <p:cNvSpPr txBox="1">
            <a:spLocks noChangeArrowheads="1"/>
          </p:cNvSpPr>
          <p:nvPr/>
        </p:nvSpPr>
        <p:spPr bwMode="auto">
          <a:xfrm>
            <a:off x="1524000" y="3505200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</a:rPr>
              <a:t>thymine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404486" name="Rectangle 6"/>
          <p:cNvSpPr>
            <a:spLocks noChangeArrowheads="1"/>
          </p:cNvSpPr>
          <p:nvPr/>
        </p:nvSpPr>
        <p:spPr bwMode="auto">
          <a:xfrm>
            <a:off x="5257800" y="4419600"/>
            <a:ext cx="284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   RIBOSE</a:t>
            </a:r>
          </a:p>
        </p:txBody>
      </p:sp>
      <p:pic>
        <p:nvPicPr>
          <p:cNvPr id="53256" name="Picture 8" descr="nucleotide fli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8"/>
          <a:stretch>
            <a:fillRect/>
          </a:stretch>
        </p:blipFill>
        <p:spPr>
          <a:xfrm>
            <a:off x="4495800" y="1295400"/>
            <a:ext cx="3962400" cy="2074863"/>
          </a:xfrm>
          <a:noFill/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318125" y="3490913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04490" name="Rectangle 10"/>
          <p:cNvSpPr>
            <a:spLocks noChangeArrowheads="1"/>
          </p:cNvSpPr>
          <p:nvPr/>
        </p:nvSpPr>
        <p:spPr bwMode="auto">
          <a:xfrm>
            <a:off x="2209800" y="228600"/>
            <a:ext cx="1381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 RNA</a:t>
            </a:r>
          </a:p>
        </p:txBody>
      </p:sp>
      <p:sp>
        <p:nvSpPr>
          <p:cNvPr id="404491" name="Rectangle 11"/>
          <p:cNvSpPr>
            <a:spLocks noChangeArrowheads="1"/>
          </p:cNvSpPr>
          <p:nvPr/>
        </p:nvSpPr>
        <p:spPr bwMode="auto">
          <a:xfrm>
            <a:off x="228600" y="2390775"/>
            <a:ext cx="3844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A, U, C, or G</a:t>
            </a:r>
          </a:p>
        </p:txBody>
      </p:sp>
      <p:pic>
        <p:nvPicPr>
          <p:cNvPr id="53260" name="Picture 15" descr="fig5x2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4" t="11111" r="9302" b="39999"/>
          <a:stretch>
            <a:fillRect/>
          </a:stretch>
        </p:blipFill>
        <p:spPr bwMode="auto">
          <a:xfrm>
            <a:off x="6096000" y="5029200"/>
            <a:ext cx="1905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1" name="Rectangle 16"/>
          <p:cNvSpPr>
            <a:spLocks noChangeArrowheads="1"/>
          </p:cNvSpPr>
          <p:nvPr/>
        </p:nvSpPr>
        <p:spPr bwMode="auto">
          <a:xfrm>
            <a:off x="533400" y="6400800"/>
            <a:ext cx="4383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Sugars: http://fig.cox.miami.edu/~cmallery/150/chemistry/fig5x27b.jpg</a:t>
            </a:r>
          </a:p>
        </p:txBody>
      </p:sp>
      <p:pic>
        <p:nvPicPr>
          <p:cNvPr id="53262" name="Picture 17" descr="Forward_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28251">
            <a:off x="6568282" y="3109118"/>
            <a:ext cx="1066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3" name="Picture 18" descr="Forward_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60931">
            <a:off x="4282282" y="2194718"/>
            <a:ext cx="1066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10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5" grpId="0"/>
      <p:bldP spid="404486" grpId="0" autoUpdateAnimBg="0"/>
      <p:bldP spid="404490" grpId="0"/>
      <p:bldP spid="40449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b="1" smtClean="0"/>
              <a:t>   </a:t>
            </a:r>
            <a:r>
              <a:rPr lang="en-US" sz="4400" b="1" smtClean="0">
                <a:latin typeface="Comic Sans MS" pitchFamily="66" charset="0"/>
              </a:rPr>
              <a:t>What kind of chemical reaction do you think is used to join nucleotide subunits to make nucleic acids?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b="1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b="1" smtClean="0">
                <a:latin typeface="Comic Sans MS" pitchFamily="66" charset="0"/>
              </a:rPr>
              <a:t>  </a:t>
            </a:r>
            <a:r>
              <a:rPr lang="en-US" b="1" smtClean="0">
                <a:latin typeface="Comic Sans MS" pitchFamily="66" charset="0"/>
              </a:rPr>
              <a:t>____________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Comic Sans MS" pitchFamily="66" charset="0"/>
              </a:rPr>
              <a:t>   ____________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581400" y="1981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28036" name="Rectangle 4"/>
          <p:cNvSpPr>
            <a:spLocks noChangeArrowheads="1"/>
          </p:cNvSpPr>
          <p:nvPr/>
        </p:nvSpPr>
        <p:spPr bwMode="auto">
          <a:xfrm>
            <a:off x="457200" y="3048000"/>
            <a:ext cx="33718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dehydration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 synthesis</a:t>
            </a: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381000" y="6461125"/>
            <a:ext cx="5149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http://avery.rutgers.edu/WSSP/StudentScholars/project/archives/onions/orien.html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CC3399"/>
              </a:solidFill>
              <a:latin typeface="Arial" charset="0"/>
            </a:endParaRPr>
          </a:p>
        </p:txBody>
      </p:sp>
      <p:pic>
        <p:nvPicPr>
          <p:cNvPr id="54278" name="Picture 8" descr="53dn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8957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53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2 KINDS of NUCLEIC ACIDS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371600"/>
            <a:ext cx="85344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smtClean="0">
                <a:latin typeface="Comic Sans MS" pitchFamily="66" charset="0"/>
              </a:rPr>
              <a:t>DNA= __________________</a:t>
            </a:r>
          </a:p>
          <a:p>
            <a:pPr eaLnBrk="1" hangingPunct="1">
              <a:buFontTx/>
              <a:buNone/>
            </a:pPr>
            <a:r>
              <a:rPr lang="en-US" sz="4400" b="1" smtClean="0">
                <a:latin typeface="Comic Sans MS" pitchFamily="66" charset="0"/>
              </a:rPr>
              <a:t> 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2667000" y="1295400"/>
            <a:ext cx="5991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Deoxyribonucleic acid</a:t>
            </a:r>
          </a:p>
        </p:txBody>
      </p:sp>
      <p:pic>
        <p:nvPicPr>
          <p:cNvPr id="55301" name="Picture 6" descr="http://www.tokyo-med.ac.jp/genet/picts/dna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90800"/>
            <a:ext cx="3224213" cy="3352800"/>
          </a:xfrm>
          <a:noFill/>
        </p:spPr>
      </p:pic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304800" y="6324600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CC3399"/>
                </a:solidFill>
                <a:latin typeface="Arial" charset="0"/>
                <a:cs typeface="Times New Roman" pitchFamily="18" charset="0"/>
              </a:rPr>
              <a:t>Image from:    http://www.tokyo-med.ac.jp/genet/picts/dna.jpg</a:t>
            </a:r>
          </a:p>
        </p:txBody>
      </p:sp>
      <p:sp>
        <p:nvSpPr>
          <p:cNvPr id="55303" name="Text Box 8"/>
          <p:cNvSpPr txBox="1">
            <a:spLocks noChangeArrowheads="1"/>
          </p:cNvSpPr>
          <p:nvPr/>
        </p:nvSpPr>
        <p:spPr bwMode="auto">
          <a:xfrm>
            <a:off x="3810000" y="2971800"/>
            <a:ext cx="49815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______________</a:t>
            </a:r>
            <a:br>
              <a:rPr lang="en-US" sz="4000">
                <a:solidFill>
                  <a:srgbClr val="000000"/>
                </a:solidFill>
              </a:rPr>
            </a:br>
            <a:r>
              <a:rPr lang="en-US" sz="4000">
                <a:solidFill>
                  <a:srgbClr val="000000"/>
                </a:solidFill>
              </a:rPr>
              <a:t>  STRANDED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SUBUNITS:</a:t>
            </a:r>
            <a:br>
              <a:rPr lang="en-US" sz="4000">
                <a:solidFill>
                  <a:srgbClr val="000000"/>
                </a:solidFill>
              </a:rPr>
            </a:br>
            <a:r>
              <a:rPr lang="en-US" sz="4000">
                <a:solidFill>
                  <a:srgbClr val="000000"/>
                </a:solidFill>
              </a:rPr>
              <a:t>A, T, G, C  (No U)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4327525" y="2930525"/>
            <a:ext cx="2454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3333CC"/>
                </a:solidFill>
              </a:rPr>
              <a:t>DOUBLE</a:t>
            </a:r>
          </a:p>
        </p:txBody>
      </p:sp>
    </p:spTree>
    <p:extLst>
      <p:ext uri="{BB962C8B-B14F-4D97-AF65-F5344CB8AC3E}">
        <p14:creationId xmlns:p14="http://schemas.microsoft.com/office/powerpoint/2010/main" val="323886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utoUpdateAnimBg="0"/>
      <p:bldP spid="139273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2964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latin typeface="Comic Sans MS" pitchFamily="66" charset="0"/>
              </a:rPr>
              <a:t>DNA molecule forms a HELIX</a:t>
            </a:r>
            <a:br>
              <a:rPr lang="en-US" sz="4800" b="1" smtClean="0">
                <a:latin typeface="Comic Sans MS" pitchFamily="66" charset="0"/>
              </a:rPr>
            </a:br>
            <a:r>
              <a:rPr lang="en-US" sz="4800" b="1" smtClean="0">
                <a:latin typeface="Comic Sans MS" pitchFamily="66" charset="0"/>
              </a:rPr>
              <a:t>or “twisted ladder”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14600" y="2514600"/>
            <a:ext cx="6629400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latin typeface="Comic Sans MS" pitchFamily="66" charset="0"/>
              </a:rPr>
              <a:t>__________ bonds _________</a:t>
            </a:r>
          </a:p>
          <a:p>
            <a:pPr eaLnBrk="1" hangingPunct="1">
              <a:buFontTx/>
              <a:buNone/>
            </a:pPr>
            <a:r>
              <a:rPr lang="en-US" b="1" smtClean="0">
                <a:latin typeface="Comic Sans MS" pitchFamily="66" charset="0"/>
              </a:rPr>
              <a:t>				 with</a:t>
            </a:r>
          </a:p>
          <a:p>
            <a:pPr eaLnBrk="1" hangingPunct="1">
              <a:buFontTx/>
              <a:buNone/>
            </a:pPr>
            <a:endParaRPr lang="en-US" b="1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b="1" smtClean="0">
                <a:latin typeface="Comic Sans MS" pitchFamily="66" charset="0"/>
              </a:rPr>
              <a:t>_________ bonds __________</a:t>
            </a:r>
          </a:p>
          <a:p>
            <a:pPr eaLnBrk="1" hangingPunct="1">
              <a:buFontTx/>
              <a:buNone/>
            </a:pPr>
            <a:r>
              <a:rPr lang="en-US" b="1" smtClean="0">
                <a:latin typeface="Comic Sans MS" pitchFamily="66" charset="0"/>
              </a:rPr>
              <a:t>			    with</a:t>
            </a:r>
          </a:p>
        </p:txBody>
      </p:sp>
      <p:pic>
        <p:nvPicPr>
          <p:cNvPr id="56324" name="Picture 7" descr="helix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2838450" cy="4953000"/>
          </a:xfrm>
          <a:noFill/>
        </p:spPr>
      </p:pic>
      <p:sp>
        <p:nvSpPr>
          <p:cNvPr id="56325" name="Rectangle 8"/>
          <p:cNvSpPr>
            <a:spLocks noChangeArrowheads="1"/>
          </p:cNvSpPr>
          <p:nvPr/>
        </p:nvSpPr>
        <p:spPr bwMode="auto">
          <a:xfrm>
            <a:off x="1752600" y="6583363"/>
            <a:ext cx="6629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  <a:cs typeface="Times New Roman" pitchFamily="18" charset="0"/>
              </a:rPr>
              <a:t>Image from:   http://evolution.berkeley.edu/evosite/evo101/images/dna_bases.gif</a:t>
            </a:r>
            <a:endParaRPr lang="en-US" sz="1000" b="1">
              <a:solidFill>
                <a:srgbClr val="CC3399"/>
              </a:solidFill>
              <a:latin typeface="Arial" charset="0"/>
            </a:endParaRP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2667000" y="2362200"/>
            <a:ext cx="241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ADENINE</a:t>
            </a: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6477000" y="2438400"/>
            <a:ext cx="2452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THYMINE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2362200" y="4191000"/>
            <a:ext cx="2663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CYTOSINE</a:t>
            </a: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6400800" y="4191000"/>
            <a:ext cx="244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GUANINE</a:t>
            </a:r>
          </a:p>
        </p:txBody>
      </p:sp>
    </p:spTree>
    <p:extLst>
      <p:ext uri="{BB962C8B-B14F-4D97-AF65-F5344CB8AC3E}">
        <p14:creationId xmlns:p14="http://schemas.microsoft.com/office/powerpoint/2010/main" val="352306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3" grpId="0"/>
      <p:bldP spid="144394" grpId="0"/>
      <p:bldP spid="144395" grpId="0"/>
      <p:bldP spid="14439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2 KINDS of NUCLEIC ACIDS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371600"/>
            <a:ext cx="8153400" cy="220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smtClean="0">
                <a:latin typeface="Arial" charset="0"/>
              </a:rPr>
              <a:t>  </a:t>
            </a:r>
            <a:r>
              <a:rPr lang="en-US" sz="4400" b="1" smtClean="0">
                <a:latin typeface="Comic Sans MS" pitchFamily="66" charset="0"/>
              </a:rPr>
              <a:t>RNA= ________________</a:t>
            </a:r>
          </a:p>
          <a:p>
            <a:pPr eaLnBrk="1" hangingPunct="1">
              <a:buFontTx/>
              <a:buNone/>
            </a:pPr>
            <a:r>
              <a:rPr lang="en-US" sz="4400" b="1" smtClean="0">
                <a:latin typeface="Comic Sans MS" pitchFamily="66" charset="0"/>
              </a:rPr>
              <a:t>  </a:t>
            </a: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2286000" y="1295400"/>
            <a:ext cx="44307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Ribonucleic acid</a:t>
            </a:r>
          </a:p>
        </p:txBody>
      </p:sp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304800" y="2909888"/>
            <a:ext cx="64928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_________STRANDED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Subunits: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A, U, G, C  (NO T)</a:t>
            </a:r>
          </a:p>
        </p:txBody>
      </p:sp>
      <p:sp>
        <p:nvSpPr>
          <p:cNvPr id="57350" name="Rectangle 8"/>
          <p:cNvSpPr>
            <a:spLocks noChangeArrowheads="1"/>
          </p:cNvSpPr>
          <p:nvPr/>
        </p:nvSpPr>
        <p:spPr bwMode="auto">
          <a:xfrm>
            <a:off x="2981325" y="1838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57351" name="Picture 7" descr="http://www.makingthemodernworld.org.uk/learning_modules/biology/01.TU.03/illustrations/01.IL.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3" r="30539"/>
          <a:stretch>
            <a:fillRect/>
          </a:stretch>
        </p:blipFill>
        <p:spPr bwMode="auto">
          <a:xfrm>
            <a:off x="7086600" y="1981200"/>
            <a:ext cx="1752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228600" y="6613525"/>
            <a:ext cx="7154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Image from:   http://www.makingthemodernworld.org.uk/learning_modules/biology/01.TU.03/illustrations/01.IL.09.gif</a:t>
            </a:r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609600" y="2909888"/>
            <a:ext cx="2366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SINGLE</a:t>
            </a:r>
          </a:p>
        </p:txBody>
      </p:sp>
    </p:spTree>
    <p:extLst>
      <p:ext uri="{BB962C8B-B14F-4D97-AF65-F5344CB8AC3E}">
        <p14:creationId xmlns:p14="http://schemas.microsoft.com/office/powerpoint/2010/main" val="203730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autoUpdateAnimBg="0"/>
      <p:bldP spid="156682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5105400" y="990600"/>
            <a:ext cx="36576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srgbClr val="000000"/>
                </a:solidFill>
              </a:rPr>
              <a:t>WHAT DO </a:t>
            </a:r>
            <a:br>
              <a:rPr lang="en-US" sz="5400">
                <a:solidFill>
                  <a:srgbClr val="000000"/>
                </a:solidFill>
              </a:rPr>
            </a:br>
            <a:r>
              <a:rPr lang="en-US" sz="5400">
                <a:solidFill>
                  <a:srgbClr val="000000"/>
                </a:solidFill>
              </a:rPr>
              <a:t>NUCLEIC ACIDS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srgbClr val="000000"/>
                </a:solidFill>
              </a:rPr>
              <a:t>DO?</a:t>
            </a:r>
          </a:p>
        </p:txBody>
      </p:sp>
      <p:pic>
        <p:nvPicPr>
          <p:cNvPr id="58371" name="Picture 4" descr="food_pyrami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3825"/>
            <a:ext cx="487680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609600" y="6350000"/>
            <a:ext cx="5313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Image from:    http://www.ohsu.edu/healthyaging/caregiving/images/food_pyramid.gif</a:t>
            </a:r>
          </a:p>
        </p:txBody>
      </p:sp>
    </p:spTree>
    <p:extLst>
      <p:ext uri="{BB962C8B-B14F-4D97-AF65-F5344CB8AC3E}">
        <p14:creationId xmlns:p14="http://schemas.microsoft.com/office/powerpoint/2010/main" val="14998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8288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Comic Sans MS" pitchFamily="66" charset="0"/>
              </a:rPr>
              <a:t>ONE SPECIAL KIND of  NUCLEOTIDE is used by cells to _______________________</a:t>
            </a:r>
          </a:p>
        </p:txBody>
      </p: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6781800" y="2917825"/>
            <a:ext cx="19764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>
                <a:solidFill>
                  <a:srgbClr val="3333CC"/>
                </a:solidFill>
                <a:latin typeface="Comic Sans MS" pitchFamily="66" charset="0"/>
              </a:rPr>
              <a:t>ATP</a:t>
            </a:r>
          </a:p>
        </p:txBody>
      </p:sp>
      <p:sp>
        <p:nvSpPr>
          <p:cNvPr id="59396" name="Rectangle 10"/>
          <p:cNvSpPr>
            <a:spLocks noChangeArrowheads="1"/>
          </p:cNvSpPr>
          <p:nvPr/>
        </p:nvSpPr>
        <p:spPr bwMode="auto">
          <a:xfrm>
            <a:off x="304800" y="4572000"/>
            <a:ext cx="6781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Sugar =_____________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Nitrogen base =__________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+___ PHOSPHATE groups</a:t>
            </a:r>
          </a:p>
        </p:txBody>
      </p:sp>
      <p:sp>
        <p:nvSpPr>
          <p:cNvPr id="59397" name="Rectangle 13"/>
          <p:cNvSpPr>
            <a:spLocks noChangeArrowheads="1"/>
          </p:cNvSpPr>
          <p:nvPr/>
        </p:nvSpPr>
        <p:spPr bwMode="auto">
          <a:xfrm>
            <a:off x="1143000" y="1981200"/>
            <a:ext cx="1223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000" b="1">
                <a:solidFill>
                  <a:srgbClr val="990099"/>
                </a:solidFill>
                <a:latin typeface="Arial" charset="0"/>
              </a:rPr>
              <a:t>Image by: Riedell</a:t>
            </a:r>
          </a:p>
        </p:txBody>
      </p:sp>
      <p:pic>
        <p:nvPicPr>
          <p:cNvPr id="59398" name="Picture 15" descr="Adensine triph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981200"/>
            <a:ext cx="5638800" cy="2784475"/>
          </a:xfrm>
          <a:noFill/>
        </p:spPr>
      </p:pic>
      <p:sp>
        <p:nvSpPr>
          <p:cNvPr id="59399" name="Rectangle 16"/>
          <p:cNvSpPr>
            <a:spLocks noChangeArrowheads="1"/>
          </p:cNvSpPr>
          <p:nvPr/>
        </p:nvSpPr>
        <p:spPr bwMode="auto">
          <a:xfrm>
            <a:off x="228600" y="6400800"/>
            <a:ext cx="736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More about this in Chapters 7, 8, 9,10, and 12</a:t>
            </a:r>
          </a:p>
        </p:txBody>
      </p:sp>
      <p:sp>
        <p:nvSpPr>
          <p:cNvPr id="162833" name="Rectangle 17"/>
          <p:cNvSpPr>
            <a:spLocks noChangeArrowheads="1"/>
          </p:cNvSpPr>
          <p:nvPr/>
        </p:nvSpPr>
        <p:spPr bwMode="auto">
          <a:xfrm>
            <a:off x="2438400" y="4572000"/>
            <a:ext cx="1782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3333CC"/>
                </a:solidFill>
                <a:latin typeface="Comic Sans MS" pitchFamily="66" charset="0"/>
              </a:rPr>
              <a:t>RIBOSE</a:t>
            </a:r>
          </a:p>
        </p:txBody>
      </p:sp>
      <p:sp>
        <p:nvSpPr>
          <p:cNvPr id="162834" name="Rectangle 18"/>
          <p:cNvSpPr>
            <a:spLocks noChangeArrowheads="1"/>
          </p:cNvSpPr>
          <p:nvPr/>
        </p:nvSpPr>
        <p:spPr bwMode="auto">
          <a:xfrm>
            <a:off x="4191000" y="5105400"/>
            <a:ext cx="2165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3333CC"/>
                </a:solidFill>
                <a:latin typeface="Comic Sans MS" pitchFamily="66" charset="0"/>
              </a:rPr>
              <a:t>ADENINE</a:t>
            </a:r>
          </a:p>
        </p:txBody>
      </p:sp>
      <p:sp>
        <p:nvSpPr>
          <p:cNvPr id="162835" name="Rectangle 19"/>
          <p:cNvSpPr>
            <a:spLocks noChangeArrowheads="1"/>
          </p:cNvSpPr>
          <p:nvPr/>
        </p:nvSpPr>
        <p:spPr bwMode="auto">
          <a:xfrm>
            <a:off x="838200" y="5638800"/>
            <a:ext cx="46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62837" name="Rectangle 21"/>
          <p:cNvSpPr>
            <a:spLocks noChangeArrowheads="1"/>
          </p:cNvSpPr>
          <p:nvPr/>
        </p:nvSpPr>
        <p:spPr bwMode="auto">
          <a:xfrm>
            <a:off x="685800" y="1371600"/>
            <a:ext cx="8145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Store and transport ENERGY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3810000"/>
            <a:ext cx="1295400" cy="400050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latin typeface="Comic Sans MS" pitchFamily="66" charset="0"/>
              </a:rPr>
              <a:t>RIBOSE</a:t>
            </a:r>
          </a:p>
        </p:txBody>
      </p:sp>
    </p:spTree>
    <p:extLst>
      <p:ext uri="{BB962C8B-B14F-4D97-AF65-F5344CB8AC3E}">
        <p14:creationId xmlns:p14="http://schemas.microsoft.com/office/powerpoint/2010/main" val="252668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4" grpId="0" autoUpdateAnimBg="0"/>
      <p:bldP spid="162833" grpId="0"/>
      <p:bldP spid="162834" grpId="0"/>
      <p:bldP spid="16283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876800" y="400050"/>
            <a:ext cx="1909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000000"/>
                </a:solidFill>
              </a:rPr>
              <a:t>DNA</a:t>
            </a:r>
          </a:p>
        </p:txBody>
      </p:sp>
      <p:pic>
        <p:nvPicPr>
          <p:cNvPr id="60419" name="Picture 3" descr="dna blac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r="18666"/>
          <a:stretch>
            <a:fillRect/>
          </a:stretch>
        </p:blipFill>
        <p:spPr bwMode="auto">
          <a:xfrm>
            <a:off x="457200" y="533400"/>
            <a:ext cx="3657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038600" y="1690688"/>
            <a:ext cx="44862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srgbClr val="000000"/>
                </a:solidFill>
              </a:rPr>
              <a:t>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srgbClr val="000000"/>
                </a:solidFill>
              </a:rPr>
              <a:t>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srgbClr val="000000"/>
                </a:solidFill>
              </a:rPr>
              <a:t>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srgbClr val="000000"/>
                </a:solidFill>
              </a:rPr>
              <a:t>in cells 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52400" y="152400"/>
            <a:ext cx="487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  <a:r>
              <a:rPr lang="en-US" sz="1000" b="1">
                <a:solidFill>
                  <a:srgbClr val="CC3399"/>
                </a:solidFill>
                <a:latin typeface="Arial" charset="0"/>
                <a:cs typeface="Arial" charset="0"/>
              </a:rPr>
              <a:t>Image from:  http://sbchem.sunysb.edu/msl/dna.gif</a:t>
            </a:r>
            <a:endParaRPr lang="en-US" sz="1000" b="1">
              <a:solidFill>
                <a:srgbClr val="CC3399"/>
              </a:solidFill>
              <a:latin typeface="Arial" charset="0"/>
            </a:endParaRPr>
          </a:p>
        </p:txBody>
      </p:sp>
      <p:sp>
        <p:nvSpPr>
          <p:cNvPr id="60422" name="Rectangle 2"/>
          <p:cNvSpPr>
            <a:spLocks noChangeArrowheads="1"/>
          </p:cNvSpPr>
          <p:nvPr/>
        </p:nvSpPr>
        <p:spPr bwMode="auto">
          <a:xfrm>
            <a:off x="1066800" y="6248400"/>
            <a:ext cx="7872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More about this in Chapters 7, 10, 11, 12, and 14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4267200" y="1706563"/>
            <a:ext cx="39243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>
                <a:solidFill>
                  <a:srgbClr val="3333CC"/>
                </a:solidFill>
                <a:latin typeface="Comic Sans MS" pitchFamily="66" charset="0"/>
              </a:rPr>
              <a:t>Stores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>
                <a:solidFill>
                  <a:srgbClr val="3333CC"/>
                </a:solidFill>
                <a:latin typeface="Comic Sans MS" pitchFamily="66" charset="0"/>
              </a:rPr>
              <a:t>genetic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>
                <a:solidFill>
                  <a:srgbClr val="3333CC"/>
                </a:solidFill>
                <a:latin typeface="Comic Sans MS" pitchFamily="66" charset="0"/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424044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971800" y="247650"/>
            <a:ext cx="1847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000000"/>
                </a:solidFill>
              </a:rPr>
              <a:t>RNA</a:t>
            </a: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8839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_______________________ </a:t>
            </a:r>
            <a:br>
              <a:rPr lang="en-US" sz="4000">
                <a:solidFill>
                  <a:srgbClr val="000000"/>
                </a:solidFill>
              </a:rPr>
            </a:br>
            <a:r>
              <a:rPr lang="en-US" sz="4000">
                <a:solidFill>
                  <a:srgbClr val="000000"/>
                </a:solidFill>
              </a:rPr>
              <a:t>__________ out 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Helps with _________________</a:t>
            </a:r>
          </a:p>
        </p:txBody>
      </p:sp>
      <p:sp>
        <p:nvSpPr>
          <p:cNvPr id="61444" name="Rectangle 6"/>
          <p:cNvSpPr>
            <a:spLocks noChangeArrowheads="1"/>
          </p:cNvSpPr>
          <p:nvPr/>
        </p:nvSpPr>
        <p:spPr bwMode="auto">
          <a:xfrm>
            <a:off x="3182938" y="3175"/>
            <a:ext cx="5886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Image from: </a:t>
            </a:r>
            <a:r>
              <a:rPr lang="en-US" sz="1000" b="1">
                <a:solidFill>
                  <a:srgbClr val="CC0099"/>
                </a:solidFill>
                <a:latin typeface="Comic Sans MS" pitchFamily="66" charset="0"/>
              </a:rPr>
              <a:t> Pearson Education Inc, publishing as Pearson Prentice Hall. All rights reserved</a:t>
            </a:r>
          </a:p>
        </p:txBody>
      </p:sp>
      <p:sp>
        <p:nvSpPr>
          <p:cNvPr id="61445" name="Rectangle 8"/>
          <p:cNvSpPr>
            <a:spLocks noChangeArrowheads="1"/>
          </p:cNvSpPr>
          <p:nvPr/>
        </p:nvSpPr>
        <p:spPr bwMode="auto">
          <a:xfrm>
            <a:off x="3308350" y="6400800"/>
            <a:ext cx="583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More about this in Chapters 7 and 12</a:t>
            </a:r>
          </a:p>
        </p:txBody>
      </p:sp>
      <p:pic>
        <p:nvPicPr>
          <p:cNvPr id="61446" name="Picture 10" descr="sb4139f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32"/>
          <a:stretch>
            <a:fillRect/>
          </a:stretch>
        </p:blipFill>
        <p:spPr bwMode="auto">
          <a:xfrm>
            <a:off x="0" y="3657600"/>
            <a:ext cx="929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 Box 11"/>
          <p:cNvSpPr txBox="1">
            <a:spLocks noChangeArrowheads="1"/>
          </p:cNvSpPr>
          <p:nvPr/>
        </p:nvSpPr>
        <p:spPr bwMode="auto">
          <a:xfrm>
            <a:off x="990600" y="4495800"/>
            <a:ext cx="4168775" cy="7016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448" name="Rectangle 13"/>
          <p:cNvSpPr>
            <a:spLocks noChangeArrowheads="1"/>
          </p:cNvSpPr>
          <p:nvPr/>
        </p:nvSpPr>
        <p:spPr bwMode="auto">
          <a:xfrm>
            <a:off x="304800" y="4419600"/>
            <a:ext cx="5791200" cy="7016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000" b="1">
              <a:solidFill>
                <a:srgbClr val="000000"/>
              </a:solidFill>
              <a:latin typeface="Comic Sans MS" pitchFamily="66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0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1262" name="Rectangle 14"/>
          <p:cNvSpPr>
            <a:spLocks noChangeArrowheads="1"/>
          </p:cNvSpPr>
          <p:nvPr/>
        </p:nvSpPr>
        <p:spPr bwMode="auto">
          <a:xfrm>
            <a:off x="381000" y="1219200"/>
            <a:ext cx="7334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CARRIES INFORMATION</a:t>
            </a:r>
          </a:p>
        </p:txBody>
      </p:sp>
      <p:sp>
        <p:nvSpPr>
          <p:cNvPr id="181263" name="Rectangle 15"/>
          <p:cNvSpPr>
            <a:spLocks noChangeArrowheads="1"/>
          </p:cNvSpPr>
          <p:nvPr/>
        </p:nvSpPr>
        <p:spPr bwMode="auto">
          <a:xfrm>
            <a:off x="304800" y="182880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from DNA</a:t>
            </a:r>
          </a:p>
        </p:txBody>
      </p:sp>
      <p:sp>
        <p:nvSpPr>
          <p:cNvPr id="181264" name="Rectangle 16"/>
          <p:cNvSpPr>
            <a:spLocks noChangeArrowheads="1"/>
          </p:cNvSpPr>
          <p:nvPr/>
        </p:nvSpPr>
        <p:spPr bwMode="auto">
          <a:xfrm>
            <a:off x="4419600" y="1828800"/>
            <a:ext cx="188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to cell</a:t>
            </a:r>
          </a:p>
        </p:txBody>
      </p:sp>
      <p:sp>
        <p:nvSpPr>
          <p:cNvPr id="181265" name="Rectangle 17"/>
          <p:cNvSpPr>
            <a:spLocks noChangeArrowheads="1"/>
          </p:cNvSpPr>
          <p:nvPr/>
        </p:nvSpPr>
        <p:spPr bwMode="auto">
          <a:xfrm>
            <a:off x="2971800" y="2941638"/>
            <a:ext cx="5899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PROTEIN SYNTHESIS</a:t>
            </a:r>
          </a:p>
        </p:txBody>
      </p:sp>
    </p:spTree>
    <p:extLst>
      <p:ext uri="{BB962C8B-B14F-4D97-AF65-F5344CB8AC3E}">
        <p14:creationId xmlns:p14="http://schemas.microsoft.com/office/powerpoint/2010/main" val="21450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2" grpId="0"/>
      <p:bldP spid="181263" grpId="0"/>
      <p:bldP spid="181264" grpId="0"/>
      <p:bldP spid="1812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54102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smtClean="0"/>
              <a:t>   </a:t>
            </a:r>
            <a:r>
              <a:rPr lang="en-US" sz="4000" b="1" smtClean="0">
                <a:latin typeface="Comic Sans MS" pitchFamily="66" charset="0"/>
              </a:rPr>
              <a:t>Monosaccharides can be joined together using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b="1" smtClean="0">
                <a:latin typeface="Comic Sans MS" pitchFamily="66" charset="0"/>
              </a:rPr>
              <a:t> ____________________ to make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b="1" smtClean="0">
                <a:latin typeface="Comic Sans MS" pitchFamily="66" charset="0"/>
              </a:rPr>
              <a:t>  ________________ made of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b="1" smtClean="0">
                <a:latin typeface="Comic Sans MS" pitchFamily="66" charset="0"/>
              </a:rPr>
              <a:t>  ___________ molecules.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latin typeface="Comic Sans MS" pitchFamily="66" charset="0"/>
            </a:endParaRPr>
          </a:p>
        </p:txBody>
      </p:sp>
      <p:sp>
        <p:nvSpPr>
          <p:cNvPr id="412676" name="Rectangle 4"/>
          <p:cNvSpPr>
            <a:spLocks noChangeArrowheads="1"/>
          </p:cNvSpPr>
          <p:nvPr/>
        </p:nvSpPr>
        <p:spPr bwMode="auto">
          <a:xfrm>
            <a:off x="457200" y="1905000"/>
            <a:ext cx="5214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POLYSACCHARIDES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581400" y="1981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  <a:cs typeface="Times New Roman" pitchFamily="18" charset="0"/>
              </a:rPr>
              <a:t>Image from: Modern Biology; Pearson Prentice Hall </a:t>
            </a:r>
            <a:r>
              <a:rPr lang="en-US" sz="1000" b="1">
                <a:solidFill>
                  <a:srgbClr val="CC3399"/>
                </a:solidFill>
                <a:latin typeface="Arial" charset="0"/>
                <a:cs typeface="Arial" charset="0"/>
              </a:rPr>
              <a:t>© </a:t>
            </a:r>
            <a:r>
              <a:rPr lang="en-US" sz="1000" b="1">
                <a:solidFill>
                  <a:srgbClr val="CC3399"/>
                </a:solidFill>
                <a:latin typeface="Arial" charset="0"/>
                <a:cs typeface="Times New Roman" pitchFamily="18" charset="0"/>
              </a:rPr>
              <a:t>2005</a:t>
            </a:r>
            <a:endParaRPr lang="en-US" sz="1000" b="1">
              <a:solidFill>
                <a:srgbClr val="CC3399"/>
              </a:solidFill>
              <a:latin typeface="Arial" charset="0"/>
            </a:endParaRPr>
          </a:p>
        </p:txBody>
      </p:sp>
      <p:sp>
        <p:nvSpPr>
          <p:cNvPr id="412679" name="Rectangle 7"/>
          <p:cNvSpPr>
            <a:spLocks noChangeArrowheads="1"/>
          </p:cNvSpPr>
          <p:nvPr/>
        </p:nvSpPr>
        <p:spPr bwMode="auto">
          <a:xfrm>
            <a:off x="381000" y="2590800"/>
            <a:ext cx="3730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MANY SUGAR</a:t>
            </a:r>
          </a:p>
        </p:txBody>
      </p:sp>
      <p:sp>
        <p:nvSpPr>
          <p:cNvPr id="412680" name="Rectangle 8"/>
          <p:cNvSpPr>
            <a:spLocks noChangeArrowheads="1"/>
          </p:cNvSpPr>
          <p:nvPr/>
        </p:nvSpPr>
        <p:spPr bwMode="auto">
          <a:xfrm>
            <a:off x="457200" y="1066800"/>
            <a:ext cx="6086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  <a:latin typeface="Comic Sans MS" pitchFamily="66" charset="0"/>
              </a:rPr>
              <a:t>dehydration synthesis</a:t>
            </a:r>
          </a:p>
        </p:txBody>
      </p:sp>
    </p:spTree>
    <p:extLst>
      <p:ext uri="{BB962C8B-B14F-4D97-AF65-F5344CB8AC3E}">
        <p14:creationId xmlns:p14="http://schemas.microsoft.com/office/powerpoint/2010/main" val="95758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1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6" grpId="0" autoUpdateAnimBg="0"/>
      <p:bldP spid="412679" grpId="0"/>
      <p:bldP spid="41268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991600" cy="6172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b="1" smtClean="0">
                <a:latin typeface="Comic Sans MS" pitchFamily="66" charset="0"/>
              </a:rPr>
              <a:t>MAKE CONNECTIONS</a:t>
            </a:r>
          </a:p>
          <a:p>
            <a:pPr algn="ctr" eaLnBrk="1" hangingPunct="1">
              <a:buFontTx/>
              <a:buNone/>
            </a:pPr>
            <a:endParaRPr lang="en-US" sz="4000" b="1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sz="4000" b="1" smtClean="0">
                <a:latin typeface="Comic Sans MS" pitchFamily="66" charset="0"/>
              </a:rPr>
              <a:t>How are the SHAPES of the molecules you learned about related to their FUNCTIONS?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943600" y="518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28600" y="6248400"/>
            <a:ext cx="4549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CC0099"/>
                </a:solidFill>
                <a:latin typeface="Arial Unicode MS" pitchFamily="34" charset="-128"/>
              </a:rPr>
              <a:t>http://www.gb-sports.co.uk/zoggsfinz.jpg</a:t>
            </a:r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0099"/>
                </a:solidFill>
                <a:latin typeface="Arial Unicode MS" pitchFamily="34" charset="-128"/>
              </a:rPr>
              <a:t>http://www.webweaver.nu/clipart/img/misc/construction/hammer-animation.gif</a:t>
            </a:r>
          </a:p>
        </p:txBody>
      </p:sp>
      <p:pic>
        <p:nvPicPr>
          <p:cNvPr id="62469" name="Picture 5" descr="hammer-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18288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zoggsfinz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27432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8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Oval 2"/>
          <p:cNvSpPr>
            <a:spLocks noChangeArrowheads="1"/>
          </p:cNvSpPr>
          <p:nvPr/>
        </p:nvSpPr>
        <p:spPr bwMode="auto">
          <a:xfrm>
            <a:off x="3759200" y="1460500"/>
            <a:ext cx="1778000" cy="6985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>
            <a:off x="4635500" y="21590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4635500" y="2425700"/>
            <a:ext cx="0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 flipV="1">
            <a:off x="1435100" y="2489200"/>
            <a:ext cx="6397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1435100" y="2489200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7845425" y="24860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5726113" y="2495550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3592513" y="2489200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1460500" y="3465513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7847013" y="3468688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7845425" y="4492625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5724525" y="3463925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>
            <a:off x="5726113" y="449580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3592513" y="3462338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3592513" y="449580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1479550" y="449580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3940175" y="1489075"/>
            <a:ext cx="141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0">
                <a:solidFill>
                  <a:srgbClr val="000000"/>
                </a:solidFill>
                <a:latin typeface="Arial" charset="0"/>
              </a:rPr>
              <a:t>Carbon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0">
                <a:solidFill>
                  <a:srgbClr val="000000"/>
                </a:solidFill>
                <a:latin typeface="Arial" charset="0"/>
              </a:rPr>
              <a:t>Compounds</a:t>
            </a: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4264025" y="2182813"/>
            <a:ext cx="74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>
                <a:solidFill>
                  <a:srgbClr val="000000"/>
                </a:solidFill>
                <a:latin typeface="Arial" charset="0"/>
              </a:rPr>
              <a:t>include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860425" y="3236913"/>
            <a:ext cx="1277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>
                <a:solidFill>
                  <a:srgbClr val="000000"/>
                </a:solidFill>
                <a:latin typeface="Arial" charset="0"/>
              </a:rPr>
              <a:t>that consist of</a:t>
            </a: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869950" y="4252913"/>
            <a:ext cx="1258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>
                <a:solidFill>
                  <a:srgbClr val="000000"/>
                </a:solidFill>
                <a:latin typeface="Arial" charset="0"/>
              </a:rPr>
              <a:t>which contain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2968625" y="3236913"/>
            <a:ext cx="1277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>
                <a:solidFill>
                  <a:srgbClr val="000000"/>
                </a:solidFill>
                <a:latin typeface="Arial" charset="0"/>
              </a:rPr>
              <a:t>that consist of</a:t>
            </a:r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5102225" y="3236913"/>
            <a:ext cx="1277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>
                <a:solidFill>
                  <a:srgbClr val="000000"/>
                </a:solidFill>
                <a:latin typeface="Arial" charset="0"/>
              </a:rPr>
              <a:t>that consist of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7235825" y="3236913"/>
            <a:ext cx="1277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>
                <a:solidFill>
                  <a:srgbClr val="000000"/>
                </a:solidFill>
                <a:latin typeface="Arial" charset="0"/>
              </a:rPr>
              <a:t>that consist of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3016250" y="4252913"/>
            <a:ext cx="1258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>
                <a:solidFill>
                  <a:srgbClr val="000000"/>
                </a:solidFill>
                <a:latin typeface="Arial" charset="0"/>
              </a:rPr>
              <a:t>which contain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5149850" y="4252913"/>
            <a:ext cx="1258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>
                <a:solidFill>
                  <a:srgbClr val="000000"/>
                </a:solidFill>
                <a:latin typeface="Arial" charset="0"/>
              </a:rPr>
              <a:t>which contain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7258050" y="4252913"/>
            <a:ext cx="1258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>
                <a:solidFill>
                  <a:srgbClr val="000000"/>
                </a:solidFill>
                <a:latin typeface="Arial" charset="0"/>
              </a:rPr>
              <a:t>which contain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Arial" charset="0"/>
              </a:rPr>
              <a:t>Section 2-3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0">
                <a:solidFill>
                  <a:srgbClr val="FFFFFF"/>
                </a:solidFill>
                <a:latin typeface="Arial Black" pitchFamily="34" charset="0"/>
              </a:rPr>
              <a:t>Concept Map</a:t>
            </a:r>
          </a:p>
        </p:txBody>
      </p:sp>
      <p:grpSp>
        <p:nvGrpSpPr>
          <p:cNvPr id="63518" name="Group 30"/>
          <p:cNvGrpSpPr>
            <a:grpSpLocks/>
          </p:cNvGrpSpPr>
          <p:nvPr/>
        </p:nvGrpSpPr>
        <p:grpSpPr bwMode="auto">
          <a:xfrm>
            <a:off x="717550" y="2628900"/>
            <a:ext cx="7889875" cy="673100"/>
            <a:chOff x="452" y="1656"/>
            <a:chExt cx="4970" cy="424"/>
          </a:xfrm>
        </p:grpSpPr>
        <p:sp>
          <p:nvSpPr>
            <p:cNvPr id="63531" name="Oval 31"/>
            <p:cNvSpPr>
              <a:spLocks noChangeArrowheads="1"/>
            </p:cNvSpPr>
            <p:nvPr/>
          </p:nvSpPr>
          <p:spPr bwMode="auto">
            <a:xfrm>
              <a:off x="1781" y="1656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3532" name="Oval 32"/>
            <p:cNvSpPr>
              <a:spLocks noChangeArrowheads="1"/>
            </p:cNvSpPr>
            <p:nvPr/>
          </p:nvSpPr>
          <p:spPr bwMode="auto">
            <a:xfrm>
              <a:off x="3125" y="1656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3533" name="Oval 33"/>
            <p:cNvSpPr>
              <a:spLocks noChangeArrowheads="1"/>
            </p:cNvSpPr>
            <p:nvPr/>
          </p:nvSpPr>
          <p:spPr bwMode="auto">
            <a:xfrm>
              <a:off x="4462" y="1656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3534" name="Oval 34"/>
            <p:cNvSpPr>
              <a:spLocks noChangeArrowheads="1"/>
            </p:cNvSpPr>
            <p:nvPr/>
          </p:nvSpPr>
          <p:spPr bwMode="auto">
            <a:xfrm>
              <a:off x="452" y="1656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3519" name="Group 40"/>
          <p:cNvGrpSpPr>
            <a:grpSpLocks/>
          </p:cNvGrpSpPr>
          <p:nvPr/>
        </p:nvGrpSpPr>
        <p:grpSpPr bwMode="auto">
          <a:xfrm>
            <a:off x="717550" y="3613150"/>
            <a:ext cx="7893050" cy="679450"/>
            <a:chOff x="452" y="2276"/>
            <a:chExt cx="4972" cy="428"/>
          </a:xfrm>
        </p:grpSpPr>
        <p:sp>
          <p:nvSpPr>
            <p:cNvPr id="63527" name="Oval 41"/>
            <p:cNvSpPr>
              <a:spLocks noChangeArrowheads="1"/>
            </p:cNvSpPr>
            <p:nvPr/>
          </p:nvSpPr>
          <p:spPr bwMode="auto">
            <a:xfrm>
              <a:off x="1785" y="2276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3528" name="Oval 42"/>
            <p:cNvSpPr>
              <a:spLocks noChangeArrowheads="1"/>
            </p:cNvSpPr>
            <p:nvPr/>
          </p:nvSpPr>
          <p:spPr bwMode="auto">
            <a:xfrm>
              <a:off x="3125" y="2276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3529" name="Oval 43"/>
            <p:cNvSpPr>
              <a:spLocks noChangeArrowheads="1"/>
            </p:cNvSpPr>
            <p:nvPr/>
          </p:nvSpPr>
          <p:spPr bwMode="auto">
            <a:xfrm>
              <a:off x="4464" y="2276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3530" name="Oval 44"/>
            <p:cNvSpPr>
              <a:spLocks noChangeArrowheads="1"/>
            </p:cNvSpPr>
            <p:nvPr/>
          </p:nvSpPr>
          <p:spPr bwMode="auto">
            <a:xfrm>
              <a:off x="452" y="2280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3520" name="Group 50"/>
          <p:cNvGrpSpPr>
            <a:grpSpLocks/>
          </p:cNvGrpSpPr>
          <p:nvPr/>
        </p:nvGrpSpPr>
        <p:grpSpPr bwMode="auto">
          <a:xfrm>
            <a:off x="717550" y="4648200"/>
            <a:ext cx="7889875" cy="684213"/>
            <a:chOff x="452" y="2928"/>
            <a:chExt cx="4970" cy="431"/>
          </a:xfrm>
        </p:grpSpPr>
        <p:sp>
          <p:nvSpPr>
            <p:cNvPr id="63523" name="Oval 51"/>
            <p:cNvSpPr>
              <a:spLocks noChangeArrowheads="1"/>
            </p:cNvSpPr>
            <p:nvPr/>
          </p:nvSpPr>
          <p:spPr bwMode="auto">
            <a:xfrm>
              <a:off x="1789" y="2928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3524" name="Oval 52"/>
            <p:cNvSpPr>
              <a:spLocks noChangeArrowheads="1"/>
            </p:cNvSpPr>
            <p:nvPr/>
          </p:nvSpPr>
          <p:spPr bwMode="auto">
            <a:xfrm>
              <a:off x="3121" y="2928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3525" name="Oval 53"/>
            <p:cNvSpPr>
              <a:spLocks noChangeArrowheads="1"/>
            </p:cNvSpPr>
            <p:nvPr/>
          </p:nvSpPr>
          <p:spPr bwMode="auto">
            <a:xfrm>
              <a:off x="4462" y="2928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3526" name="Oval 54"/>
            <p:cNvSpPr>
              <a:spLocks noChangeArrowheads="1"/>
            </p:cNvSpPr>
            <p:nvPr/>
          </p:nvSpPr>
          <p:spPr bwMode="auto">
            <a:xfrm>
              <a:off x="452" y="2935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63521" name="Picture 60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22" name="Picture 61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9309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Oval 2"/>
          <p:cNvSpPr>
            <a:spLocks noChangeArrowheads="1"/>
          </p:cNvSpPr>
          <p:nvPr/>
        </p:nvSpPr>
        <p:spPr bwMode="auto">
          <a:xfrm>
            <a:off x="3759200" y="1460500"/>
            <a:ext cx="1778000" cy="6985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4635500" y="21590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4635500" y="2425700"/>
            <a:ext cx="0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 flipV="1">
            <a:off x="1435100" y="2489200"/>
            <a:ext cx="6397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1435100" y="2489200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7845425" y="24860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5726113" y="2495550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3592513" y="2489200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1460500" y="3465513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7847013" y="3468688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7845425" y="4492625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5724525" y="3463925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5726113" y="449580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3592513" y="3462338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3592513" y="449580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1479550" y="449580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3940175" y="1489075"/>
            <a:ext cx="141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0">
                <a:solidFill>
                  <a:srgbClr val="000000"/>
                </a:solidFill>
                <a:latin typeface="Arial" charset="0"/>
              </a:rPr>
              <a:t>Carbon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0">
                <a:solidFill>
                  <a:srgbClr val="000000"/>
                </a:solidFill>
                <a:latin typeface="Arial" charset="0"/>
              </a:rPr>
              <a:t>Compounds</a:t>
            </a: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4264025" y="2182813"/>
            <a:ext cx="74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>
                <a:solidFill>
                  <a:srgbClr val="000000"/>
                </a:solidFill>
                <a:latin typeface="Arial" charset="0"/>
              </a:rPr>
              <a:t>include</a:t>
            </a:r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860425" y="3236913"/>
            <a:ext cx="1277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>
                <a:solidFill>
                  <a:srgbClr val="000000"/>
                </a:solidFill>
                <a:latin typeface="Arial" charset="0"/>
              </a:rPr>
              <a:t>that consist of</a:t>
            </a:r>
          </a:p>
        </p:txBody>
      </p: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869950" y="4252913"/>
            <a:ext cx="1258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>
                <a:solidFill>
                  <a:srgbClr val="000000"/>
                </a:solidFill>
                <a:latin typeface="Arial" charset="0"/>
              </a:rPr>
              <a:t>which contain</a:t>
            </a:r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2968625" y="3236913"/>
            <a:ext cx="1277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>
                <a:solidFill>
                  <a:srgbClr val="000000"/>
                </a:solidFill>
                <a:latin typeface="Arial" charset="0"/>
              </a:rPr>
              <a:t>that consist of</a:t>
            </a:r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5102225" y="3236913"/>
            <a:ext cx="1277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>
                <a:solidFill>
                  <a:srgbClr val="000000"/>
                </a:solidFill>
                <a:latin typeface="Arial" charset="0"/>
              </a:rPr>
              <a:t>that consist of</a:t>
            </a:r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7235825" y="3236913"/>
            <a:ext cx="1277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>
                <a:solidFill>
                  <a:srgbClr val="000000"/>
                </a:solidFill>
                <a:latin typeface="Arial" charset="0"/>
              </a:rPr>
              <a:t>that consist of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3016250" y="4252913"/>
            <a:ext cx="1258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>
                <a:solidFill>
                  <a:srgbClr val="000000"/>
                </a:solidFill>
                <a:latin typeface="Arial" charset="0"/>
              </a:rPr>
              <a:t>which contain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5149850" y="4252913"/>
            <a:ext cx="1258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>
                <a:solidFill>
                  <a:srgbClr val="000000"/>
                </a:solidFill>
                <a:latin typeface="Arial" charset="0"/>
              </a:rPr>
              <a:t>which contain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7258050" y="4252913"/>
            <a:ext cx="1258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>
                <a:solidFill>
                  <a:srgbClr val="000000"/>
                </a:solidFill>
                <a:latin typeface="Arial" charset="0"/>
              </a:rPr>
              <a:t>which contain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Arial" charset="0"/>
              </a:rPr>
              <a:t>Section 2-3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0">
                <a:solidFill>
                  <a:srgbClr val="FFFFFF"/>
                </a:solidFill>
                <a:latin typeface="Arial Black" pitchFamily="34" charset="0"/>
              </a:rPr>
              <a:t>Concept Map</a:t>
            </a:r>
          </a:p>
        </p:txBody>
      </p:sp>
      <p:grpSp>
        <p:nvGrpSpPr>
          <p:cNvPr id="64542" name="Group 30"/>
          <p:cNvGrpSpPr>
            <a:grpSpLocks/>
          </p:cNvGrpSpPr>
          <p:nvPr/>
        </p:nvGrpSpPr>
        <p:grpSpPr bwMode="auto">
          <a:xfrm>
            <a:off x="717550" y="2628900"/>
            <a:ext cx="7889875" cy="673100"/>
            <a:chOff x="452" y="1656"/>
            <a:chExt cx="4970" cy="424"/>
          </a:xfrm>
        </p:grpSpPr>
        <p:sp>
          <p:nvSpPr>
            <p:cNvPr id="64570" name="Oval 31"/>
            <p:cNvSpPr>
              <a:spLocks noChangeArrowheads="1"/>
            </p:cNvSpPr>
            <p:nvPr/>
          </p:nvSpPr>
          <p:spPr bwMode="auto">
            <a:xfrm>
              <a:off x="1781" y="1656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4571" name="Oval 32"/>
            <p:cNvSpPr>
              <a:spLocks noChangeArrowheads="1"/>
            </p:cNvSpPr>
            <p:nvPr/>
          </p:nvSpPr>
          <p:spPr bwMode="auto">
            <a:xfrm>
              <a:off x="3125" y="1656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4572" name="Oval 33"/>
            <p:cNvSpPr>
              <a:spLocks noChangeArrowheads="1"/>
            </p:cNvSpPr>
            <p:nvPr/>
          </p:nvSpPr>
          <p:spPr bwMode="auto">
            <a:xfrm>
              <a:off x="4462" y="1656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4573" name="Oval 34"/>
            <p:cNvSpPr>
              <a:spLocks noChangeArrowheads="1"/>
            </p:cNvSpPr>
            <p:nvPr/>
          </p:nvSpPr>
          <p:spPr bwMode="auto">
            <a:xfrm>
              <a:off x="452" y="1656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20725" y="2797175"/>
            <a:ext cx="7588250" cy="336550"/>
            <a:chOff x="454" y="1762"/>
            <a:chExt cx="4780" cy="212"/>
          </a:xfrm>
        </p:grpSpPr>
        <p:sp>
          <p:nvSpPr>
            <p:cNvPr id="64566" name="Text Box 36"/>
            <p:cNvSpPr txBox="1">
              <a:spLocks noChangeArrowheads="1"/>
            </p:cNvSpPr>
            <p:nvPr/>
          </p:nvSpPr>
          <p:spPr bwMode="auto">
            <a:xfrm>
              <a:off x="454" y="1762"/>
              <a:ext cx="9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0">
                  <a:solidFill>
                    <a:srgbClr val="000000"/>
                  </a:solidFill>
                  <a:latin typeface="Arial" charset="0"/>
                </a:rPr>
                <a:t>Carbohydrates</a:t>
              </a:r>
              <a:endParaRPr lang="en-US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567" name="Text Box 37"/>
            <p:cNvSpPr txBox="1">
              <a:spLocks noChangeArrowheads="1"/>
            </p:cNvSpPr>
            <p:nvPr/>
          </p:nvSpPr>
          <p:spPr bwMode="auto">
            <a:xfrm>
              <a:off x="2036" y="1762"/>
              <a:ext cx="44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0">
                  <a:solidFill>
                    <a:srgbClr val="000000"/>
                  </a:solidFill>
                  <a:latin typeface="Arial" charset="0"/>
                </a:rPr>
                <a:t>Lipids</a:t>
              </a:r>
              <a:endParaRPr lang="en-US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568" name="Text Box 38"/>
            <p:cNvSpPr txBox="1">
              <a:spLocks noChangeArrowheads="1"/>
            </p:cNvSpPr>
            <p:nvPr/>
          </p:nvSpPr>
          <p:spPr bwMode="auto">
            <a:xfrm>
              <a:off x="3171" y="1762"/>
              <a:ext cx="8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0">
                  <a:solidFill>
                    <a:srgbClr val="000000"/>
                  </a:solidFill>
                  <a:latin typeface="Arial" charset="0"/>
                </a:rPr>
                <a:t>Nucleic acids</a:t>
              </a:r>
              <a:endParaRPr lang="en-US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569" name="Text Box 39"/>
            <p:cNvSpPr txBox="1">
              <a:spLocks noChangeArrowheads="1"/>
            </p:cNvSpPr>
            <p:nvPr/>
          </p:nvSpPr>
          <p:spPr bwMode="auto">
            <a:xfrm>
              <a:off x="4649" y="1762"/>
              <a:ext cx="5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0">
                  <a:solidFill>
                    <a:srgbClr val="000000"/>
                  </a:solidFill>
                  <a:latin typeface="Arial" charset="0"/>
                </a:rPr>
                <a:t>Proteins</a:t>
              </a:r>
              <a:endParaRPr lang="en-US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4544" name="Group 40"/>
          <p:cNvGrpSpPr>
            <a:grpSpLocks/>
          </p:cNvGrpSpPr>
          <p:nvPr/>
        </p:nvGrpSpPr>
        <p:grpSpPr bwMode="auto">
          <a:xfrm>
            <a:off x="717550" y="3613150"/>
            <a:ext cx="7893050" cy="679450"/>
            <a:chOff x="452" y="2276"/>
            <a:chExt cx="4972" cy="428"/>
          </a:xfrm>
        </p:grpSpPr>
        <p:sp>
          <p:nvSpPr>
            <p:cNvPr id="64562" name="Oval 41"/>
            <p:cNvSpPr>
              <a:spLocks noChangeArrowheads="1"/>
            </p:cNvSpPr>
            <p:nvPr/>
          </p:nvSpPr>
          <p:spPr bwMode="auto">
            <a:xfrm>
              <a:off x="1785" y="2276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4563" name="Oval 42"/>
            <p:cNvSpPr>
              <a:spLocks noChangeArrowheads="1"/>
            </p:cNvSpPr>
            <p:nvPr/>
          </p:nvSpPr>
          <p:spPr bwMode="auto">
            <a:xfrm>
              <a:off x="3125" y="2276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4564" name="Oval 43"/>
            <p:cNvSpPr>
              <a:spLocks noChangeArrowheads="1"/>
            </p:cNvSpPr>
            <p:nvPr/>
          </p:nvSpPr>
          <p:spPr bwMode="auto">
            <a:xfrm>
              <a:off x="4464" y="2276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4565" name="Oval 44"/>
            <p:cNvSpPr>
              <a:spLocks noChangeArrowheads="1"/>
            </p:cNvSpPr>
            <p:nvPr/>
          </p:nvSpPr>
          <p:spPr bwMode="auto">
            <a:xfrm>
              <a:off x="452" y="2280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839788" y="3665538"/>
            <a:ext cx="7664450" cy="581025"/>
            <a:chOff x="529" y="2309"/>
            <a:chExt cx="4828" cy="366"/>
          </a:xfrm>
        </p:grpSpPr>
        <p:sp>
          <p:nvSpPr>
            <p:cNvPr id="64558" name="Text Box 46"/>
            <p:cNvSpPr txBox="1">
              <a:spLocks noChangeArrowheads="1"/>
            </p:cNvSpPr>
            <p:nvPr/>
          </p:nvSpPr>
          <p:spPr bwMode="auto">
            <a:xfrm>
              <a:off x="529" y="2309"/>
              <a:ext cx="80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0">
                  <a:solidFill>
                    <a:srgbClr val="000000"/>
                  </a:solidFill>
                  <a:latin typeface="Arial" charset="0"/>
                </a:rPr>
                <a:t>Sugars and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0">
                  <a:solidFill>
                    <a:srgbClr val="000000"/>
                  </a:solidFill>
                  <a:latin typeface="Arial" charset="0"/>
                </a:rPr>
                <a:t>starches</a:t>
              </a:r>
              <a:endParaRPr lang="en-US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559" name="Text Box 47"/>
            <p:cNvSpPr txBox="1">
              <a:spLocks noChangeArrowheads="1"/>
            </p:cNvSpPr>
            <p:nvPr/>
          </p:nvSpPr>
          <p:spPr bwMode="auto">
            <a:xfrm>
              <a:off x="1844" y="2382"/>
              <a:ext cx="8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0">
                  <a:solidFill>
                    <a:srgbClr val="000000"/>
                  </a:solidFill>
                  <a:latin typeface="Arial" charset="0"/>
                </a:rPr>
                <a:t>Fats and oils</a:t>
              </a:r>
              <a:endParaRPr lang="en-US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560" name="Text Box 48"/>
            <p:cNvSpPr txBox="1">
              <a:spLocks noChangeArrowheads="1"/>
            </p:cNvSpPr>
            <p:nvPr/>
          </p:nvSpPr>
          <p:spPr bwMode="auto">
            <a:xfrm>
              <a:off x="3213" y="2382"/>
              <a:ext cx="7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0">
                  <a:solidFill>
                    <a:srgbClr val="000000"/>
                  </a:solidFill>
                  <a:latin typeface="Arial" charset="0"/>
                </a:rPr>
                <a:t>Nucleotides</a:t>
              </a:r>
              <a:endParaRPr lang="en-US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561" name="Text Box 49"/>
            <p:cNvSpPr txBox="1">
              <a:spLocks noChangeArrowheads="1"/>
            </p:cNvSpPr>
            <p:nvPr/>
          </p:nvSpPr>
          <p:spPr bwMode="auto">
            <a:xfrm>
              <a:off x="4531" y="2382"/>
              <a:ext cx="8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0">
                  <a:solidFill>
                    <a:srgbClr val="000000"/>
                  </a:solidFill>
                  <a:latin typeface="Arial" charset="0"/>
                </a:rPr>
                <a:t>Amino Acids</a:t>
              </a:r>
              <a:endParaRPr lang="en-US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4546" name="Group 50"/>
          <p:cNvGrpSpPr>
            <a:grpSpLocks/>
          </p:cNvGrpSpPr>
          <p:nvPr/>
        </p:nvGrpSpPr>
        <p:grpSpPr bwMode="auto">
          <a:xfrm>
            <a:off x="717550" y="4648200"/>
            <a:ext cx="7889875" cy="684213"/>
            <a:chOff x="452" y="2928"/>
            <a:chExt cx="4970" cy="431"/>
          </a:xfrm>
        </p:grpSpPr>
        <p:sp>
          <p:nvSpPr>
            <p:cNvPr id="64554" name="Oval 51"/>
            <p:cNvSpPr>
              <a:spLocks noChangeArrowheads="1"/>
            </p:cNvSpPr>
            <p:nvPr/>
          </p:nvSpPr>
          <p:spPr bwMode="auto">
            <a:xfrm>
              <a:off x="1789" y="2928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4555" name="Oval 52"/>
            <p:cNvSpPr>
              <a:spLocks noChangeArrowheads="1"/>
            </p:cNvSpPr>
            <p:nvPr/>
          </p:nvSpPr>
          <p:spPr bwMode="auto">
            <a:xfrm>
              <a:off x="3121" y="2928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4556" name="Oval 53"/>
            <p:cNvSpPr>
              <a:spLocks noChangeArrowheads="1"/>
            </p:cNvSpPr>
            <p:nvPr/>
          </p:nvSpPr>
          <p:spPr bwMode="auto">
            <a:xfrm>
              <a:off x="4462" y="2928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4557" name="Oval 54"/>
            <p:cNvSpPr>
              <a:spLocks noChangeArrowheads="1"/>
            </p:cNvSpPr>
            <p:nvPr/>
          </p:nvSpPr>
          <p:spPr bwMode="auto">
            <a:xfrm>
              <a:off x="452" y="2935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1012825" y="4722813"/>
            <a:ext cx="7605713" cy="568325"/>
            <a:chOff x="638" y="2975"/>
            <a:chExt cx="4791" cy="358"/>
          </a:xfrm>
        </p:grpSpPr>
        <p:sp>
          <p:nvSpPr>
            <p:cNvPr id="64550" name="Text Box 56"/>
            <p:cNvSpPr txBox="1">
              <a:spLocks noChangeArrowheads="1"/>
            </p:cNvSpPr>
            <p:nvPr/>
          </p:nvSpPr>
          <p:spPr bwMode="auto">
            <a:xfrm>
              <a:off x="638" y="2975"/>
              <a:ext cx="541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Carbon,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hydrogen,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oxygen</a:t>
              </a:r>
            </a:p>
          </p:txBody>
        </p:sp>
        <p:sp>
          <p:nvSpPr>
            <p:cNvPr id="64551" name="Text Box 57"/>
            <p:cNvSpPr txBox="1">
              <a:spLocks noChangeArrowheads="1"/>
            </p:cNvSpPr>
            <p:nvPr/>
          </p:nvSpPr>
          <p:spPr bwMode="auto">
            <a:xfrm>
              <a:off x="1990" y="2975"/>
              <a:ext cx="541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Carbon,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hydrogen,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oxygen</a:t>
              </a:r>
              <a:endParaRPr lang="en-US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552" name="Text Box 58"/>
            <p:cNvSpPr txBox="1">
              <a:spLocks noChangeArrowheads="1"/>
            </p:cNvSpPr>
            <p:nvPr/>
          </p:nvSpPr>
          <p:spPr bwMode="auto">
            <a:xfrm>
              <a:off x="3174" y="2999"/>
              <a:ext cx="881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Carbon,hydrogen,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oxygen, nitrogen,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phosphorus</a:t>
              </a:r>
            </a:p>
          </p:txBody>
        </p:sp>
        <p:sp>
          <p:nvSpPr>
            <p:cNvPr id="64553" name="Text Box 59"/>
            <p:cNvSpPr txBox="1">
              <a:spLocks noChangeArrowheads="1"/>
            </p:cNvSpPr>
            <p:nvPr/>
          </p:nvSpPr>
          <p:spPr bwMode="auto">
            <a:xfrm>
              <a:off x="4526" y="2983"/>
              <a:ext cx="903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Carbon,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hydrogen,oxygen,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nitrogen,</a:t>
              </a:r>
            </a:p>
          </p:txBody>
        </p:sp>
      </p:grpSp>
      <p:pic>
        <p:nvPicPr>
          <p:cNvPr id="64548" name="Picture 60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9" name="Picture 61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46960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7620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Arial" charset="0"/>
              </a:rPr>
              <a:t>SOUTH DAKOTA </a:t>
            </a:r>
            <a:br>
              <a:rPr lang="en-US" sz="3200" b="1" smtClean="0">
                <a:latin typeface="Arial" charset="0"/>
              </a:rPr>
            </a:br>
            <a:r>
              <a:rPr lang="en-US" sz="3200" b="1" smtClean="0">
                <a:latin typeface="Arial" charset="0"/>
              </a:rPr>
              <a:t>CORE SCIENCE STANDARDS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276600"/>
            <a:ext cx="89154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Arial" charset="0"/>
              </a:rPr>
              <a:t>9-12.L.1.1.  Students are able to relate cellular functions and processes to specialized structures within cells.</a:t>
            </a:r>
            <a:endParaRPr lang="en-US" sz="2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latin typeface="Arial" charset="0"/>
              </a:rPr>
              <a:t>		</a:t>
            </a:r>
            <a:endParaRPr lang="en-US" smtClean="0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74613" y="1219200"/>
            <a:ext cx="90693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LIFE SCIENCE:</a:t>
            </a:r>
            <a:br>
              <a:rPr lang="en-US" sz="2800" b="1">
                <a:solidFill>
                  <a:srgbClr val="000000"/>
                </a:solidFill>
                <a:latin typeface="Arial" charset="0"/>
              </a:rPr>
            </a:br>
            <a:r>
              <a:rPr lang="en-US" sz="2800" b="1">
                <a:solidFill>
                  <a:srgbClr val="000000"/>
                </a:solidFill>
                <a:latin typeface="Arial" charset="0"/>
              </a:rPr>
              <a:t>Indicator 1: Understand the fundamental structures,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functions, classifications, and mechanisms found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in living things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35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839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Arial" charset="0"/>
              </a:rPr>
              <a:t>Indicator 1: Understand the fundamental structures, functions, classifications, and mechanisms found in living things.</a:t>
            </a:r>
            <a:r>
              <a:rPr lang="en-US" sz="280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b="1" smtClean="0">
                <a:latin typeface="Arial" charset="0"/>
              </a:rPr>
              <a:t>9-12.L.1.2A.  (Synthesis) Describe how living systems use biofeedback mechanisms to maintain homeostasis.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9-12.L.1.3A.  (Synthesis) Explain how gene expression regulates cell growth and differentiation.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smtClean="0">
                <a:latin typeface="Arial" charset="0"/>
              </a:rPr>
              <a:t>Examples:</a:t>
            </a:r>
            <a:endParaRPr lang="en-US" sz="1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Arial" charset="0"/>
              </a:rPr>
              <a:t>	        Tissue formation </a:t>
            </a:r>
            <a:br>
              <a:rPr lang="en-US" sz="2000" smtClean="0">
                <a:latin typeface="Arial" charset="0"/>
              </a:rPr>
            </a:br>
            <a:r>
              <a:rPr lang="en-US" sz="2000" smtClean="0">
                <a:latin typeface="Arial" charset="0"/>
              </a:rPr>
              <a:t>	Development of new cells from original stem cells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 b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b="1" smtClean="0">
                <a:latin typeface="Arial" charset="0"/>
              </a:rPr>
              <a:t>9-12.L.1.4A.  (Application) Identify factors that change the rates of enzyme catalyzed reactions.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0" y="2514600"/>
            <a:ext cx="82296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6564" name="Rectangle 42"/>
          <p:cNvSpPr>
            <a:spLocks noChangeArrowheads="1"/>
          </p:cNvSpPr>
          <p:nvPr/>
        </p:nvSpPr>
        <p:spPr bwMode="auto">
          <a:xfrm>
            <a:off x="152400" y="152400"/>
            <a:ext cx="883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Arial" charset="0"/>
              </a:rPr>
              <a:t>SOUTH DAKOTA ADVANCED STANDARDS</a:t>
            </a:r>
          </a:p>
        </p:txBody>
      </p:sp>
      <p:sp>
        <p:nvSpPr>
          <p:cNvPr id="66565" name="Rectangle 43"/>
          <p:cNvSpPr>
            <a:spLocks noChangeArrowheads="1"/>
          </p:cNvSpPr>
          <p:nvPr/>
        </p:nvSpPr>
        <p:spPr bwMode="auto">
          <a:xfrm>
            <a:off x="304800" y="939800"/>
            <a:ext cx="2632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LIFE SCIENCE</a:t>
            </a:r>
          </a:p>
        </p:txBody>
      </p:sp>
    </p:spTree>
    <p:extLst>
      <p:ext uri="{BB962C8B-B14F-4D97-AF65-F5344CB8AC3E}">
        <p14:creationId xmlns:p14="http://schemas.microsoft.com/office/powerpoint/2010/main" val="37074550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2800" b="1" smtClean="0"/>
              <a:t>Core High School Life Science</a:t>
            </a:r>
            <a:br>
              <a:rPr lang="en-US" sz="2800" b="1" smtClean="0"/>
            </a:br>
            <a:r>
              <a:rPr lang="en-US" sz="2800" b="1" smtClean="0"/>
              <a:t>Performance Descriptors</a:t>
            </a:r>
          </a:p>
        </p:txBody>
      </p:sp>
      <p:graphicFrame>
        <p:nvGraphicFramePr>
          <p:cNvPr id="252973" name="Group 45"/>
          <p:cNvGraphicFramePr>
            <a:graphicFrameLocks noGrp="1"/>
          </p:cNvGraphicFramePr>
          <p:nvPr>
            <p:ph sz="half" idx="2"/>
          </p:nvPr>
        </p:nvGraphicFramePr>
        <p:xfrm>
          <a:off x="228600" y="933450"/>
          <a:ext cx="8686800" cy="5937480"/>
        </p:xfrm>
        <a:graphic>
          <a:graphicData uri="http://schemas.openxmlformats.org/drawingml/2006/table">
            <a:tbl>
              <a:tblPr/>
              <a:tblGrid>
                <a:gridCol w="2971800"/>
                <a:gridCol w="5715000"/>
              </a:tblGrid>
              <a:tr h="1993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school students performing at the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ADVANCED level: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INTRODUCTION TO BE ABLE TO DO THE FOLLOWING LATER: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explain the steps of photophosphorylation and the Calvin Cycle;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analyze chemical reaction and chemical processes involved in the Calvin Cycle and Krebs Cycle;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predict the function of a given structure;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predict the outcome of changes in the cell cycle;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explain how protein production is regulated;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predict how homeostasis is maintained within living systems;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predict how traits are transmitted from parents to offspring;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school students performing at the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PROFICIENT level: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INTRODUCTION TO BE ABLE TO DO THE FOLLOWING LATER: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describe and give examples of chemical reactions required to sustain life (hydrolysis, dehydration synthesis, photosynthesis, cellular respiration, ADP/ATP, role of enzymes);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describe the relationship between structure and function (cells, tissues, organs, organ systems, and organisms);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compare and contrast the cell cycles in somatic and germ cells;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tell how DNA determines protein formation;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explain how homeostasis is maintained within living systems;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explain how traits are transmitted from parents to offspring;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predict how life systems respond to changes in the environment;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school students performing at the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BASIC level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INTRODUCTION TO BE ABLE TO DO THE FOLLOWING LATER: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name chemical reactions required to sustain life (hydrolysis, dehydration synthesis, photosynthesis, cellular respiration, ADP/ATP, role of enzymes);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recognize that different structures perform different functions;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describe the life cycle of somatic cells;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identify DNA as the structure that carries the genetic code;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define homeostasis;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7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91440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smtClean="0">
                <a:latin typeface="Comic Sans MS" pitchFamily="66" charset="0"/>
              </a:rPr>
              <a:t>Examples of IMPORTANT POLYSACCHARIDES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0" y="1828800"/>
            <a:ext cx="36941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___________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81400" y="1981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6583363"/>
            <a:ext cx="914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  <a:cs typeface="Times New Roman" pitchFamily="18" charset="0"/>
              </a:rPr>
              <a:t>Image from: http://bioweb.wku.edu/courses/BIOL115/Wyatt/Biochem/Carbos/Carb_poly.gif</a:t>
            </a:r>
            <a:endParaRPr lang="en-US" sz="1000" b="1">
              <a:solidFill>
                <a:srgbClr val="CC3399"/>
              </a:solidFill>
              <a:latin typeface="Arial" charset="0"/>
            </a:endParaRPr>
          </a:p>
        </p:txBody>
      </p:sp>
      <p:sp>
        <p:nvSpPr>
          <p:cNvPr id="413702" name="Text Box 6"/>
          <p:cNvSpPr txBox="1">
            <a:spLocks noChangeArrowheads="1"/>
          </p:cNvSpPr>
          <p:nvPr/>
        </p:nvSpPr>
        <p:spPr bwMode="auto">
          <a:xfrm>
            <a:off x="4876800" y="190500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3333CC"/>
                </a:solidFill>
              </a:rPr>
              <a:t>STARCH</a:t>
            </a:r>
          </a:p>
        </p:txBody>
      </p:sp>
      <p:pic>
        <p:nvPicPr>
          <p:cNvPr id="8199" name="Picture 7" descr="http://bioweb.wku.edu/courses/BIOL115/Wyatt/Biochem/Carbos/Carb_pol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3" b="70454"/>
          <a:stretch>
            <a:fillRect/>
          </a:stretch>
        </p:blipFill>
        <p:spPr bwMode="auto">
          <a:xfrm>
            <a:off x="685800" y="1905000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http://bioweb.wku.edu/courses/BIOL115/Wyatt/Biochem/Carbos/Carb_pol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09" b="38637"/>
          <a:stretch>
            <a:fillRect/>
          </a:stretch>
        </p:blipFill>
        <p:spPr bwMode="auto">
          <a:xfrm>
            <a:off x="685800" y="3048000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705" name="Rectangle 9"/>
          <p:cNvSpPr>
            <a:spLocks noChangeArrowheads="1"/>
          </p:cNvSpPr>
          <p:nvPr/>
        </p:nvSpPr>
        <p:spPr bwMode="auto">
          <a:xfrm>
            <a:off x="4800600" y="3048000"/>
            <a:ext cx="28146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CELLULOSE</a:t>
            </a:r>
          </a:p>
        </p:txBody>
      </p:sp>
      <p:sp>
        <p:nvSpPr>
          <p:cNvPr id="413706" name="Rectangle 10"/>
          <p:cNvSpPr>
            <a:spLocks noChangeArrowheads="1"/>
          </p:cNvSpPr>
          <p:nvPr/>
        </p:nvSpPr>
        <p:spPr bwMode="auto">
          <a:xfrm>
            <a:off x="5029200" y="4191000"/>
            <a:ext cx="2654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GLYCOGEN</a:t>
            </a:r>
          </a:p>
        </p:txBody>
      </p: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838200" y="4114800"/>
            <a:ext cx="3352800" cy="1066800"/>
            <a:chOff x="432" y="3312"/>
            <a:chExt cx="2112" cy="672"/>
          </a:xfrm>
        </p:grpSpPr>
        <p:pic>
          <p:nvPicPr>
            <p:cNvPr id="8204" name="Picture 12" descr="http://bioweb.wku.edu/courses/BIOL115/Wyatt/Biochem/Carbos/Carb_poly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182"/>
            <a:stretch>
              <a:fillRect/>
            </a:stretch>
          </p:blipFill>
          <p:spPr bwMode="auto">
            <a:xfrm>
              <a:off x="432" y="3312"/>
              <a:ext cx="211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432" y="3312"/>
              <a:ext cx="977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600">
                  <a:solidFill>
                    <a:srgbClr val="000000"/>
                  </a:solidFill>
                </a:rPr>
                <a:t>                            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52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2" grpId="0"/>
      <p:bldP spid="413705" grpId="0"/>
      <p:bldP spid="4137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81534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600">
                <a:solidFill>
                  <a:srgbClr val="000000"/>
                </a:solidFill>
              </a:rPr>
              <a:t>WHAT DO </a:t>
            </a:r>
            <a:br>
              <a:rPr lang="en-US" sz="6600">
                <a:solidFill>
                  <a:srgbClr val="000000"/>
                </a:solidFill>
              </a:rPr>
            </a:br>
            <a:r>
              <a:rPr lang="en-US" sz="6600">
                <a:solidFill>
                  <a:srgbClr val="000000"/>
                </a:solidFill>
              </a:rPr>
              <a:t>CARBOHYDRATES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600">
                <a:solidFill>
                  <a:srgbClr val="000000"/>
                </a:solidFill>
              </a:rPr>
              <a:t>DO?</a:t>
            </a:r>
          </a:p>
        </p:txBody>
      </p:sp>
      <p:pic>
        <p:nvPicPr>
          <p:cNvPr id="9219" name="Picture 4" descr="Pyramid-Vegetarian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t="75529" r="21875" b="3635"/>
          <a:stretch>
            <a:fillRect/>
          </a:stretch>
        </p:blipFill>
        <p:spPr bwMode="auto">
          <a:xfrm>
            <a:off x="685800" y="3581400"/>
            <a:ext cx="75438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581400" y="5816600"/>
            <a:ext cx="389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</a:rPr>
              <a:t>Image from:  http://www.sdada.org/Pyramid-Vegetarian-01.jpg</a:t>
            </a:r>
          </a:p>
        </p:txBody>
      </p:sp>
    </p:spTree>
    <p:extLst>
      <p:ext uri="{BB962C8B-B14F-4D97-AF65-F5344CB8AC3E}">
        <p14:creationId xmlns:p14="http://schemas.microsoft.com/office/powerpoint/2010/main" val="27882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Comic Sans MS" pitchFamily="66" charset="0"/>
              </a:rPr>
              <a:t>CARBOHYDRATES SUPPLY ENERGY</a:t>
            </a:r>
            <a:endParaRPr lang="en-US" sz="2800" b="1" smtClean="0">
              <a:latin typeface="Comic Sans MS" pitchFamily="66" charset="0"/>
            </a:endParaRPr>
          </a:p>
        </p:txBody>
      </p:sp>
      <p:pic>
        <p:nvPicPr>
          <p:cNvPr id="10243" name="Picture 4" descr="glucose no db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914400"/>
            <a:ext cx="3810000" cy="3714750"/>
          </a:xfrm>
          <a:noFill/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152400" y="646112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  <a:cs typeface="Times New Roman" pitchFamily="18" charset="0"/>
              </a:rPr>
              <a:t>Images  from: </a:t>
            </a:r>
            <a:r>
              <a:rPr lang="en-US" sz="1000" b="1">
                <a:solidFill>
                  <a:srgbClr val="CC3399"/>
                </a:solidFill>
                <a:latin typeface="Arial" charset="0"/>
              </a:rPr>
              <a:t>http://www.miranda.com/library.en/Images/Pictures/girls-runners.jpg</a:t>
            </a:r>
            <a:endParaRPr lang="en-US" sz="1000" b="1">
              <a:solidFill>
                <a:srgbClr val="CC3399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CC3399"/>
                </a:solidFill>
                <a:latin typeface="Arial" charset="0"/>
                <a:cs typeface="Times New Roman" pitchFamily="18" charset="0"/>
              </a:rPr>
              <a:t>                      http://www.estrellamountain.edu/faculty/farabee/biobk/BioBookCHEM2.html</a:t>
            </a:r>
          </a:p>
        </p:txBody>
      </p:sp>
      <p:pic>
        <p:nvPicPr>
          <p:cNvPr id="10245" name="Picture 7" descr="girls-runn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5000" r="19719" b="12500"/>
          <a:stretch>
            <a:fillRect/>
          </a:stretch>
        </p:blipFill>
        <p:spPr bwMode="auto">
          <a:xfrm>
            <a:off x="304800" y="1066800"/>
            <a:ext cx="42672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228600" y="4572000"/>
            <a:ext cx="6489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Cells _______________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  for their ________ needs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2590800" y="5943600"/>
            <a:ext cx="5649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66"/>
                </a:solidFill>
              </a:rPr>
              <a:t>More about this in Chapters 7 and 9</a:t>
            </a:r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1828800" y="4495800"/>
            <a:ext cx="2909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burn glucose</a:t>
            </a:r>
          </a:p>
        </p:txBody>
      </p:sp>
      <p:sp>
        <p:nvSpPr>
          <p:cNvPr id="179211" name="Rectangle 11"/>
          <p:cNvSpPr>
            <a:spLocks noChangeArrowheads="1"/>
          </p:cNvSpPr>
          <p:nvPr/>
        </p:nvSpPr>
        <p:spPr bwMode="auto">
          <a:xfrm>
            <a:off x="2971800" y="5105400"/>
            <a:ext cx="1649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78284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0" grpId="0"/>
      <p:bldP spid="1792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iologytemplatefinal911">
  <a:themeElements>
    <a:clrScheme name="biologytemplatefinal911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1757</Words>
  <Application>Microsoft Office PowerPoint</Application>
  <PresentationFormat>On-screen Show (4:3)</PresentationFormat>
  <Paragraphs>591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Office Theme</vt:lpstr>
      <vt:lpstr>Default Design</vt:lpstr>
      <vt:lpstr>biologytemplatefinal911</vt:lpstr>
      <vt:lpstr>PowerPoint Presentation</vt:lpstr>
      <vt:lpstr>The Chemistry of Life Chapter 2-3</vt:lpstr>
      <vt:lpstr>MACROMOLECULES important to living things!</vt:lpstr>
      <vt:lpstr>CARBOHYDRATES contain Carbon, Hydrogen, &amp; Oxygen  (with a ratio of 1 C: 2 H: 1 O)  Molecules made up of only one  ___________ molecule are  called ________________</vt:lpstr>
      <vt:lpstr>Important MONOSACCHARIDES</vt:lpstr>
      <vt:lpstr>PowerPoint Presentation</vt:lpstr>
      <vt:lpstr>PowerPoint Presentation</vt:lpstr>
      <vt:lpstr>PowerPoint Presentation</vt:lpstr>
      <vt:lpstr>CARBOHYDRATES SUPPLY ENERGY</vt:lpstr>
      <vt:lpstr>PowerPoint Presentation</vt:lpstr>
      <vt:lpstr>PowerPoint Presentation</vt:lpstr>
      <vt:lpstr>PowerPoint Presentation</vt:lpstr>
      <vt:lpstr>PowerPoint Presentation</vt:lpstr>
      <vt:lpstr>GLYCOPROTEINS are important for:</vt:lpstr>
      <vt:lpstr>MACROMOLECULES important to living things!</vt:lpstr>
      <vt:lpstr>PROTEINS contain:  ________,  _________,  _______, and  _________ and  are built from  __________ subunits</vt:lpstr>
      <vt:lpstr>PowerPoint Presentation</vt:lpstr>
      <vt:lpstr>_______ is _________ for each AMINO ACID</vt:lpstr>
      <vt:lpstr>PowerPoint Presentation</vt:lpstr>
      <vt:lpstr>The __________ of amino acids in the protein chain is determined by the ______________</vt:lpstr>
      <vt:lpstr>Proteins have a 3D shape</vt:lpstr>
      <vt:lpstr>PowerPoint Presentation</vt:lpstr>
      <vt:lpstr>__________________  (SUGARS attached to ________)</vt:lpstr>
      <vt:lpstr>GLYCOPROTEINS are important for:</vt:lpstr>
      <vt:lpstr>PowerPoint Presentation</vt:lpstr>
      <vt:lpstr>PROTEINS ARE STRUCTURAL</vt:lpstr>
      <vt:lpstr>PowerPoint Presentation</vt:lpstr>
      <vt:lpstr>PROTEINS _______________</vt:lpstr>
      <vt:lpstr>PROTEINS ____________</vt:lpstr>
      <vt:lpstr>PROTEINS help in _________</vt:lpstr>
      <vt:lpstr>PROTEINS help in Transport</vt:lpstr>
      <vt:lpstr>PROTEINS help with __________________</vt:lpstr>
      <vt:lpstr>PROTEINS act as ___________</vt:lpstr>
      <vt:lpstr>PowerPoint Presentation</vt:lpstr>
      <vt:lpstr>PowerPoint Presentation</vt:lpstr>
      <vt:lpstr>MACROMOLECULES important to living things!</vt:lpstr>
      <vt:lpstr>Lipids are made mainly from  __________ and ___________ (very ___________ atoms)</vt:lpstr>
      <vt:lpstr>PowerPoint Presentation</vt:lpstr>
      <vt:lpstr>___________________ (lipid tails + glycerol/phosphate head)</vt:lpstr>
      <vt:lpstr>PowerPoint Presentation</vt:lpstr>
      <vt:lpstr>LIPIDS  can be used to _________ ________</vt:lpstr>
      <vt:lpstr>LIPIDS __________</vt:lpstr>
      <vt:lpstr>LIPIDS insulate</vt:lpstr>
      <vt:lpstr>PowerPoint Presentation</vt:lpstr>
      <vt:lpstr>MACROMOLECULES important to living things!</vt:lpstr>
      <vt:lpstr>    NUCLEIC ACIDS  contain:  _______,  _________,  _______,  ___________ and ________  </vt:lpstr>
      <vt:lpstr>PowerPoint Presentation</vt:lpstr>
      <vt:lpstr>PowerPoint Presentation</vt:lpstr>
      <vt:lpstr>5  NITROGEN BASES</vt:lpstr>
      <vt:lpstr>PowerPoint Presentation</vt:lpstr>
      <vt:lpstr>PowerPoint Presentation</vt:lpstr>
      <vt:lpstr>PowerPoint Presentation</vt:lpstr>
      <vt:lpstr>2 KINDS of NUCLEIC ACIDS</vt:lpstr>
      <vt:lpstr>DNA molecule forms a HELIX or “twisted ladder”</vt:lpstr>
      <vt:lpstr>2 KINDS of NUCLEIC ACIDS</vt:lpstr>
      <vt:lpstr>PowerPoint Presentation</vt:lpstr>
      <vt:lpstr>ONE SPECIAL KIND of  NUCLEOTIDE is used by cells to _______________________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SOUTH DAKOTA  CORE SCIENCE STANDARDS</vt:lpstr>
      <vt:lpstr>PowerPoint Presentation</vt:lpstr>
      <vt:lpstr>Core High School Life Science Performance Descriptors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cp:lastPrinted>2014-08-27T15:52:35Z</cp:lastPrinted>
  <dcterms:created xsi:type="dcterms:W3CDTF">2014-08-13T17:01:24Z</dcterms:created>
  <dcterms:modified xsi:type="dcterms:W3CDTF">2014-08-28T13:29:20Z</dcterms:modified>
</cp:coreProperties>
</file>