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75" r:id="rId2"/>
  </p:sldMasterIdLst>
  <p:notesMasterIdLst>
    <p:notesMasterId r:id="rId23"/>
  </p:notesMasterIdLst>
  <p:handoutMasterIdLst>
    <p:handoutMasterId r:id="rId24"/>
  </p:handoutMasterIdLst>
  <p:sldIdLst>
    <p:sldId id="377" r:id="rId3"/>
    <p:sldId id="340" r:id="rId4"/>
    <p:sldId id="370" r:id="rId5"/>
    <p:sldId id="342" r:id="rId6"/>
    <p:sldId id="343" r:id="rId7"/>
    <p:sldId id="344" r:id="rId8"/>
    <p:sldId id="345" r:id="rId9"/>
    <p:sldId id="346" r:id="rId10"/>
    <p:sldId id="366" r:id="rId11"/>
    <p:sldId id="347" r:id="rId12"/>
    <p:sldId id="348" r:id="rId13"/>
    <p:sldId id="350" r:id="rId14"/>
    <p:sldId id="351" r:id="rId15"/>
    <p:sldId id="352" r:id="rId16"/>
    <p:sldId id="354" r:id="rId17"/>
    <p:sldId id="356" r:id="rId18"/>
    <p:sldId id="357" r:id="rId19"/>
    <p:sldId id="359" r:id="rId20"/>
    <p:sldId id="360" r:id="rId21"/>
    <p:sldId id="378" r:id="rId22"/>
  </p:sldIdLst>
  <p:sldSz cx="9144000" cy="6858000" type="screen4x3"/>
  <p:notesSz cx="6858000" cy="9144000"/>
  <p:custShowLst>
    <p:custShow name="Chapter" id="0">
      <p:sldLst>
        <p:sld r:id="rId4"/>
        <p:sld r:id="rId6"/>
        <p:sld r:id="rId7"/>
        <p:sld r:id="rId8"/>
        <p:sld r:id="rId9"/>
        <p:sld r:id="rId10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3"/>
        <p:sld r:id="rId22"/>
        <p:sld r:id="rId5"/>
      </p:sldLst>
    </p:custShow>
    <p:custShow name="ELI Sect 1" id="1">
      <p:sldLst>
        <p:sld r:id="rId4"/>
        <p:sld r:id="rId6"/>
        <p:sld r:id="rId7"/>
        <p:sld r:id="rId8"/>
        <p:sld r:id="rId9"/>
        <p:sld r:id="rId10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3"/>
        <p:sld r:id="rId22"/>
      </p:sldLst>
    </p:custShow>
    <p:custShow name="ELI Sect 2" id="2">
      <p:sldLst>
        <p:sld r:id="rId3"/>
        <p:sld r:id="rId22"/>
      </p:sldLst>
    </p:custShow>
    <p:custShow name="ELI Sect 3" id="3">
      <p:sldLst/>
    </p:custShow>
    <p:custShow name="ELI Sect 4" id="4">
      <p:sldLst>
        <p:sld r:id="rId17"/>
        <p:sld r:id="rId11"/>
      </p:sldLst>
    </p:custShow>
    <p:custShow name="ELI STP" id="5">
      <p:sldLst/>
    </p:custShow>
    <p:custShow name="Image/Math" id="6">
      <p:sldLst/>
    </p:custShow>
    <p:custShow name="Bellringers" id="7">
      <p:sldLst>
        <p:sld r:id="rId7"/>
        <p:sld r:id="rId15"/>
      </p:sldLst>
    </p:custShow>
    <p:custShow name="Transparencies" id="8">
      <p:sldLst/>
    </p:custShow>
    <p:custShow name="VIs Con" id="9">
      <p:sldLst/>
    </p:custShow>
    <p:custShow name="Resources" id="10">
      <p:sldLst/>
    </p:custShow>
    <p:custShow name="Chapter menu" id="11">
      <p:sldLst/>
    </p:custShow>
    <p:custShow name="No CNN" id="12">
      <p:sldLst/>
    </p:custShow>
    <p:custShow name="Chapter Presentation" id="13">
      <p:sldLst>
        <p:sld r:id="rId4"/>
        <p:sld r:id="rId6"/>
        <p:sld r:id="rId7"/>
        <p:sld r:id="rId8"/>
        <p:sld r:id="rId9"/>
        <p:sld r:id="rId10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3"/>
        <p:sld r:id="rId22"/>
        <p:sld r:id="rId5"/>
      </p:sldLst>
    </p:custShow>
    <p:custShow name="Image and Activity Bank" id="14">
      <p:sldLst/>
    </p:custShow>
    <p:custShow name="Standardized Test Prep" id="15">
      <p:sldLst/>
    </p:custShow>
    <p:custShow name="Section 1" id="16">
      <p:sldLst>
        <p:sld r:id="rId4"/>
        <p:sld r:id="rId6"/>
        <p:sld r:id="rId7"/>
        <p:sld r:id="rId8"/>
        <p:sld r:id="rId9"/>
        <p:sld r:id="rId10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Section 2" id="17">
      <p:sldLst>
        <p:sld r:id="rId3"/>
        <p:sld r:id="rId22"/>
      </p:sldLst>
    </p:custShow>
    <p:custShow name="Section 3" id="18">
      <p:sldLst>
        <p:sld r:id="rId5"/>
      </p:sldLst>
    </p:custShow>
  </p:custShowLst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99"/>
    <a:srgbClr val="FFCC00"/>
    <a:srgbClr val="CC00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6" autoAdjust="0"/>
    <p:restoredTop sz="94590" autoAdjust="0"/>
  </p:normalViewPr>
  <p:slideViewPr>
    <p:cSldViewPr snapToObjects="1">
      <p:cViewPr>
        <p:scale>
          <a:sx n="66" d="100"/>
          <a:sy n="66" d="100"/>
        </p:scale>
        <p:origin x="-366" y="-132"/>
      </p:cViewPr>
      <p:guideLst>
        <p:guide orient="horz" pos="1008"/>
        <p:guide pos="336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104" y="-3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710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944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48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7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30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42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8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0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3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7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0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1/28/2013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7723" name="Picture 11" descr="env_sci_cont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1267724" name="Rectangle 12">
            <a:hlinkClick r:id="" action="ppaction://hlinkshowjump?jump=previousslide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4800600" y="6197600"/>
            <a:ext cx="83820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7725" name="Rectangle 13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5829300" y="6184900"/>
            <a:ext cx="819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7726" name="Rectangle 1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6838950" y="6197600"/>
            <a:ext cx="10668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7727" name="Rectangle 15">
            <a:hlinkClick r:id="" action="ppaction://hlinkshowjump?jump=endshow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8045450" y="6191250"/>
            <a:ext cx="8318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67717" name="Text Box 5"/>
          <p:cNvSpPr txBox="1">
            <a:spLocks noChangeArrowheads="1"/>
          </p:cNvSpPr>
          <p:nvPr userDrawn="1"/>
        </p:nvSpPr>
        <p:spPr bwMode="auto">
          <a:xfrm>
            <a:off x="228600" y="76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baseline="0">
                <a:solidFill>
                  <a:schemeClr val="bg1"/>
                </a:solidFill>
              </a:rPr>
              <a:t>How Ecosystems Work</a:t>
            </a:r>
          </a:p>
        </p:txBody>
      </p:sp>
      <p:sp>
        <p:nvSpPr>
          <p:cNvPr id="1267718" name="Text Box 6"/>
          <p:cNvSpPr txBox="1">
            <a:spLocks noChangeArrowheads="1"/>
          </p:cNvSpPr>
          <p:nvPr userDrawn="1"/>
        </p:nvSpPr>
        <p:spPr bwMode="auto">
          <a:xfrm>
            <a:off x="7239000" y="76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baseline="0">
                <a:solidFill>
                  <a:schemeClr val="bg1"/>
                </a:solidFill>
              </a:rPr>
              <a:t>Section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1/28/2013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3800"/>
            <a:ext cx="9067800" cy="1828800"/>
          </a:xfrm>
        </p:spPr>
        <p:txBody>
          <a:bodyPr>
            <a:normAutofit/>
          </a:bodyPr>
          <a:lstStyle/>
          <a:p>
            <a:r>
              <a:rPr lang="en-US" sz="4100" dirty="0" smtClean="0"/>
              <a:t>Chapter 5 – How ecosystems work</a:t>
            </a:r>
            <a:endParaRPr lang="en-US" sz="4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 – Energy Flow in Ecosystems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73635"/>
          <a:stretch>
            <a:fillRect/>
          </a:stretch>
        </p:blipFill>
        <p:spPr bwMode="auto">
          <a:xfrm>
            <a:off x="762000" y="685800"/>
            <a:ext cx="7576243" cy="208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Burning the </a:t>
            </a:r>
            <a:r>
              <a:rPr lang="en-US" dirty="0" smtClean="0">
                <a:solidFill>
                  <a:srgbClr val="0070C0"/>
                </a:solidFill>
              </a:rPr>
              <a:t>Fuel – how we use energy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99635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An </a:t>
            </a:r>
            <a:r>
              <a:rPr lang="en-US" dirty="0"/>
              <a:t>organism obtains energy from the food it eats.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This </a:t>
            </a:r>
            <a:r>
              <a:rPr lang="en-US" dirty="0"/>
              <a:t>food must be broken down within its body.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The </a:t>
            </a:r>
            <a:r>
              <a:rPr lang="en-US" dirty="0">
                <a:solidFill>
                  <a:srgbClr val="0070C0"/>
                </a:solidFill>
              </a:rPr>
              <a:t>process of breaking down food to yield energy is called </a:t>
            </a:r>
            <a:r>
              <a:rPr lang="en-US" b="1" dirty="0">
                <a:solidFill>
                  <a:srgbClr val="0070C0"/>
                </a:solidFill>
              </a:rPr>
              <a:t>cellular </a:t>
            </a:r>
            <a:r>
              <a:rPr lang="en-US" b="1" dirty="0" smtClean="0">
                <a:solidFill>
                  <a:srgbClr val="0070C0"/>
                </a:solidFill>
              </a:rPr>
              <a:t>respiration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</a:p>
          <a:p>
            <a:pPr>
              <a:buClr>
                <a:srgbClr val="FFFFFF"/>
              </a:buClr>
            </a:pPr>
            <a:endParaRPr lang="en-US" i="1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i="1" dirty="0" smtClean="0">
                <a:solidFill>
                  <a:srgbClr val="0070C0"/>
                </a:solidFill>
              </a:rPr>
              <a:t>ALL ORGANISMS DO IT EVEN PRODUCERS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8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Burning the Fuel</a:t>
            </a:r>
            <a:endParaRPr lang="en-US" b="0"/>
          </a:p>
        </p:txBody>
      </p:sp>
      <p:sp>
        <p:nvSpPr>
          <p:cNvPr id="99738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FFCC00"/>
                </a:solidFill>
              </a:rPr>
              <a:t>- Cellular </a:t>
            </a:r>
            <a:r>
              <a:rPr lang="en-US" b="1" dirty="0">
                <a:solidFill>
                  <a:srgbClr val="FFCC00"/>
                </a:solidFill>
              </a:rPr>
              <a:t>Respiration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dirty="0" smtClean="0"/>
              <a:t>when cells </a:t>
            </a:r>
            <a:r>
              <a:rPr lang="en-US" dirty="0"/>
              <a:t>produce energy from carbohydrates; </a:t>
            </a:r>
            <a:r>
              <a:rPr lang="en-US" dirty="0" smtClean="0"/>
              <a:t>oxygen breathed in combines </a:t>
            </a:r>
            <a:r>
              <a:rPr lang="en-US" dirty="0"/>
              <a:t>with </a:t>
            </a:r>
            <a:r>
              <a:rPr lang="en-US" dirty="0" smtClean="0"/>
              <a:t>glucose(sugar) to </a:t>
            </a:r>
            <a:r>
              <a:rPr lang="en-US" dirty="0"/>
              <a:t>form water and carbon dioxide.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Cellular </a:t>
            </a:r>
            <a:r>
              <a:rPr lang="en-US" dirty="0"/>
              <a:t>respiration occurs inside the cells of most organisms.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1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Burning the Fuel</a:t>
            </a:r>
            <a:endParaRPr lang="en-US" b="0"/>
          </a:p>
        </p:txBody>
      </p:sp>
      <p:sp>
        <p:nvSpPr>
          <p:cNvPr id="9994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Part </a:t>
            </a:r>
            <a:r>
              <a:rPr lang="en-US" dirty="0"/>
              <a:t>of the energy obtained through cellular respiration is used to carry out daily activities.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Excess </a:t>
            </a:r>
            <a:r>
              <a:rPr lang="en-US" dirty="0"/>
              <a:t>energy is stored as fat or sugar.</a:t>
            </a:r>
          </a:p>
        </p:txBody>
      </p:sp>
      <p:pic>
        <p:nvPicPr>
          <p:cNvPr id="9994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3429000"/>
            <a:ext cx="2466975" cy="18478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9994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429000"/>
            <a:ext cx="2390775" cy="19145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Energy Transfer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100045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Each </a:t>
            </a:r>
            <a:r>
              <a:rPr lang="en-US" dirty="0">
                <a:solidFill>
                  <a:srgbClr val="0070C0"/>
                </a:solidFill>
              </a:rPr>
              <a:t>time an organism eats another organism, </a:t>
            </a:r>
            <a:r>
              <a:rPr lang="en-US" dirty="0" smtClean="0">
                <a:solidFill>
                  <a:srgbClr val="0070C0"/>
                </a:solidFill>
              </a:rPr>
              <a:t>energy gets transferred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/>
              <a:t>- This </a:t>
            </a:r>
            <a:r>
              <a:rPr lang="en-US" dirty="0"/>
              <a:t>transfer of energy can be traced by studying food chains, food webs, and </a:t>
            </a:r>
            <a:r>
              <a:rPr lang="en-US" dirty="0" err="1"/>
              <a:t>trophic</a:t>
            </a:r>
            <a:r>
              <a:rPr lang="en-US" dirty="0"/>
              <a:t> levels.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Food Chains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100147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599"/>
            <a:ext cx="5133975" cy="4789487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A </a:t>
            </a:r>
            <a:r>
              <a:rPr lang="en-US" b="1" dirty="0">
                <a:solidFill>
                  <a:srgbClr val="0070C0"/>
                </a:solidFill>
              </a:rPr>
              <a:t>food chain </a:t>
            </a:r>
            <a:r>
              <a:rPr lang="en-US" dirty="0">
                <a:solidFill>
                  <a:srgbClr val="0070C0"/>
                </a:solidFill>
              </a:rPr>
              <a:t>is a sequence </a:t>
            </a:r>
            <a:r>
              <a:rPr lang="en-US" dirty="0" smtClean="0">
                <a:solidFill>
                  <a:srgbClr val="0070C0"/>
                </a:solidFill>
              </a:rPr>
              <a:t>where energy </a:t>
            </a:r>
            <a:r>
              <a:rPr lang="en-US" dirty="0">
                <a:solidFill>
                  <a:srgbClr val="0070C0"/>
                </a:solidFill>
              </a:rPr>
              <a:t>is transferred from one organism to the next as each organism eats another </a:t>
            </a:r>
            <a:r>
              <a:rPr lang="en-US" dirty="0" smtClean="0">
                <a:solidFill>
                  <a:srgbClr val="0070C0"/>
                </a:solidFill>
              </a:rPr>
              <a:t>organism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The arrows show the direction energy is moving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746248" cy="51703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7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572000" cy="4141788"/>
          </a:xfrm>
          <a:prstGeom prst="rect">
            <a:avLst/>
          </a:prstGeom>
          <a:noFill/>
        </p:spPr>
      </p:pic>
      <p:sp>
        <p:nvSpPr>
          <p:cNvPr id="100352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Food Webs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100352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228600" y="1498600"/>
            <a:ext cx="4829175" cy="4978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Ecosystems almost </a:t>
            </a:r>
            <a:r>
              <a:rPr lang="en-US" dirty="0"/>
              <a:t>always contain more than one food chain.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A </a:t>
            </a:r>
            <a:r>
              <a:rPr lang="en-US" b="1" dirty="0">
                <a:solidFill>
                  <a:srgbClr val="0070C0"/>
                </a:solidFill>
              </a:rPr>
              <a:t>food web</a:t>
            </a:r>
            <a:r>
              <a:rPr lang="en-US" dirty="0">
                <a:solidFill>
                  <a:srgbClr val="0070C0"/>
                </a:solidFill>
              </a:rPr>
              <a:t> shows many feeding relationships that are possible in an </a:t>
            </a:r>
            <a:r>
              <a:rPr lang="en-US" dirty="0" smtClean="0">
                <a:solidFill>
                  <a:srgbClr val="0070C0"/>
                </a:solidFill>
              </a:rPr>
              <a:t>ecosystem</a:t>
            </a:r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interconnected food chains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2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Trophic Levels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101069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0" y="1498600"/>
            <a:ext cx="6016751" cy="5195782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Each </a:t>
            </a:r>
            <a:r>
              <a:rPr lang="en-US" dirty="0">
                <a:solidFill>
                  <a:srgbClr val="0070C0"/>
                </a:solidFill>
              </a:rPr>
              <a:t>step in the transfer of energy through a food chain or food web is known as a </a:t>
            </a:r>
            <a:r>
              <a:rPr lang="en-US" u="sng" dirty="0" err="1">
                <a:solidFill>
                  <a:srgbClr val="0070C0"/>
                </a:solidFill>
              </a:rPr>
              <a:t>trophic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smtClean="0">
                <a:solidFill>
                  <a:srgbClr val="0070C0"/>
                </a:solidFill>
              </a:rPr>
              <a:t>level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- One </a:t>
            </a:r>
            <a:r>
              <a:rPr lang="en-US" dirty="0"/>
              <a:t>of the steps in a food chain or food pyramid; examples include producers and primary, secondary, and tertiary consumers.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752" y="1524000"/>
            <a:ext cx="2746248" cy="51703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Trophic Levels</a:t>
            </a:r>
            <a:endParaRPr lang="en-US" b="0"/>
          </a:p>
        </p:txBody>
      </p:sp>
      <p:sp>
        <p:nvSpPr>
          <p:cNvPr id="101171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Each </a:t>
            </a:r>
            <a:r>
              <a:rPr lang="en-US" dirty="0">
                <a:solidFill>
                  <a:srgbClr val="0070C0"/>
                </a:solidFill>
              </a:rPr>
              <a:t>time energy is transferred, some of the energy is lost as </a:t>
            </a:r>
            <a:r>
              <a:rPr lang="en-US" dirty="0" smtClean="0">
                <a:solidFill>
                  <a:srgbClr val="0070C0"/>
                </a:solidFill>
              </a:rPr>
              <a:t>heat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/>
              <a:t>- SO there is </a:t>
            </a:r>
            <a:r>
              <a:rPr lang="en-US" dirty="0"/>
              <a:t>less energy is available to organisms at higher </a:t>
            </a:r>
            <a:r>
              <a:rPr lang="en-US" dirty="0" err="1"/>
              <a:t>trophic</a:t>
            </a:r>
            <a:r>
              <a:rPr lang="en-US" dirty="0"/>
              <a:t> </a:t>
            </a:r>
            <a:r>
              <a:rPr lang="en-US" dirty="0" smtClean="0"/>
              <a:t>levels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- We visualize </a:t>
            </a:r>
            <a:r>
              <a:rPr lang="en-US" dirty="0"/>
              <a:t>this </a:t>
            </a:r>
            <a:r>
              <a:rPr lang="en-US" dirty="0" smtClean="0"/>
              <a:t>with </a:t>
            </a:r>
            <a:r>
              <a:rPr lang="en-US" dirty="0"/>
              <a:t>an energy </a:t>
            </a:r>
            <a:r>
              <a:rPr lang="en-US" dirty="0" smtClean="0"/>
              <a:t>pyramid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Energy Pyramid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101376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228601" y="1498600"/>
            <a:ext cx="5410199" cy="51308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Each </a:t>
            </a:r>
            <a:r>
              <a:rPr lang="en-US" dirty="0">
                <a:solidFill>
                  <a:srgbClr val="0070C0"/>
                </a:solidFill>
              </a:rPr>
              <a:t>layer of the pyramid represents one </a:t>
            </a:r>
            <a:r>
              <a:rPr lang="en-US" dirty="0" err="1">
                <a:solidFill>
                  <a:srgbClr val="0070C0"/>
                </a:solidFill>
              </a:rPr>
              <a:t>trophic</a:t>
            </a:r>
            <a:r>
              <a:rPr lang="en-US" dirty="0">
                <a:solidFill>
                  <a:srgbClr val="0070C0"/>
                </a:solidFill>
              </a:rPr>
              <a:t> level.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Producers </a:t>
            </a:r>
            <a:r>
              <a:rPr lang="en-US" dirty="0">
                <a:solidFill>
                  <a:srgbClr val="0070C0"/>
                </a:solidFill>
              </a:rPr>
              <a:t>form the base </a:t>
            </a:r>
            <a:r>
              <a:rPr lang="en-US" dirty="0"/>
              <a:t>of the energy pyramid, and therefore </a:t>
            </a:r>
            <a:r>
              <a:rPr lang="en-US" dirty="0">
                <a:solidFill>
                  <a:srgbClr val="0070C0"/>
                </a:solidFill>
              </a:rPr>
              <a:t>contain the most energy</a:t>
            </a:r>
            <a:r>
              <a:rPr lang="en-US" dirty="0"/>
              <a:t>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pyramid becomes smaller toward the top, where less energy is available.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5211" r="15857"/>
          <a:stretch>
            <a:fillRect/>
          </a:stretch>
        </p:blipFill>
        <p:spPr bwMode="auto">
          <a:xfrm>
            <a:off x="5486400" y="2057400"/>
            <a:ext cx="3429000" cy="3324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Energy Loss Affects Ecosystems</a:t>
            </a:r>
          </a:p>
        </p:txBody>
      </p:sp>
      <p:sp>
        <p:nvSpPr>
          <p:cNvPr id="101479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Decreasing </a:t>
            </a:r>
            <a:r>
              <a:rPr lang="en-US" dirty="0"/>
              <a:t>amounts of energy at each </a:t>
            </a:r>
            <a:r>
              <a:rPr lang="en-US" dirty="0" err="1"/>
              <a:t>trophic</a:t>
            </a:r>
            <a:r>
              <a:rPr lang="en-US" dirty="0"/>
              <a:t> level affects the organization of an ecosystem.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Energy </a:t>
            </a:r>
            <a:r>
              <a:rPr lang="en-US" dirty="0">
                <a:solidFill>
                  <a:srgbClr val="0070C0"/>
                </a:solidFill>
              </a:rPr>
              <a:t>loss affects the number of organisms at each level.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Energy </a:t>
            </a:r>
            <a:r>
              <a:rPr lang="en-US" dirty="0">
                <a:solidFill>
                  <a:srgbClr val="0070C0"/>
                </a:solidFill>
              </a:rPr>
              <a:t>loss limits the number of trophic levels in an ecosystem</a:t>
            </a:r>
            <a:r>
              <a:rPr lang="en-US" dirty="0" smtClean="0">
                <a:solidFill>
                  <a:srgbClr val="0070C0"/>
                </a:solidFill>
              </a:rPr>
              <a:t>. 4 to five levels max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9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Life Depends on the Sun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98919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4419600" cy="4978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Energy </a:t>
            </a:r>
            <a:r>
              <a:rPr lang="en-US" dirty="0"/>
              <a:t>from the sun enters an ecosystem when plants use sunlight to make </a:t>
            </a:r>
            <a:r>
              <a:rPr lang="en-US" dirty="0" smtClean="0"/>
              <a:t>sugar (food source)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- The process is called </a:t>
            </a:r>
            <a:r>
              <a:rPr lang="en-US" dirty="0" smtClean="0"/>
              <a:t>photosynthesis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Organisms can not survive without a constant supply of energy</a:t>
            </a:r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SUN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9891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2209800"/>
            <a:ext cx="3810000" cy="34004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0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Photosynthesis is:</a:t>
            </a:r>
          </a:p>
          <a:p>
            <a:endParaRPr lang="en-US" dirty="0" smtClean="0"/>
          </a:p>
          <a:p>
            <a:r>
              <a:rPr lang="en-US" dirty="0" smtClean="0"/>
              <a:t>Cell Respiration is:</a:t>
            </a:r>
          </a:p>
          <a:p>
            <a:endParaRPr lang="en-US" dirty="0" smtClean="0"/>
          </a:p>
          <a:p>
            <a:r>
              <a:rPr lang="en-US" dirty="0" smtClean="0"/>
              <a:t>Producers are:</a:t>
            </a:r>
          </a:p>
          <a:p>
            <a:endParaRPr lang="en-US" dirty="0" smtClean="0"/>
          </a:p>
          <a:p>
            <a:r>
              <a:rPr lang="en-US" dirty="0" smtClean="0"/>
              <a:t>Consumers are:</a:t>
            </a:r>
          </a:p>
          <a:p>
            <a:endParaRPr lang="en-US" dirty="0" smtClean="0"/>
          </a:p>
          <a:p>
            <a:r>
              <a:rPr lang="en-US" smtClean="0"/>
              <a:t>Energy Pyramids show: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Life Depends on the Sun</a:t>
            </a:r>
            <a:endParaRPr lang="en-US" b="0"/>
          </a:p>
        </p:txBody>
      </p:sp>
      <p:sp>
        <p:nvSpPr>
          <p:cNvPr id="129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70C0"/>
                </a:solidFill>
              </a:rPr>
              <a:t>- Photosynthesis </a:t>
            </a:r>
            <a:r>
              <a:rPr lang="en-US" dirty="0">
                <a:solidFill>
                  <a:srgbClr val="0070C0"/>
                </a:solidFill>
              </a:rPr>
              <a:t>is </a:t>
            </a:r>
            <a:r>
              <a:rPr lang="en-US" dirty="0" smtClean="0">
                <a:solidFill>
                  <a:srgbClr val="0070C0"/>
                </a:solidFill>
              </a:rPr>
              <a:t>when plants</a:t>
            </a:r>
            <a:r>
              <a:rPr lang="en-US" dirty="0">
                <a:solidFill>
                  <a:srgbClr val="0070C0"/>
                </a:solidFill>
              </a:rPr>
              <a:t>, algae, and some bacteria use sunlight, carbon dioxide, and water to produce </a:t>
            </a:r>
            <a:r>
              <a:rPr lang="en-US" dirty="0" smtClean="0">
                <a:solidFill>
                  <a:srgbClr val="0070C0"/>
                </a:solidFill>
              </a:rPr>
              <a:t>carbohydrates (sugar) </a:t>
            </a:r>
            <a:r>
              <a:rPr lang="en-US" dirty="0">
                <a:solidFill>
                  <a:srgbClr val="0070C0"/>
                </a:solidFill>
              </a:rPr>
              <a:t>and oxygen.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9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399"/>
            <a:ext cx="8537448" cy="1524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From Producers to </a:t>
            </a:r>
            <a:r>
              <a:rPr lang="en-US" dirty="0" smtClean="0">
                <a:solidFill>
                  <a:srgbClr val="0070C0"/>
                </a:solidFill>
              </a:rPr>
              <a:t>Consumers – how energy moves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99123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Because </a:t>
            </a:r>
            <a:r>
              <a:rPr lang="en-US" dirty="0"/>
              <a:t>plants make their own food, they are called </a:t>
            </a:r>
            <a:r>
              <a:rPr lang="en-US" i="1" dirty="0"/>
              <a:t>producers</a:t>
            </a:r>
            <a:r>
              <a:rPr lang="en-US" dirty="0"/>
              <a:t>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b="1" dirty="0">
                <a:solidFill>
                  <a:srgbClr val="0070C0"/>
                </a:solidFill>
              </a:rPr>
              <a:t>producer</a:t>
            </a:r>
            <a:r>
              <a:rPr lang="en-US" dirty="0">
                <a:solidFill>
                  <a:srgbClr val="0070C0"/>
                </a:solidFill>
              </a:rPr>
              <a:t> is an organism that can make </a:t>
            </a:r>
            <a:r>
              <a:rPr lang="en-US" dirty="0" smtClean="0">
                <a:solidFill>
                  <a:srgbClr val="0070C0"/>
                </a:solidFill>
              </a:rPr>
              <a:t>its own food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Also called: </a:t>
            </a:r>
            <a:r>
              <a:rPr lang="en-US" dirty="0">
                <a:solidFill>
                  <a:srgbClr val="0070C0"/>
                </a:solidFill>
              </a:rPr>
              <a:t>autotrophs, or self-feeders.</a:t>
            </a:r>
          </a:p>
        </p:txBody>
      </p:sp>
      <p:pic>
        <p:nvPicPr>
          <p:cNvPr id="991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2037" y="3856037"/>
            <a:ext cx="3001963" cy="30019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6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From Producers to Consumers</a:t>
            </a:r>
            <a:endParaRPr lang="en-US" b="0"/>
          </a:p>
        </p:txBody>
      </p:sp>
      <p:sp>
        <p:nvSpPr>
          <p:cNvPr id="99226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6505575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Organisms </a:t>
            </a:r>
            <a:r>
              <a:rPr lang="en-US" dirty="0"/>
              <a:t>that get their energy by eating other organisms are called </a:t>
            </a:r>
            <a:r>
              <a:rPr lang="en-US" i="1" dirty="0"/>
              <a:t>consumers.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A </a:t>
            </a:r>
            <a:r>
              <a:rPr lang="en-US" b="1" dirty="0">
                <a:solidFill>
                  <a:srgbClr val="0070C0"/>
                </a:solidFill>
              </a:rPr>
              <a:t>consumer</a:t>
            </a:r>
            <a:r>
              <a:rPr lang="en-US" dirty="0">
                <a:solidFill>
                  <a:srgbClr val="0070C0"/>
                </a:solidFill>
              </a:rPr>
              <a:t> is an organism that eats other organisms or organic matter instead of producing its </a:t>
            </a:r>
            <a:r>
              <a:rPr lang="en-US" dirty="0" smtClean="0">
                <a:solidFill>
                  <a:srgbClr val="0070C0"/>
                </a:solidFill>
              </a:rPr>
              <a:t>own nutrients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Also </a:t>
            </a:r>
            <a:r>
              <a:rPr lang="en-US" dirty="0">
                <a:solidFill>
                  <a:srgbClr val="0070C0"/>
                </a:solidFill>
              </a:rPr>
              <a:t>called </a:t>
            </a:r>
            <a:r>
              <a:rPr lang="en-US" dirty="0" err="1">
                <a:solidFill>
                  <a:srgbClr val="0070C0"/>
                </a:solidFill>
              </a:rPr>
              <a:t>heterotrophs</a:t>
            </a:r>
            <a:r>
              <a:rPr lang="en-US" dirty="0">
                <a:solidFill>
                  <a:srgbClr val="0070C0"/>
                </a:solidFill>
              </a:rPr>
              <a:t>, or other-feeders.</a:t>
            </a:r>
          </a:p>
        </p:txBody>
      </p:sp>
      <p:pic>
        <p:nvPicPr>
          <p:cNvPr id="9922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133600"/>
            <a:ext cx="2476500" cy="30861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From Producers to Consumers</a:t>
            </a:r>
            <a:endParaRPr lang="en-US" b="0"/>
          </a:p>
        </p:txBody>
      </p:sp>
      <p:sp>
        <p:nvSpPr>
          <p:cNvPr id="99328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Some </a:t>
            </a:r>
            <a:r>
              <a:rPr lang="en-US" dirty="0"/>
              <a:t>producers get their energy directly </a:t>
            </a:r>
            <a:r>
              <a:rPr lang="en-US" dirty="0" smtClean="0"/>
              <a:t>by absorbing sunlight through </a:t>
            </a:r>
            <a:r>
              <a:rPr lang="en-US" dirty="0"/>
              <a:t>their leaves.</a:t>
            </a:r>
          </a:p>
          <a:p>
            <a:pPr>
              <a:buClr>
                <a:srgbClr val="FFFFFF"/>
              </a:buClr>
            </a:pPr>
            <a:endParaRPr lang="en-US" dirty="0" smtClean="0"/>
          </a:p>
          <a:p>
            <a:pPr>
              <a:buClr>
                <a:srgbClr val="FFFFFF"/>
              </a:buClr>
            </a:pPr>
            <a:endParaRPr lang="en-US" dirty="0" smtClean="0"/>
          </a:p>
          <a:p>
            <a:pPr>
              <a:buClr>
                <a:srgbClr val="FFFFFF"/>
              </a:buClr>
            </a:pPr>
            <a:endParaRPr lang="en-US" dirty="0" smtClean="0"/>
          </a:p>
          <a:p>
            <a:pPr>
              <a:buClr>
                <a:srgbClr val="FFFFFF"/>
              </a:buClr>
            </a:pPr>
            <a:r>
              <a:rPr lang="en-US" dirty="0" smtClean="0"/>
              <a:t>- Consumers </a:t>
            </a:r>
            <a:r>
              <a:rPr lang="en-US" dirty="0"/>
              <a:t>get their energy indirectly by eating producers or other consumers.</a:t>
            </a:r>
          </a:p>
        </p:txBody>
      </p:sp>
      <p:pic>
        <p:nvPicPr>
          <p:cNvPr id="9932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4572000"/>
            <a:ext cx="2171700" cy="21050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99329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8925" y="2438400"/>
            <a:ext cx="2619375" cy="17526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An Exception to the Rule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99431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52401" y="1498600"/>
            <a:ext cx="6858000" cy="4978400"/>
          </a:xfrm>
          <a:noFill/>
          <a:ln/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Deep-ocean </a:t>
            </a:r>
            <a:r>
              <a:rPr lang="en-US" dirty="0">
                <a:solidFill>
                  <a:srgbClr val="0070C0"/>
                </a:solidFill>
              </a:rPr>
              <a:t>communities </a:t>
            </a:r>
            <a:r>
              <a:rPr lang="en-US" dirty="0" smtClean="0">
                <a:solidFill>
                  <a:srgbClr val="0070C0"/>
                </a:solidFill>
              </a:rPr>
              <a:t>exist </a:t>
            </a:r>
            <a:r>
              <a:rPr lang="en-US" dirty="0">
                <a:solidFill>
                  <a:srgbClr val="0070C0"/>
                </a:solidFill>
              </a:rPr>
              <a:t>in total darkness on the ocean floor, where photosynthesis cannot </a:t>
            </a:r>
            <a:r>
              <a:rPr lang="en-US" dirty="0" smtClean="0">
                <a:solidFill>
                  <a:srgbClr val="0070C0"/>
                </a:solidFill>
              </a:rPr>
              <a:t>occur</a:t>
            </a:r>
          </a:p>
          <a:p>
            <a:pPr>
              <a:buClr>
                <a:srgbClr val="FFFFFF"/>
              </a:buClr>
            </a:pP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- The </a:t>
            </a:r>
            <a:r>
              <a:rPr lang="en-US" dirty="0"/>
              <a:t>producers </a:t>
            </a:r>
            <a:r>
              <a:rPr lang="en-US" dirty="0" smtClean="0"/>
              <a:t>here are </a:t>
            </a:r>
            <a:r>
              <a:rPr lang="en-US" dirty="0">
                <a:solidFill>
                  <a:srgbClr val="0070C0"/>
                </a:solidFill>
              </a:rPr>
              <a:t>bacteria that use hydrogen sulfide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water to create food</a:t>
            </a:r>
          </a:p>
          <a:p>
            <a:pPr>
              <a:buClr>
                <a:srgbClr val="FFFFFF"/>
              </a:buClr>
              <a:buNone/>
            </a:pP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- Other </a:t>
            </a:r>
            <a:r>
              <a:rPr lang="en-US" dirty="0"/>
              <a:t>underwater organisms eat the bacteria or the organisms that eat the bacteria.</a:t>
            </a:r>
          </a:p>
        </p:txBody>
      </p:sp>
      <p:pic>
        <p:nvPicPr>
          <p:cNvPr id="9943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1" y="1676399"/>
            <a:ext cx="1755648" cy="259076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9943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1" y="4293842"/>
            <a:ext cx="2593848" cy="234987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34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0"/>
            <a:ext cx="2247900" cy="152399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99533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Who </a:t>
            </a:r>
            <a:r>
              <a:rPr lang="en-US" dirty="0">
                <a:solidFill>
                  <a:srgbClr val="0070C0"/>
                </a:solidFill>
              </a:rPr>
              <a:t>Eats </a:t>
            </a:r>
            <a:r>
              <a:rPr lang="en-US" dirty="0" smtClean="0">
                <a:solidFill>
                  <a:srgbClr val="0070C0"/>
                </a:solidFill>
              </a:rPr>
              <a:t>Who</a:t>
            </a:r>
            <a:r>
              <a:rPr lang="en-US" dirty="0" smtClean="0">
                <a:solidFill>
                  <a:srgbClr val="0070C0"/>
                </a:solidFill>
              </a:rPr>
              <a:t>? Different kinds of consumers in an ecosystem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99533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Organisms </a:t>
            </a:r>
            <a:r>
              <a:rPr lang="en-US" dirty="0"/>
              <a:t>can be classified by what they eat.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70C0"/>
                </a:solidFill>
              </a:rPr>
              <a:t>- Types </a:t>
            </a:r>
            <a:r>
              <a:rPr lang="en-US" dirty="0">
                <a:solidFill>
                  <a:srgbClr val="0070C0"/>
                </a:solidFill>
              </a:rPr>
              <a:t>of Consumers: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rgbClr val="0070C0"/>
                </a:solidFill>
              </a:rPr>
              <a:t>Herbivores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rgbClr val="0070C0"/>
                </a:solidFill>
              </a:rPr>
              <a:t>Carnivores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Omnivores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smtClean="0">
                <a:solidFill>
                  <a:srgbClr val="0070C0"/>
                </a:solidFill>
              </a:rPr>
              <a:t>Decomposers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953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199" y="2167262"/>
            <a:ext cx="2257425" cy="163321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9953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07517"/>
            <a:ext cx="2324100" cy="154658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99533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199" y="3818064"/>
            <a:ext cx="2257425" cy="151593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99534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4025" y="5406028"/>
            <a:ext cx="2162175" cy="145197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Eats </a:t>
            </a:r>
            <a:r>
              <a:rPr lang="en-US" dirty="0" smtClean="0"/>
              <a:t>Who?</a:t>
            </a:r>
            <a:endParaRPr lang="en-US" dirty="0"/>
          </a:p>
        </p:txBody>
      </p:sp>
      <p:pic>
        <p:nvPicPr>
          <p:cNvPr id="128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748" y="990600"/>
            <a:ext cx="5290577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72&quot; dur=&quot;.899&quot;/&gt;&lt;Slide id=&quot;275&quot; dur=&quot;.639&quot;/&gt;&lt;Slide id=&quot;274&quot; dur=&quot;.51&quot;/&gt;&lt;Slide id=&quot;276&quot; dur=&quot;1.809&quot;/&gt;&lt;/Timings&gt;&lt;/WMTools&gt;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ustom Design">
  <a:themeElements>
    <a:clrScheme name="1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8597</TotalTime>
  <Words>711</Words>
  <Application>Microsoft Office PowerPoint</Application>
  <PresentationFormat>On-screen Show (4:3)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19</vt:i4>
      </vt:variant>
    </vt:vector>
  </HeadingPairs>
  <TitlesOfParts>
    <vt:vector size="41" baseType="lpstr">
      <vt:lpstr>1_Custom Design</vt:lpstr>
      <vt:lpstr>Median</vt:lpstr>
      <vt:lpstr>Chapter 5 – How ecosystems work</vt:lpstr>
      <vt:lpstr>Life Depends on the Sun</vt:lpstr>
      <vt:lpstr>Life Depends on the Sun</vt:lpstr>
      <vt:lpstr>From Producers to Consumers – how energy moves</vt:lpstr>
      <vt:lpstr>From Producers to Consumers</vt:lpstr>
      <vt:lpstr>From Producers to Consumers</vt:lpstr>
      <vt:lpstr>An Exception to the Rule</vt:lpstr>
      <vt:lpstr>Who Eats Who? Different kinds of consumers in an ecosystem</vt:lpstr>
      <vt:lpstr>Who Eats Who?</vt:lpstr>
      <vt:lpstr>Burning the Fuel – how we use energy</vt:lpstr>
      <vt:lpstr>Burning the Fuel</vt:lpstr>
      <vt:lpstr>Burning the Fuel</vt:lpstr>
      <vt:lpstr>Energy Transfer</vt:lpstr>
      <vt:lpstr>Food Chains</vt:lpstr>
      <vt:lpstr>Food Webs</vt:lpstr>
      <vt:lpstr>Trophic Levels</vt:lpstr>
      <vt:lpstr>Trophic Levels</vt:lpstr>
      <vt:lpstr>Energy Pyramid</vt:lpstr>
      <vt:lpstr>Energy Loss Affects Ecosystems</vt:lpstr>
      <vt:lpstr>Recap:</vt:lpstr>
      <vt:lpstr>Chapter</vt:lpstr>
      <vt:lpstr>ELI Sect 1</vt:lpstr>
      <vt:lpstr>ELI Sect 2</vt:lpstr>
      <vt:lpstr>ELI Sect 3</vt:lpstr>
      <vt:lpstr>ELI Sect 4</vt:lpstr>
      <vt:lpstr>ELI STP</vt:lpstr>
      <vt:lpstr>Image/Math</vt:lpstr>
      <vt:lpstr>Bellringers</vt:lpstr>
      <vt:lpstr>Transparencies</vt:lpstr>
      <vt:lpstr>VIs Con</vt:lpstr>
      <vt:lpstr>Resources</vt:lpstr>
      <vt:lpstr>Chapter menu</vt:lpstr>
      <vt:lpstr>No CNN</vt:lpstr>
      <vt:lpstr>Chapter Presentation</vt:lpstr>
      <vt:lpstr>Image and Activity Bank</vt:lpstr>
      <vt:lpstr>Standardized Test Prep</vt:lpstr>
      <vt:lpstr>Section 1</vt:lpstr>
      <vt:lpstr>Section 2</vt:lpstr>
      <vt:lpstr>Section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</dc:creator>
  <cp:lastModifiedBy>Administrator</cp:lastModifiedBy>
  <cp:revision>701</cp:revision>
  <cp:lastPrinted>2013-01-29T21:10:24Z</cp:lastPrinted>
  <dcterms:modified xsi:type="dcterms:W3CDTF">2013-01-30T15:43:42Z</dcterms:modified>
</cp:coreProperties>
</file>