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87" r:id="rId2"/>
  </p:sldMasterIdLst>
  <p:notesMasterIdLst>
    <p:notesMasterId r:id="rId26"/>
  </p:notesMasterIdLst>
  <p:handoutMasterIdLst>
    <p:handoutMasterId r:id="rId27"/>
  </p:handoutMasterIdLst>
  <p:sldIdLst>
    <p:sldId id="408" r:id="rId3"/>
    <p:sldId id="339" r:id="rId4"/>
    <p:sldId id="410" r:id="rId5"/>
    <p:sldId id="377" r:id="rId6"/>
    <p:sldId id="378" r:id="rId7"/>
    <p:sldId id="380" r:id="rId8"/>
    <p:sldId id="381" r:id="rId9"/>
    <p:sldId id="382" r:id="rId10"/>
    <p:sldId id="411" r:id="rId11"/>
    <p:sldId id="383" r:id="rId12"/>
    <p:sldId id="384" r:id="rId13"/>
    <p:sldId id="385" r:id="rId14"/>
    <p:sldId id="386" r:id="rId15"/>
    <p:sldId id="413" r:id="rId16"/>
    <p:sldId id="406" r:id="rId17"/>
    <p:sldId id="387" r:id="rId18"/>
    <p:sldId id="412" r:id="rId19"/>
    <p:sldId id="407" r:id="rId20"/>
    <p:sldId id="389" r:id="rId21"/>
    <p:sldId id="390" r:id="rId22"/>
    <p:sldId id="414" r:id="rId23"/>
    <p:sldId id="391" r:id="rId24"/>
    <p:sldId id="409" r:id="rId25"/>
  </p:sldIdLst>
  <p:sldSz cx="9144000" cy="6858000" type="screen4x3"/>
  <p:notesSz cx="6858000" cy="9144000"/>
  <p:custShowLst>
    <p:custShow name="Chapter" id="0">
      <p:sldLst>
        <p:sld r:id="rId4"/>
        <p:sld r:id="rId6"/>
        <p:sld r:id="rId7"/>
        <p:sld r:id="rId8"/>
        <p:sld r:id="rId9"/>
        <p:sld r:id="rId10"/>
        <p:sld r:id="rId12"/>
        <p:sld r:id="rId13"/>
        <p:sld r:id="rId14"/>
        <p:sld r:id="rId15"/>
        <p:sld r:id="rId18"/>
        <p:sld r:id="rId21"/>
        <p:sld r:id="rId22"/>
        <p:sld r:id="rId24"/>
      </p:sldLst>
    </p:custShow>
    <p:custShow name="ELI Sect 1" id="1">
      <p:sldLst>
        <p:sld r:id="rId4"/>
        <p:sld r:id="rId6"/>
        <p:sld r:id="rId7"/>
        <p:sld r:id="rId8"/>
        <p:sld r:id="rId9"/>
        <p:sld r:id="rId10"/>
        <p:sld r:id="rId12"/>
        <p:sld r:id="rId13"/>
        <p:sld r:id="rId14"/>
        <p:sld r:id="rId15"/>
        <p:sld r:id="rId18"/>
        <p:sld r:id="rId21"/>
        <p:sld r:id="rId22"/>
        <p:sld r:id="rId24"/>
      </p:sldLst>
    </p:custShow>
    <p:custShow name="ELI Sect 2" id="2">
      <p:sldLst>
        <p:sld r:id="rId4"/>
        <p:sld r:id="rId6"/>
        <p:sld r:id="rId7"/>
        <p:sld r:id="rId8"/>
        <p:sld r:id="rId9"/>
        <p:sld r:id="rId10"/>
        <p:sld r:id="rId12"/>
        <p:sld r:id="rId13"/>
        <p:sld r:id="rId14"/>
        <p:sld r:id="rId15"/>
        <p:sld r:id="rId18"/>
        <p:sld r:id="rId21"/>
        <p:sld r:id="rId22"/>
        <p:sld r:id="rId24"/>
      </p:sldLst>
    </p:custShow>
    <p:custShow name="ELI Sect 3" id="3">
      <p:sldLst/>
    </p:custShow>
    <p:custShow name="ELI Sect 4" id="4">
      <p:sldLst>
        <p:sld r:id="rId17"/>
      </p:sldLst>
    </p:custShow>
    <p:custShow name="ELI STP" id="5">
      <p:sldLst>
        <p:sld r:id="rId17"/>
      </p:sldLst>
    </p:custShow>
    <p:custShow name="Image/Math" id="6">
      <p:sldLst/>
    </p:custShow>
    <p:custShow name="Bellringers" id="7">
      <p:sldLst/>
    </p:custShow>
    <p:custShow name="Transparencies" id="8">
      <p:sldLst/>
    </p:custShow>
    <p:custShow name="VIs Con" id="9">
      <p:sldLst/>
    </p:custShow>
    <p:custShow name="Resources" id="10">
      <p:sldLst/>
    </p:custShow>
    <p:custShow name="Chapter menu" id="11">
      <p:sldLst/>
    </p:custShow>
    <p:custShow name="No CNN" id="12">
      <p:sldLst/>
    </p:custShow>
    <p:custShow name="Chapter Presentation" id="13">
      <p:sldLst>
        <p:sld r:id="rId4"/>
        <p:sld r:id="rId6"/>
        <p:sld r:id="rId7"/>
        <p:sld r:id="rId8"/>
        <p:sld r:id="rId9"/>
        <p:sld r:id="rId10"/>
        <p:sld r:id="rId12"/>
        <p:sld r:id="rId13"/>
        <p:sld r:id="rId14"/>
        <p:sld r:id="rId15"/>
        <p:sld r:id="rId18"/>
        <p:sld r:id="rId21"/>
        <p:sld r:id="rId22"/>
        <p:sld r:id="rId24"/>
      </p:sldLst>
    </p:custShow>
    <p:custShow name="Image and Activity Bank" id="14">
      <p:sldLst/>
    </p:custShow>
    <p:custShow name="Standardized Test Prep" id="15">
      <p:sldLst>
        <p:sld r:id="rId17"/>
      </p:sldLst>
    </p:custShow>
    <p:custShow name="Section 1" id="16">
      <p:sldLst/>
    </p:custShow>
    <p:custShow name="Section 2" id="17">
      <p:sldLst>
        <p:sld r:id="rId4"/>
        <p:sld r:id="rId6"/>
        <p:sld r:id="rId7"/>
        <p:sld r:id="rId8"/>
        <p:sld r:id="rId9"/>
        <p:sld r:id="rId10"/>
        <p:sld r:id="rId12"/>
        <p:sld r:id="rId13"/>
        <p:sld r:id="rId14"/>
        <p:sld r:id="rId15"/>
        <p:sld r:id="rId18"/>
        <p:sld r:id="rId21"/>
        <p:sld r:id="rId22"/>
        <p:sld r:id="rId24"/>
      </p:sldLst>
    </p:custShow>
    <p:custShow name="Section 3" id="18">
      <p:sldLst/>
    </p:custShow>
  </p:custShowLst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99"/>
    <a:srgbClr val="FFCC00"/>
    <a:srgbClr val="CC00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737" autoAdjust="0"/>
  </p:normalViewPr>
  <p:slideViewPr>
    <p:cSldViewPr snapToObjects="1">
      <p:cViewPr>
        <p:scale>
          <a:sx n="66" d="100"/>
          <a:sy n="66" d="100"/>
        </p:scale>
        <p:origin x="-594" y="-132"/>
      </p:cViewPr>
      <p:guideLst>
        <p:guide orient="horz" pos="1008"/>
        <p:guide pos="3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 varScale="1">
        <p:scale>
          <a:sx n="111" d="100"/>
          <a:sy n="111" d="100"/>
        </p:scale>
        <p:origin x="-104" y="-3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21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20.xml"/><Relationship Id="rId2" Type="http://schemas.openxmlformats.org/officeDocument/2006/relationships/slide" Target="slides/slide3.xml"/><Relationship Id="rId16" Type="http://schemas.openxmlformats.org/officeDocument/2006/relationships/slide" Target="slides/slide19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7.xml"/><Relationship Id="rId10" Type="http://schemas.openxmlformats.org/officeDocument/2006/relationships/slide" Target="slides/slide11.xml"/><Relationship Id="rId19" Type="http://schemas.openxmlformats.org/officeDocument/2006/relationships/slide" Target="slides/slide22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007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385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8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2/11/2013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8747" name="Picture 11" descr="env_sci_conten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</p:spPr>
      </p:pic>
      <p:sp>
        <p:nvSpPr>
          <p:cNvPr id="1268748" name="Rectangle 12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4800600" y="6197600"/>
            <a:ext cx="838200" cy="23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8749" name="Rectangle 13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5829300" y="6184900"/>
            <a:ext cx="81915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8750" name="Rectangle 14">
            <a:hlinkClick r:id="" action="ppaction://hlinkshowjump?jump=firstslide"/>
            <a:hlinkHover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6838950" y="6197600"/>
            <a:ext cx="10668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8751" name="Rectangle 15">
            <a:hlinkClick r:id="" action="ppaction://hlinkshowjump?jump=endshow"/>
            <a:hlinkHover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045450" y="6191250"/>
            <a:ext cx="8318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87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687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68741" name="Text Box 5"/>
          <p:cNvSpPr txBox="1">
            <a:spLocks noChangeArrowheads="1"/>
          </p:cNvSpPr>
          <p:nvPr userDrawn="1"/>
        </p:nvSpPr>
        <p:spPr bwMode="auto">
          <a:xfrm>
            <a:off x="228600" y="762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baseline="0">
                <a:solidFill>
                  <a:schemeClr val="bg1"/>
                </a:solidFill>
              </a:rPr>
              <a:t>How Ecosystems Work</a:t>
            </a:r>
          </a:p>
        </p:txBody>
      </p:sp>
      <p:sp>
        <p:nvSpPr>
          <p:cNvPr id="1268742" name="Text Box 6"/>
          <p:cNvSpPr txBox="1">
            <a:spLocks noChangeArrowheads="1"/>
          </p:cNvSpPr>
          <p:nvPr userDrawn="1"/>
        </p:nvSpPr>
        <p:spPr bwMode="auto">
          <a:xfrm>
            <a:off x="7239000" y="7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baseline="0">
                <a:solidFill>
                  <a:schemeClr val="bg1"/>
                </a:solidFill>
              </a:rPr>
              <a:t>Section 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5000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5000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0"/>
        </a:spcBef>
        <a:spcAft>
          <a:spcPct val="5000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2/11/2013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youtu.be/3iwL24oVpH4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U3SZKJVKRxQ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youtu.be/9MXl6OhIVu8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ZaFVfHftzpI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038600"/>
            <a:ext cx="9067800" cy="1828800"/>
          </a:xfrm>
        </p:spPr>
        <p:txBody>
          <a:bodyPr/>
          <a:lstStyle/>
          <a:p>
            <a:r>
              <a:rPr lang="en-US" dirty="0" smtClean="0"/>
              <a:t>Ch 5 – How ecosystems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 – The Cycling of Materials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t="34927" b="32536"/>
          <a:stretch>
            <a:fillRect/>
          </a:stretch>
        </p:blipFill>
        <p:spPr bwMode="auto">
          <a:xfrm>
            <a:off x="1066800" y="685800"/>
            <a:ext cx="6982995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4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Nitrogen Cycle</a:t>
            </a:r>
            <a:endParaRPr lang="en-US" b="0" dirty="0">
              <a:solidFill>
                <a:srgbClr val="0070C0"/>
              </a:solidFill>
            </a:endParaRPr>
          </a:p>
        </p:txBody>
      </p:sp>
      <p:sp>
        <p:nvSpPr>
          <p:cNvPr id="1063942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343400"/>
          </a:xfrm>
          <a:noFill/>
          <a:ln/>
        </p:spPr>
        <p:txBody>
          <a:bodyPr/>
          <a:lstStyle/>
          <a:p>
            <a:pPr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Is </a:t>
            </a:r>
            <a:r>
              <a:rPr lang="en-US" dirty="0">
                <a:solidFill>
                  <a:srgbClr val="0070C0"/>
                </a:solidFill>
              </a:rPr>
              <a:t>the process </a:t>
            </a:r>
            <a:r>
              <a:rPr lang="en-US" dirty="0" smtClean="0">
                <a:solidFill>
                  <a:srgbClr val="0070C0"/>
                </a:solidFill>
              </a:rPr>
              <a:t>when </a:t>
            </a:r>
            <a:r>
              <a:rPr lang="en-US" dirty="0">
                <a:solidFill>
                  <a:srgbClr val="0070C0"/>
                </a:solidFill>
              </a:rPr>
              <a:t>nitrogen circulates among the air, soil, water, plants, and animals in an </a:t>
            </a:r>
            <a:r>
              <a:rPr lang="en-US" dirty="0" smtClean="0">
                <a:solidFill>
                  <a:srgbClr val="0070C0"/>
                </a:solidFill>
              </a:rPr>
              <a:t>ecosystem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Nitrogen makes up 78 percent of the gases in the atmosphere</a:t>
            </a:r>
          </a:p>
          <a:p>
            <a:pPr lvl="1"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All </a:t>
            </a:r>
            <a:r>
              <a:rPr lang="en-US" dirty="0">
                <a:solidFill>
                  <a:srgbClr val="0070C0"/>
                </a:solidFill>
              </a:rPr>
              <a:t>organisms need nitrogen to build </a:t>
            </a:r>
            <a:r>
              <a:rPr lang="en-US" dirty="0" smtClean="0">
                <a:solidFill>
                  <a:srgbClr val="0070C0"/>
                </a:solidFill>
              </a:rPr>
              <a:t>proteins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63946" name="Picture 10" descr="http://t3.gstatic.com/images?q=tbn:ANd9GcRAysUXvAJ4bOip7vbfbjHIguJ_obZyXZ_eV53oPc0mcihBTh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038600"/>
            <a:ext cx="3581400" cy="2374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3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3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3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394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Nitrogen Cycle</a:t>
            </a:r>
            <a:endParaRPr lang="en-US" b="0"/>
          </a:p>
        </p:txBody>
      </p:sp>
      <p:sp>
        <p:nvSpPr>
          <p:cNvPr id="1064966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343400"/>
          </a:xfrm>
          <a:noFill/>
          <a:ln/>
        </p:spPr>
        <p:txBody>
          <a:bodyPr/>
          <a:lstStyle/>
          <a:p>
            <a:pPr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Nitrogen </a:t>
            </a:r>
            <a:r>
              <a:rPr lang="en-US" dirty="0">
                <a:solidFill>
                  <a:srgbClr val="0070C0"/>
                </a:solidFill>
              </a:rPr>
              <a:t>must be altered, or fixed, before organisms can use </a:t>
            </a:r>
            <a:r>
              <a:rPr lang="en-US" dirty="0" smtClean="0">
                <a:solidFill>
                  <a:srgbClr val="0070C0"/>
                </a:solidFill>
              </a:rPr>
              <a:t>it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Only </a:t>
            </a:r>
            <a:r>
              <a:rPr lang="en-US" dirty="0">
                <a:solidFill>
                  <a:srgbClr val="0070C0"/>
                </a:solidFill>
              </a:rPr>
              <a:t>a few species of bacteria can fix atmospheric nitrogen into chemical compounds that can be used by other </a:t>
            </a:r>
            <a:r>
              <a:rPr lang="en-US" dirty="0" smtClean="0">
                <a:solidFill>
                  <a:srgbClr val="0070C0"/>
                </a:solidFill>
              </a:rPr>
              <a:t>organisms</a:t>
            </a:r>
            <a:endParaRPr lang="en-US" dirty="0">
              <a:solidFill>
                <a:srgbClr val="0070C0"/>
              </a:solidFill>
            </a:endParaRPr>
          </a:p>
          <a:p>
            <a:pPr>
              <a:buClr>
                <a:srgbClr val="FFFFFF"/>
              </a:buClr>
            </a:pPr>
            <a:r>
              <a:rPr lang="en-US" dirty="0" smtClean="0"/>
              <a:t>- These </a:t>
            </a:r>
            <a:r>
              <a:rPr lang="en-US" dirty="0"/>
              <a:t>bacteria are known as “nitrogen-fixing” </a:t>
            </a:r>
            <a:r>
              <a:rPr lang="en-US" dirty="0" smtClean="0"/>
              <a:t>bacteria</a:t>
            </a:r>
            <a:endParaRPr lang="en-US" dirty="0"/>
          </a:p>
        </p:txBody>
      </p:sp>
      <p:pic>
        <p:nvPicPr>
          <p:cNvPr id="1064972" name="Picture 12" descr="http://t0.gstatic.com/images?q=tbn:ANd9GcTZfRPbjiGGcYStutIwxl9vC08L55sJiNWsoaD0QOftZnKvYSh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800600"/>
            <a:ext cx="3057525" cy="14954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6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Nitrogen Cycle</a:t>
            </a:r>
            <a:endParaRPr lang="en-US" b="0"/>
          </a:p>
        </p:txBody>
      </p:sp>
      <p:sp>
        <p:nvSpPr>
          <p:cNvPr id="106599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525963"/>
          </a:xfrm>
          <a:noFill/>
          <a:ln/>
        </p:spPr>
        <p:txBody>
          <a:bodyPr/>
          <a:lstStyle/>
          <a:p>
            <a:pPr>
              <a:buClr>
                <a:srgbClr val="FFFFFF"/>
              </a:buClr>
            </a:pPr>
            <a:r>
              <a:rPr lang="en-US" b="1" dirty="0" smtClean="0">
                <a:solidFill>
                  <a:srgbClr val="0070C0"/>
                </a:solidFill>
              </a:rPr>
              <a:t>- Nitrogen-fixing </a:t>
            </a:r>
            <a:r>
              <a:rPr lang="en-US" b="1" dirty="0">
                <a:solidFill>
                  <a:srgbClr val="0070C0"/>
                </a:solidFill>
              </a:rPr>
              <a:t>bacteria</a:t>
            </a:r>
            <a:r>
              <a:rPr lang="en-US" dirty="0">
                <a:solidFill>
                  <a:srgbClr val="0070C0"/>
                </a:solidFill>
              </a:rPr>
              <a:t> are bacteria that convert atmospheric nitrogen into </a:t>
            </a:r>
            <a:r>
              <a:rPr lang="en-US" dirty="0" smtClean="0">
                <a:solidFill>
                  <a:srgbClr val="0070C0"/>
                </a:solidFill>
              </a:rPr>
              <a:t>ammonia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Clr>
                <a:srgbClr val="FFFFFF"/>
              </a:buClr>
            </a:pP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These </a:t>
            </a:r>
            <a:r>
              <a:rPr lang="en-US" dirty="0">
                <a:solidFill>
                  <a:srgbClr val="0070C0"/>
                </a:solidFill>
              </a:rPr>
              <a:t>bacteria live within the roots of plants called </a:t>
            </a:r>
            <a:r>
              <a:rPr lang="en-US" dirty="0" smtClean="0">
                <a:solidFill>
                  <a:srgbClr val="0070C0"/>
                </a:solidFill>
              </a:rPr>
              <a:t>legumes (beans</a:t>
            </a:r>
            <a:r>
              <a:rPr lang="en-US" dirty="0">
                <a:solidFill>
                  <a:srgbClr val="0070C0"/>
                </a:solidFill>
              </a:rPr>
              <a:t>, peas, and </a:t>
            </a:r>
            <a:r>
              <a:rPr lang="en-US" dirty="0" smtClean="0">
                <a:solidFill>
                  <a:srgbClr val="0070C0"/>
                </a:solidFill>
              </a:rPr>
              <a:t>clover)</a:t>
            </a:r>
            <a:endParaRPr lang="en-US" dirty="0">
              <a:solidFill>
                <a:srgbClr val="0070C0"/>
              </a:solidFill>
            </a:endParaRPr>
          </a:p>
          <a:p>
            <a:pPr lvl="2">
              <a:buClr>
                <a:srgbClr val="FFFFFF"/>
              </a:buClr>
            </a:pPr>
            <a:r>
              <a:rPr lang="en-US" dirty="0" smtClean="0"/>
              <a:t>- The </a:t>
            </a:r>
            <a:r>
              <a:rPr lang="en-US" dirty="0"/>
              <a:t>bacteria use sugar provided by the legumes to produce </a:t>
            </a:r>
            <a:r>
              <a:rPr lang="en-US" dirty="0" smtClean="0"/>
              <a:t>nitrates</a:t>
            </a:r>
            <a:endParaRPr lang="en-US" dirty="0"/>
          </a:p>
          <a:p>
            <a:pPr lvl="2"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Excess </a:t>
            </a:r>
            <a:r>
              <a:rPr lang="en-US" dirty="0">
                <a:solidFill>
                  <a:srgbClr val="0070C0"/>
                </a:solidFill>
              </a:rPr>
              <a:t>nitrogen fixed by the bacteria is released into the </a:t>
            </a:r>
            <a:r>
              <a:rPr lang="en-US" dirty="0" smtClean="0">
                <a:solidFill>
                  <a:srgbClr val="0070C0"/>
                </a:solidFill>
              </a:rPr>
              <a:t>soil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990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7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Decomposers and the Nitrogen Cycle</a:t>
            </a:r>
          </a:p>
        </p:txBody>
      </p:sp>
      <p:sp>
        <p:nvSpPr>
          <p:cNvPr id="1067014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343400"/>
          </a:xfrm>
          <a:noFill/>
          <a:ln/>
        </p:spPr>
        <p:txBody>
          <a:bodyPr/>
          <a:lstStyle/>
          <a:p>
            <a:pPr>
              <a:buClr>
                <a:srgbClr val="FFFFFF"/>
              </a:buClr>
            </a:pPr>
            <a:r>
              <a:rPr lang="en-US" dirty="0" smtClean="0"/>
              <a:t>- Nitrogen </a:t>
            </a:r>
            <a:r>
              <a:rPr lang="en-US" dirty="0"/>
              <a:t>stored </a:t>
            </a:r>
            <a:r>
              <a:rPr lang="en-US" dirty="0" smtClean="0"/>
              <a:t>in the </a:t>
            </a:r>
            <a:r>
              <a:rPr lang="en-US" dirty="0"/>
              <a:t>bodies of living things is returned to the </a:t>
            </a:r>
            <a:r>
              <a:rPr lang="en-US" dirty="0" smtClean="0"/>
              <a:t>cycle </a:t>
            </a:r>
            <a:r>
              <a:rPr lang="en-US" dirty="0"/>
              <a:t>once those organisms </a:t>
            </a:r>
            <a:r>
              <a:rPr lang="en-US" dirty="0" smtClean="0"/>
              <a:t>die</a:t>
            </a:r>
            <a:endParaRPr lang="en-US" dirty="0"/>
          </a:p>
          <a:p>
            <a:pPr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Decomposers </a:t>
            </a:r>
            <a:r>
              <a:rPr lang="en-US" dirty="0">
                <a:solidFill>
                  <a:srgbClr val="0070C0"/>
                </a:solidFill>
              </a:rPr>
              <a:t>break down decaying plants and </a:t>
            </a:r>
            <a:r>
              <a:rPr lang="en-US" dirty="0" smtClean="0">
                <a:solidFill>
                  <a:srgbClr val="0070C0"/>
                </a:solidFill>
              </a:rPr>
              <a:t>animals and their wastes</a:t>
            </a:r>
            <a:endParaRPr lang="en-US" dirty="0">
              <a:solidFill>
                <a:srgbClr val="0070C0"/>
              </a:solidFill>
            </a:endParaRPr>
          </a:p>
          <a:p>
            <a:pPr>
              <a:buClr>
                <a:srgbClr val="FFFFFF"/>
              </a:buClr>
            </a:pPr>
            <a:r>
              <a:rPr lang="en-US" dirty="0" smtClean="0"/>
              <a:t>- Then other bacteria </a:t>
            </a:r>
            <a:r>
              <a:rPr lang="en-US" dirty="0"/>
              <a:t>transform </a:t>
            </a:r>
            <a:r>
              <a:rPr lang="en-US" dirty="0" smtClean="0"/>
              <a:t>some of it into </a:t>
            </a:r>
            <a:r>
              <a:rPr lang="en-US" dirty="0"/>
              <a:t>nitrogen gas, </a:t>
            </a:r>
            <a:r>
              <a:rPr lang="en-US" dirty="0" smtClean="0"/>
              <a:t>and return it </a:t>
            </a:r>
            <a:r>
              <a:rPr lang="en-US" dirty="0"/>
              <a:t>to the </a:t>
            </a:r>
            <a:r>
              <a:rPr lang="en-US" dirty="0" smtClean="0"/>
              <a:t>atmosphere</a:t>
            </a:r>
            <a:endParaRPr lang="en-US" dirty="0"/>
          </a:p>
        </p:txBody>
      </p:sp>
      <p:pic>
        <p:nvPicPr>
          <p:cNvPr id="1067019" name="Picture 11" descr="http://t0.gstatic.com/images?q=tbn:ANd9GcRUJvDJ_iCW6n2ICZ7U7eNxGeC-QNkH-H1hW31mSUG2R8d1p6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419600"/>
            <a:ext cx="5807039" cy="229743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7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7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7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701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7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3 Stages of the Nitrogen Cycle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67014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343400"/>
          </a:xfrm>
          <a:noFill/>
          <a:ln/>
        </p:spPr>
        <p:txBody>
          <a:bodyPr/>
          <a:lstStyle/>
          <a:p>
            <a:pPr>
              <a:buClr>
                <a:srgbClr val="FFFFFF"/>
              </a:buClr>
            </a:pPr>
            <a:r>
              <a:rPr lang="en-US" dirty="0" smtClean="0"/>
              <a:t>- </a:t>
            </a:r>
            <a:r>
              <a:rPr lang="en-US" dirty="0" smtClean="0">
                <a:solidFill>
                  <a:srgbClr val="00B0F0"/>
                </a:solidFill>
              </a:rPr>
              <a:t>Nitrogen </a:t>
            </a:r>
            <a:r>
              <a:rPr lang="en-US" dirty="0">
                <a:solidFill>
                  <a:srgbClr val="00B0F0"/>
                </a:solidFill>
              </a:rPr>
              <a:t>stored </a:t>
            </a:r>
            <a:r>
              <a:rPr lang="en-US" dirty="0" smtClean="0">
                <a:solidFill>
                  <a:srgbClr val="00B0F0"/>
                </a:solidFill>
              </a:rPr>
              <a:t>in the </a:t>
            </a:r>
            <a:r>
              <a:rPr lang="en-US" dirty="0">
                <a:solidFill>
                  <a:srgbClr val="00B0F0"/>
                </a:solidFill>
              </a:rPr>
              <a:t>bodies of living things is returned to the </a:t>
            </a:r>
            <a:r>
              <a:rPr lang="en-US" dirty="0" smtClean="0">
                <a:solidFill>
                  <a:srgbClr val="00B0F0"/>
                </a:solidFill>
              </a:rPr>
              <a:t>cycle </a:t>
            </a:r>
            <a:r>
              <a:rPr lang="en-US" dirty="0">
                <a:solidFill>
                  <a:srgbClr val="00B0F0"/>
                </a:solidFill>
              </a:rPr>
              <a:t>once those organisms </a:t>
            </a:r>
            <a:r>
              <a:rPr lang="en-US" dirty="0" smtClean="0">
                <a:solidFill>
                  <a:srgbClr val="00B0F0"/>
                </a:solidFill>
              </a:rPr>
              <a:t>die</a:t>
            </a:r>
            <a:endParaRPr lang="en-US" dirty="0">
              <a:solidFill>
                <a:srgbClr val="00B0F0"/>
              </a:solidFill>
            </a:endParaRPr>
          </a:p>
          <a:p>
            <a:pPr>
              <a:buClr>
                <a:srgbClr val="FFFFFF"/>
              </a:buClr>
            </a:pPr>
            <a:r>
              <a:rPr lang="en-US" dirty="0" smtClean="0">
                <a:solidFill>
                  <a:srgbClr val="00B0F0"/>
                </a:solidFill>
              </a:rPr>
              <a:t>- Decomposers </a:t>
            </a:r>
            <a:r>
              <a:rPr lang="en-US" dirty="0">
                <a:solidFill>
                  <a:srgbClr val="00B0F0"/>
                </a:solidFill>
              </a:rPr>
              <a:t>break down decaying plants and </a:t>
            </a:r>
            <a:r>
              <a:rPr lang="en-US" dirty="0" smtClean="0">
                <a:solidFill>
                  <a:srgbClr val="00B0F0"/>
                </a:solidFill>
              </a:rPr>
              <a:t>animals and their wastes</a:t>
            </a:r>
            <a:endParaRPr lang="en-US" dirty="0">
              <a:solidFill>
                <a:srgbClr val="00B0F0"/>
              </a:solidFill>
            </a:endParaRPr>
          </a:p>
          <a:p>
            <a:pPr>
              <a:buClr>
                <a:srgbClr val="FFFFFF"/>
              </a:buClr>
            </a:pPr>
            <a:r>
              <a:rPr lang="en-US" dirty="0" smtClean="0">
                <a:solidFill>
                  <a:srgbClr val="00B0F0"/>
                </a:solidFill>
              </a:rPr>
              <a:t>- Then other bacteria </a:t>
            </a:r>
            <a:r>
              <a:rPr lang="en-US" dirty="0">
                <a:solidFill>
                  <a:srgbClr val="00B0F0"/>
                </a:solidFill>
              </a:rPr>
              <a:t>transform </a:t>
            </a:r>
            <a:r>
              <a:rPr lang="en-US" dirty="0" smtClean="0">
                <a:solidFill>
                  <a:srgbClr val="00B0F0"/>
                </a:solidFill>
              </a:rPr>
              <a:t>some of it into </a:t>
            </a:r>
            <a:r>
              <a:rPr lang="en-US" dirty="0">
                <a:solidFill>
                  <a:srgbClr val="00B0F0"/>
                </a:solidFill>
              </a:rPr>
              <a:t>nitrogen gas, </a:t>
            </a:r>
            <a:r>
              <a:rPr lang="en-US" dirty="0" smtClean="0">
                <a:solidFill>
                  <a:srgbClr val="00B0F0"/>
                </a:solidFill>
              </a:rPr>
              <a:t>and return it </a:t>
            </a:r>
            <a:r>
              <a:rPr lang="en-US" dirty="0">
                <a:solidFill>
                  <a:srgbClr val="00B0F0"/>
                </a:solidFill>
              </a:rPr>
              <a:t>to the </a:t>
            </a:r>
            <a:r>
              <a:rPr lang="en-US" dirty="0" smtClean="0">
                <a:solidFill>
                  <a:srgbClr val="00B0F0"/>
                </a:solidFill>
              </a:rPr>
              <a:t>atmosphere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067019" name="Picture 11" descr="http://t0.gstatic.com/images?q=tbn:ANd9GcRUJvDJ_iCW6n2ICZ7U7eNxGeC-QNkH-H1hW31mSUG2R8d1p6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419600"/>
            <a:ext cx="5807039" cy="22974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9930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7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7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7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701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Nitrogen Cycle</a:t>
            </a:r>
          </a:p>
        </p:txBody>
      </p:sp>
      <p:pic>
        <p:nvPicPr>
          <p:cNvPr id="128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752600"/>
            <a:ext cx="7924800" cy="3952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Phosphorus Cycle</a:t>
            </a:r>
            <a:endParaRPr lang="en-US" b="0"/>
          </a:p>
        </p:txBody>
      </p:sp>
      <p:sp>
        <p:nvSpPr>
          <p:cNvPr id="1068038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343400"/>
          </a:xfrm>
          <a:noFill/>
          <a:ln/>
        </p:spPr>
        <p:txBody>
          <a:bodyPr>
            <a:normAutofit/>
          </a:bodyPr>
          <a:lstStyle/>
          <a:p>
            <a:pPr>
              <a:buClr>
                <a:srgbClr val="FFFFFF"/>
              </a:buClr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youtu.be/3iwL24oVpH4</a:t>
            </a:r>
            <a:endParaRPr lang="en-US" dirty="0" smtClean="0"/>
          </a:p>
          <a:p>
            <a:pPr>
              <a:buClr>
                <a:srgbClr val="FFFFFF"/>
              </a:buClr>
            </a:pPr>
            <a:endParaRPr lang="en-US" dirty="0"/>
          </a:p>
        </p:txBody>
      </p:sp>
      <p:pic>
        <p:nvPicPr>
          <p:cNvPr id="1068042" name="Picture 10" descr="http://t1.gstatic.com/images?q=tbn:ANd9GcQ_hi-f7gLEXKh_7rSIZF-mw7X6lF-uq1-52t9zFcB1EWZDJZgdW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8768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8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03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Phosphorus Cycle</a:t>
            </a:r>
            <a:endParaRPr lang="en-US" b="0" dirty="0">
              <a:solidFill>
                <a:srgbClr val="0070C0"/>
              </a:solidFill>
            </a:endParaRPr>
          </a:p>
        </p:txBody>
      </p:sp>
      <p:sp>
        <p:nvSpPr>
          <p:cNvPr id="1068038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343400"/>
          </a:xfrm>
          <a:noFill/>
          <a:ln/>
        </p:spPr>
        <p:txBody>
          <a:bodyPr>
            <a:normAutofit/>
          </a:bodyPr>
          <a:lstStyle/>
          <a:p>
            <a:pPr>
              <a:buClr>
                <a:srgbClr val="FFFFFF"/>
              </a:buClr>
            </a:pP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Phosphorus </a:t>
            </a:r>
            <a:r>
              <a:rPr lang="en-US" dirty="0">
                <a:solidFill>
                  <a:srgbClr val="0070C0"/>
                </a:solidFill>
              </a:rPr>
              <a:t>is an element that is part of many molecules that make up the cells of living </a:t>
            </a:r>
            <a:r>
              <a:rPr lang="en-US" dirty="0" smtClean="0">
                <a:solidFill>
                  <a:srgbClr val="0070C0"/>
                </a:solidFill>
              </a:rPr>
              <a:t>organisms</a:t>
            </a:r>
            <a:endParaRPr lang="en-US" dirty="0">
              <a:solidFill>
                <a:srgbClr val="0070C0"/>
              </a:solidFill>
            </a:endParaRPr>
          </a:p>
          <a:p>
            <a:pPr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Plants </a:t>
            </a:r>
            <a:r>
              <a:rPr lang="en-US" dirty="0">
                <a:solidFill>
                  <a:srgbClr val="0070C0"/>
                </a:solidFill>
              </a:rPr>
              <a:t>get </a:t>
            </a:r>
            <a:r>
              <a:rPr lang="en-US" dirty="0" smtClean="0">
                <a:solidFill>
                  <a:srgbClr val="0070C0"/>
                </a:solidFill>
              </a:rPr>
              <a:t>phosphorus from </a:t>
            </a:r>
            <a:r>
              <a:rPr lang="en-US" dirty="0">
                <a:solidFill>
                  <a:srgbClr val="0070C0"/>
                </a:solidFill>
              </a:rPr>
              <a:t>soil and </a:t>
            </a:r>
            <a:r>
              <a:rPr lang="en-US" dirty="0" smtClean="0">
                <a:solidFill>
                  <a:srgbClr val="0070C0"/>
                </a:solidFill>
              </a:rPr>
              <a:t>water</a:t>
            </a:r>
          </a:p>
          <a:p>
            <a:pPr>
              <a:buClr>
                <a:srgbClr val="FFFFFF"/>
              </a:buClr>
            </a:pP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Animals </a:t>
            </a:r>
            <a:r>
              <a:rPr lang="en-US" dirty="0">
                <a:solidFill>
                  <a:srgbClr val="0070C0"/>
                </a:solidFill>
              </a:rPr>
              <a:t>get their phosphorus by eating plants or other animals that have eaten </a:t>
            </a:r>
            <a:r>
              <a:rPr lang="en-US" dirty="0" smtClean="0">
                <a:solidFill>
                  <a:srgbClr val="0070C0"/>
                </a:solidFill>
              </a:rPr>
              <a:t>plants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68042" name="Picture 10" descr="http://t1.gstatic.com/images?q=tbn:ANd9GcQ_hi-f7gLEXKh_7rSIZF-mw7X6lF-uq1-52t9zFcB1EWZDJZgd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876800"/>
            <a:ext cx="1828800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4048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8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8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8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03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Phosphorus Cycle</a:t>
            </a:r>
          </a:p>
        </p:txBody>
      </p:sp>
      <p:pic>
        <p:nvPicPr>
          <p:cNvPr id="129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134615"/>
            <a:ext cx="4953000" cy="262929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09600" y="1676400"/>
            <a:ext cx="7162800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- The movement of phosphorus in different chemical forms from the environment, to organisms and then back to the environment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Phosphorus Cycle</a:t>
            </a:r>
            <a:endParaRPr lang="en-US" b="0"/>
          </a:p>
        </p:txBody>
      </p:sp>
      <p:sp>
        <p:nvSpPr>
          <p:cNvPr id="1070086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343400"/>
          </a:xfrm>
          <a:noFill/>
          <a:ln/>
        </p:spPr>
        <p:txBody>
          <a:bodyPr>
            <a:normAutofit lnSpcReduction="10000"/>
          </a:bodyPr>
          <a:lstStyle/>
          <a:p>
            <a:pPr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Phosphorus enters </a:t>
            </a:r>
            <a:r>
              <a:rPr lang="en-US" dirty="0">
                <a:solidFill>
                  <a:srgbClr val="0070C0"/>
                </a:solidFill>
              </a:rPr>
              <a:t>soil and water when rocks </a:t>
            </a:r>
            <a:r>
              <a:rPr lang="en-US" dirty="0" smtClean="0">
                <a:solidFill>
                  <a:srgbClr val="0070C0"/>
                </a:solidFill>
              </a:rPr>
              <a:t>erode</a:t>
            </a:r>
          </a:p>
          <a:p>
            <a:pPr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Small amounts of phosphorus dissolve as phosphates and move into the soil</a:t>
            </a:r>
            <a:endParaRPr lang="en-US" dirty="0">
              <a:solidFill>
                <a:srgbClr val="0070C0"/>
              </a:solidFill>
            </a:endParaRPr>
          </a:p>
          <a:p>
            <a:pPr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Plants </a:t>
            </a:r>
            <a:r>
              <a:rPr lang="en-US" dirty="0">
                <a:solidFill>
                  <a:srgbClr val="0070C0"/>
                </a:solidFill>
              </a:rPr>
              <a:t>absorb phosphates in the soil through their </a:t>
            </a:r>
            <a:r>
              <a:rPr lang="en-US" dirty="0" smtClean="0">
                <a:solidFill>
                  <a:srgbClr val="0070C0"/>
                </a:solidFill>
              </a:rPr>
              <a:t>roots</a:t>
            </a:r>
            <a:endParaRPr lang="en-US" dirty="0">
              <a:solidFill>
                <a:srgbClr val="0070C0"/>
              </a:solidFill>
            </a:endParaRPr>
          </a:p>
          <a:p>
            <a:pPr>
              <a:buClr>
                <a:srgbClr val="FFFFFF"/>
              </a:buClr>
            </a:pPr>
            <a:r>
              <a:rPr lang="en-US" dirty="0" smtClean="0"/>
              <a:t>- Some </a:t>
            </a:r>
            <a:r>
              <a:rPr lang="en-US" dirty="0"/>
              <a:t>phosphorus washes off the land and ends up in the </a:t>
            </a:r>
            <a:r>
              <a:rPr lang="en-US" dirty="0" smtClean="0"/>
              <a:t>ocean</a:t>
            </a:r>
            <a:endParaRPr lang="en-US" dirty="0"/>
          </a:p>
          <a:p>
            <a:pPr>
              <a:buClr>
                <a:srgbClr val="FFFFFF"/>
              </a:buClr>
            </a:pPr>
            <a:r>
              <a:rPr lang="en-US" dirty="0" smtClean="0"/>
              <a:t>- Many </a:t>
            </a:r>
            <a:r>
              <a:rPr lang="en-US" dirty="0"/>
              <a:t>phosphate salts are not soluble in </a:t>
            </a:r>
            <a:r>
              <a:rPr lang="en-US" dirty="0" smtClean="0"/>
              <a:t>water SO they </a:t>
            </a:r>
            <a:r>
              <a:rPr lang="en-US" dirty="0"/>
              <a:t>sink to the bottom and </a:t>
            </a:r>
            <a:r>
              <a:rPr lang="en-US" dirty="0" smtClean="0"/>
              <a:t>accumulate as sediment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08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4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Carbon Cycle</a:t>
            </a:r>
            <a:endParaRPr lang="en-US" b="0"/>
          </a:p>
        </p:txBody>
      </p:sp>
      <p:sp>
        <p:nvSpPr>
          <p:cNvPr id="987142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343400"/>
          </a:xfrm>
          <a:noFill/>
          <a:ln/>
        </p:spPr>
        <p:txBody>
          <a:bodyPr/>
          <a:lstStyle/>
          <a:p>
            <a:pPr>
              <a:buClr>
                <a:srgbClr val="FFFFFF"/>
              </a:buClr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youtu.be/U3SZKJVKRxQ</a:t>
            </a:r>
            <a:endParaRPr lang="en-US" dirty="0" smtClean="0"/>
          </a:p>
          <a:p>
            <a:pPr>
              <a:buClr>
                <a:srgbClr val="FFFFFF"/>
              </a:buClr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4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13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Fertilizers and the Nitrogen and Phosphorus Cycles</a:t>
            </a:r>
          </a:p>
        </p:txBody>
      </p:sp>
      <p:sp>
        <p:nvSpPr>
          <p:cNvPr id="1071114" name="Rectangle 10"/>
          <p:cNvSpPr>
            <a:spLocks noGrp="1" noChangeArrowheads="1"/>
          </p:cNvSpPr>
          <p:nvPr>
            <p:ph sz="quarter" idx="1"/>
          </p:nvPr>
        </p:nvSpPr>
        <p:spPr>
          <a:xfrm>
            <a:off x="438150" y="1676400"/>
            <a:ext cx="8229600" cy="4343400"/>
          </a:xfrm>
          <a:noFill/>
        </p:spPr>
        <p:txBody>
          <a:bodyPr>
            <a:normAutofit/>
          </a:bodyPr>
          <a:lstStyle/>
          <a:p>
            <a:pPr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Fertilizers contain </a:t>
            </a:r>
            <a:r>
              <a:rPr lang="en-US" dirty="0">
                <a:solidFill>
                  <a:srgbClr val="0070C0"/>
                </a:solidFill>
              </a:rPr>
              <a:t>both nitrogen and phosphorus.</a:t>
            </a:r>
          </a:p>
          <a:p>
            <a:pPr lvl="1"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Excessive </a:t>
            </a:r>
            <a:r>
              <a:rPr lang="en-US" dirty="0">
                <a:solidFill>
                  <a:srgbClr val="0070C0"/>
                </a:solidFill>
              </a:rPr>
              <a:t>amounts of fertilizer can enter </a:t>
            </a:r>
            <a:r>
              <a:rPr lang="en-US" dirty="0" smtClean="0">
                <a:solidFill>
                  <a:srgbClr val="0070C0"/>
                </a:solidFill>
              </a:rPr>
              <a:t>land and </a:t>
            </a:r>
            <a:r>
              <a:rPr lang="en-US" dirty="0">
                <a:solidFill>
                  <a:srgbClr val="0070C0"/>
                </a:solidFill>
              </a:rPr>
              <a:t>aquatic ecosystems through </a:t>
            </a:r>
            <a:r>
              <a:rPr lang="en-US" dirty="0" smtClean="0">
                <a:solidFill>
                  <a:srgbClr val="0070C0"/>
                </a:solidFill>
              </a:rPr>
              <a:t>runoff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Excess </a:t>
            </a:r>
            <a:r>
              <a:rPr lang="en-US" dirty="0">
                <a:solidFill>
                  <a:srgbClr val="0070C0"/>
                </a:solidFill>
              </a:rPr>
              <a:t>nitrogen and phosphorus </a:t>
            </a:r>
            <a:r>
              <a:rPr lang="en-US" dirty="0" smtClean="0">
                <a:solidFill>
                  <a:srgbClr val="0070C0"/>
                </a:solidFill>
              </a:rPr>
              <a:t>causes </a:t>
            </a:r>
            <a:r>
              <a:rPr lang="en-US" dirty="0">
                <a:solidFill>
                  <a:srgbClr val="0070C0"/>
                </a:solidFill>
              </a:rPr>
              <a:t>rapid growth of </a:t>
            </a:r>
            <a:r>
              <a:rPr lang="en-US" dirty="0" smtClean="0">
                <a:solidFill>
                  <a:srgbClr val="0070C0"/>
                </a:solidFill>
              </a:rPr>
              <a:t>algae (a </a:t>
            </a:r>
            <a:r>
              <a:rPr lang="en-US" dirty="0" err="1" smtClean="0">
                <a:solidFill>
                  <a:srgbClr val="0070C0"/>
                </a:solidFill>
              </a:rPr>
              <a:t>protist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  <a:p>
            <a:pPr>
              <a:buClr>
                <a:srgbClr val="FFFFFF"/>
              </a:buClr>
            </a:pPr>
            <a:r>
              <a:rPr lang="en-US" dirty="0" smtClean="0"/>
              <a:t>- Excess </a:t>
            </a:r>
            <a:r>
              <a:rPr lang="en-US" dirty="0"/>
              <a:t>algae can deplete an aquatic ecosystem of important nutrients such as oxygen, on which fish and other aquatic organisms </a:t>
            </a:r>
            <a:r>
              <a:rPr lang="en-US" dirty="0" smtClean="0"/>
              <a:t>depend</a:t>
            </a:r>
          </a:p>
          <a:p>
            <a:pPr>
              <a:buClr>
                <a:srgbClr val="FFFFFF"/>
              </a:buClr>
              <a:buNone/>
            </a:pPr>
            <a:endParaRPr lang="en-US" dirty="0" smtClean="0"/>
          </a:p>
        </p:txBody>
      </p:sp>
      <p:sp>
        <p:nvSpPr>
          <p:cNvPr id="1071116" name="AutoShape 12" descr="data:image/jpg;base64,/9j/4AAQSkZJRgABAQAAAQABAAD/2wBDAAkGBwgHBgkIBwgKCgkLDRYPDQwMDRsUFRAWIB0iIiAdHx8kKDQsJCYxJx8fLT0tMTU3Ojo6Iys/RD84QzQ5Ojf/2wBDAQoKCg0MDRoPDxo3JR8lNzc3Nzc3Nzc3Nzc3Nzc3Nzc3Nzc3Nzc3Nzc3Nzc3Nzc3Nzc3Nzc3Nzc3Nzc3Nzc3Nzf/wAARCAC0AM4DASIAAhEBAxEB/8QAGwAAAgIDAQAAAAAAAAAAAAAAAwQCBQABBgf/xAA5EAACAQMDAwIEBAUEAQUBAAABAgMABBESITEFQVETYSIycYEGFJGhI0Kx0fAVUsHhMwckQ2Lxcv/EABsBAAIDAQEBAAAAAAAAAAAAAAMEAQIFAAYH/8QAKxEAAgIBBAEDAwQDAQAAAAAAAQIAAxEEEiExQRMiUQUycRRhgZEGwdGx/9oADAMBAAIRAxEAPwDzf1WZRrQ57nIrcLR5+Nioz3XIq4ewjPNIz9Pj1bSAA08dOF6mXXr1bsQUjZyQQRnI075rFZtGHGokcDimzYTemLj1Th2wzHYDGPm584ohsvRmKsQdQ1L7ilbDsjwG4ZEUht55tLQjAUZ270dbV4ETUSm+WZR2zmuis+nOYEXGWkbLDOMc1uW3g/Mm3n06IwFbAJHbf67Ug2oyYf0sCc8wjuWk9FSckYXg57n967CytRN0OO3uYv4ahX1Z76scfc+1NWNmklhEBhEicFsb/BvpJ/WrcKqPKCF9IpsVbbGkjHsc4/ahNaCMRmmoDkznet9AkuQfy4QSxovw6sKwOB/zSF50b8lZ2sd48Bm+ZUZjuMb8fT/mu7uXggaV5QSqAswxnYYH9qomgTr0Ss0BtktnxI0qAsyhSSPtjNVF5OMwliLjI7MoFsJ0sWnnRI4kOVKqDlQd9xxjb9frXRdMjjvIreQO0czrn+GxJXcgbdwpz+lEls44LOKG0jCtoydB4OMY+uCDUbSOSILJGBEkWlWUDJGRxntnV9xiuNgZee5Krg4hkgj9YGJTGHnZhkgh8DxnbOAd9s1z34wZrFjcW40i6RSq9kx82PByB+vvR/xTey2s0FvCfSEigpIBurD3+v3qnu7th01bGcF2eVdfqHH3/wA//JVACHgL3GNk3bXYewzbThZlbJfTsdsFT+v7UCREuL65WaC2kl1AO6j5gQMYzvxt9qknT47a6gdAImclmXlV2BGfsD/go0FlHNJJcCVtcq4x2Jx3/p+9W3KCcRMZM5aZzHMYo0MCNIwTU2nCaiO523/pVwsxbpAjBXQMHXnOGz4881q/6SIU9RFyImwSQfiz/T6dqRN0EcQKjRjUCU1bjHb60fC2qCJY4A5lj1KEw28WkqEkXLKmxLef3qncI6kMuXX5VU/1otzcNI6+q5ONgq/y+1BEYaUhNgDnOeavTWVHMqTzDS3MzEq26AgqMEYG55H1qFxchYUy4ONlHgeKGUIJBYnbeghcPkjK9s0cVrI3YhLdgbpFc6dbDU2eB/mavLuS1S+QWbtc8hAysAox/mMffFUEoJUYJ9qYgvHhjEAZlGMZU4/f9KHbUWwRLo+I/wBQvUZo3Mx9UfCVVM6tt8e//dV3+svO4ij1QQqudQIyx980lcQXf5v1bmORs/IVbcHI7UleO/q5eDTucBsnYnbg+BQRSkLuPidzcKxJzjbwaWj6dNcrN6Ebv6ahiFGSB3OBVgCiH4gGbweK0BLPKqRv8Z2AU6cV6ewcZxPJVviJ9P6ewcBmKjuNWMjx7Zrp7joFs9slyj+jDIuRayNqYHyMDjn9eK10/otzBIZy6JCob+ISFBI5AOd/tVhA95aWxa3GonI9YcnfIGe22R96yNSxPQzNvRnbnccQEarZpAGEyrpyjmMHUu44NWVnZqxD2tq5VucQEDfnf/uuekvuoRoqRwiAJlNUa6WOdsZ+lTtvxL1u10xw9Ru0VBgKW1Ae2DmkW0idx5dbxgiXC9JuhcRxQEpAIwPRByfBO3P19qtEtL4H+EIijMDvtnyMbZ3x+lb/AA7+Ibm+U/6t1GJ4ydi4RcY5ydjx4FS63LBLKydMmM+TqLadozjgMd6A2mrHJhksY/asjPZvLbutxJFCGUowlkRN+/fIoDaAhAvLWTRIHbE4yRjGNxvnf/Oah+j3lzIWkkUE93fJpCawu7d2XGw/mTJBoYSvGBDN+pUZ2y8dkmxHNPGSZ9RKvnzjGPrj6CiSRuJknN7bLCmGcJNgtjIUAY354+lck95JbuQ2rPgE/FVza9a6Xb24ZJpjd+gq6khBAfPIYtkeDt2oq0DuA/UsD7hiX03Rv9Vt5PzRkjt1U6JbiJVA75Ukg7eaop/wbJMQLUwXlxnJ0yjHGxBB+tVNz1IlmkVVBcYZsksfqTUbbrDxEMpxoG25AH6HxVkq28KIF9UN2GUcw8X4R600WlxBbT6tJMsy/GDnUPNWsf4M6nF6tz69u+TlY11ZG2MZG3mueuOqoSrIXLk7kABR9Ke6f1m6XA9Rgg7knarGlj4i51tan7YTqfQr1P4V11GNJGxlUAPH3yf71zdz+H54J/4M0czHI+HkH3zV51nrk0qL+XdxIDu5J3qll6vfEj1TGxB2JjGc+dqPVVtXqUOupY8DEpr3p17bsXltpQxy2dOQPuKVjb0STnLMP0rpn6mt0MXKDjHz1KOCxvSdFsJG08NsQB32ou2XW6tvtM5lSU+J2+bv7VsAqWYbhjnftVve9IVcTW6kKgzpJz+lVrYXKnYk8VwBBl2g1casNuPPioTJgZ7dq2ygMA22ecVgOVKfNnjNExIziWXTLh2gaMK8nnSRqP3xsPpVZc9OvpSWSOVRnbVhc/3o8Mktu+YyQ2N++atre5e+T+IFLKTkvg5JOTSViFG3qIwhyMGPMjA74GfatC1MowHQ+wp+aPSpZFBBHg1EQagGT5v6V6FrQRMVPp+1+eYeCX01Qpbwq6cMw9Qn6as4+21Px9QvZVCSTHA/lJwB9htVOySpKGGd+aMJXJOZCD5JpOxARH6ErRuRzLuKSRcElX+oBqNxrn+a3hYe6CqoXLKNKk6vrRUu5gv82fpSD0HubaX0kbfEKrz22fShRM86VAqa9Vu48B48gcHGKXSb1O4JohmdfmUafJpV6vkRukr2HxGl6tIww0Qx7mireBzuHXPuaXijkuVPpqeNiOPrRV6dIuFDamPze3vQDUo/aPI9meORITWUs7hknBXnSwDUCLpKtiSX0xg5LKRWr+UxTNDbtkKMfU0nLdTwkBXYNjGAcCj102EcGZWs+oaSlvcMyrvYCJpBBlkzhd85HmlxbEA6sA+MVaT3M9wUEja9vh9hQWjYnB/4p5QQMGeR1GoDMSsUigPc5xtT0StjSRsaisTKdsCmogG21LsMnfFScxAuxkJLWN0wTg1XXHTWQM8Z1qO1W49LHxS1t1iIUI5Y9wGxn2qAxEhdzHEoYunz3Jb0kJ07tkEAZO2aZ/0+ZnkMcnoICQ35dDgDwD7+5qwkuTaepH0+D01cYIlIZm77nYH9KSu+o3V3bx28zxRW8JJARQpz9hk0QHM0VeupcDuMNBaLAgQ3auBj44gP2Dn+tc/1azkt0E4eOeLJBZFKlP8A+gePqMirO1tZmXNtcRSZ/k1YOPvWTdL6hbFneF4yVOgtuDVyoMtVqnY4PU5vUCvzBhnbFDiYLICRnHego2BITsNRwMY71isWjb+XGMY7UEnBxNLbGiI3kL4BI3p2zAh+KTYMNhg1DpNpiFpn0M+dgx9+acu2fJYws2o522/7oDtzgQqpnky2XqOkbLgHzuTUR1BxkgYHviovCNWEjYt5NbNoqgNPJgc6a2cpM9U1B6PUnFeSSqyc5HJoYlZT8WM0GWXU4jgxk8ADNRMkdsD6h9ST/ap2H1NRgSS58t/MsEYkeoxIUVhuTJsihgPNU7SzXLrpB0r2XYUzFM2fSt8SPjOTsBQnTiFquycL1/7La3jYoryjnhQOaaiQM4WRct2jXf8AWqcz+gAZ5dJPJz+wFPdO6ikQJhPx9y1JWo2MibWkassEJx+Z09nC0Ca3ZUGNxwAKFH1C2VyRMG3/AJVJ3qsuLuO5VVmZl+LkUu9vhHNjMkkrfyY0so9t6QWrJy5mnqHtqU+muR+YO/mjimcRMCM7HNKNIZFyfuaHJbXaKWnt5VQfzFdqFqYDfbFaSVgLwcz59rbrXcl1x+YymnI2qfqFjpwMe1JibTzv9Kw3OBk7VfEzcvjiOZwd/wB6CzDJ3pVrrPehtO1dtnBX8xwuB3FCaXxSrSZ55+taD1G3EKq/MM1xIq6C5C/7Qdv0rVlCl1dqkzIiE7s7FV9skbjf60BmzyWqUcih1LZOD33H3FTiMrsXqWnUY/8AT47WOGYSShdZON48jYAE4Hc0qeodRMMii7LJIc/xpASpznK5O39Ket3l6/eQW8dpbiQ/D/CQpqHbO++Kl1rpVx0ic2k9mI7hRqGokqw8g9/1qMkTSr2MvtHM5HqFhcW1t+ZmT+A74Mq4Kk/VTzSsSPNpEKbEjYb8+a6sdQksbZxGscytsYZVBT6lc7kVV2FmbS3L6lZJcABfFBtIUZjdW5uDGbGILaxpMRncntg0lePIZ2CHdTgjxV41sFtFnEylSmQQMkkA7Vz008s7maMbknYD3pZHBMcZdoAnST3YBxCmo9iO9KtDNIdd3J6SHhe9V0nUmiUrbgpnljuxoKpdXJLKJH7ljnH61tBdszXv9Q8+79h1LWSeCKMxxEKD3U7/AHoPoRxxmSTLgnZcYzQ4un+iBNdgMmPhQHOo0dmjidnuslsbRLwvsaqWA4EkVM3Ngx/qa/LtcRlriUQWw4VTucUvP1GKBBFZKVHdzyaUvL2SclSFVB8qrwKUBJGBuTxipCntoN7gDir+/J/5CtI7SfExJ8HerCwt53YuWaNfPmss+ktj1bptG/y96sfXhgj0g7cAkb5odlgxhRGtNomB9S3gQyLJKwQfCFG5JpkIqLgtqAqll6kEGmM/X3rcHUi4w4x70s1bma9Oq06cHlpbt1V4pAiOwAHGc/sdq1Jeu2TKkL9/ijH9qqgDM4ZRg+9SudQYR5+J9gBVfSUQD3WWZY9Rx57Odwv5Uxk945M4+xoc9pbouY52BPaQf2pZ5Y7VmVXV5lGD7GhLKzZLHOec1dVI6My9UdOAQ6jd+0k8ZUagQw9qid8VpmJGx7citjcZPJosxGC54mtIPNaxipc1oiozK7eJE7msULnx7ntW9GTms0454roUYPE7/wDBDwWsln6F3amRx8erUWQncqNsY4yftXT/APqT0qTqHSba7iHqG2JaTTwEPJ44GMmvH4da/J37+1dFZfjbrlrFFDFeYRAFVXRSAP0oTKScx+u9UXEHadFuLuBXjW3lj0knMg+FRyT4qpurI9OZUjeZVdToXJ04PJww2/SvQOmfiuPqEMsXUFa2uJEOZ4Qpy2MZAI++Paq+H8G3F7dD8t1O1lt9QVXmVtXHdcY8jmqOoIxGaL1J4nJw9WaC2mt5o4ymw0+mBg+5B8beaq5nf1CYlXSdxsCRXocnT4en6Fuvw/6ykaQ0imMsUG5BGoaSB9a5/q/S4iTcdMsDFBI+RrkDFdvl8eTQFr29R3fnuc3EukYs7VnPPqvvt7Dips06xhb67KINxGDlj9u1KXN/NIxGoquOAMUmzZPv5rYIJ7mV6oH2/wDJZPfnGIUOBwznJpB5vUkJYnJ571kMcs7hI1LHuBVmLS2s0WS4YPJnITtmoLKnHmEqot1Ayxwo8nqK2vTZrpRIxEUXOt+49hzTkYtrRh+VT1ZePVk4HuBSsl3PeSnWwxnGO1DnncjQu+Nh96phj3GFsprGKR/J/wBRx7p2bGrXKec8ClrqbTs7FnI3/wCqki+mh0gHPJoDxvJKwxnNQMAzmLt3zF49TPqwTVnb2TP8ROBkfejW1msajWCD702Tpj0jbfbxQbLvAjtGhYjc8hGVjAQEayNt6WmneNpI0UtIfmZiD9hTUJjWf01B1ZJJPesTpauxb1dRJJy+c/8AdB9RVOWh7tLfZVjTjnMqsHP9aNECdhVyOn2wOWUah/LnapHpMUvyMIyux25q36quZdn+O63buxz8SoUHcHY+O1FCZWrqDoT40tIvmml/DzEf+RfvVDqq/mLj6HrB2k56GAsD5qRtmCliDjz710sfQjGedXnDbUaTpsawPF6mAwzuw2NU/VrniMp9DuK8jB/M5IrhsColTnirmXpaL/8AOM+dJpZ+nuN0lQ0UXKfMzrPpt6HqIqpBzqI+grfpRsv/AJNJzjLD/ujm2cE6iv61BrfOQcecjtVtwgvQsAwRNxkwtgTBgN8xNkCrPp3Xr+xkkFjLKsZA9QqNs/viqRGeOUHGcHk9qKbyZk0KTGuclEJwx5yd+anuDwVPE9T6T+J+qX9sBeWMBgdNLyO+NQO3nPfjbmuf/F9p0qKS2bpVwkQKkSwwSOdJ88471x9vdXEOfRnkjOMZViP6UZC03xhxGQApH+73/ehkYmjo7SThzORO5wacsrCScB2xHFzqI5FMtHYW+76pG/29qFc9Qd1KKNKE745pwsx+2WRKaubDn9hGLu5Wzxb2ehUxuV5JpJEeclpSSvI+tatbdrqTLZ053Pmmbtyg9OFMDjPj/uuGF67lnd7j6jcDwJjqY4NlySPhHeh28ZLgBQfOKy2gkY+o2oj68UwkyWxIhAJ7k1DMQMQlaBiCeBGVgUEFt6IqRrkBCc+BUI5ARuRmiKdwRSLuwnqNFp9Nans+6DWbU+NBUeSKD+bQs7EBiDsPpTjRhkCIpVTzgZzVNc24juPmO5+Q8/tVk2nmJaxrayFmrecvdggMF1aiA2Oea6G0mSUhU1ZwTg/3pTpnTI0+KcAsV2BHG9P/ABJJhQgA4Cjig2urHAmj9N091KF7CAD/AHJyAhd9W3kUKGYhsD+tHYlxt96CkYDGoUADmZ2uvZrso0biZ8ggkfRjT8cj7BiT++KWt48irG1iDEHH0oNjKPENp67W5zJiPWu9bWAqRvhfNNAemoUYwK08gUBgNz280uG+JolQBzEZbYNnUcUhNbhW23q3b/e+AtLTSW5JAb96MrmZmopT5xKtottx+tKzRYGRk1aXWBgx7rSEzsR8O1MI0ytQleMeYgTtg8VD0lLAg7UWVTyagu3NMAzJdRnBmzCqJnUcnaogMuwNbdwfnOF80CS6EPysMZxvUgEwbICcCc8u+d9xW1Yaxk7d6b6fbeouojPbBoc9tolIAzmm854hShA3ESztGiRF0nBbjFQvIiqARZ3OSTWWVuSmttlTanvT9bSR8vel2bDZmtSm+rH9ROFWcDSxBH71OSAkagm/kU2IiASiHFRb1EXB5PGaobPiF9AKvuiKfCVypBJ4xxTSSLsMYzQJnBGANyfmzTNnD6g+IHOarZgjmH0FzVWjZDq2CM4z4NTRFDFo41DHctjc0b04xs6kHsec0CV9O0eT52pMEk4E9FqbqUxYwHEKxUZwcnyK0jbYwS1RhhZjkqw+1HWPB2HxdjVtoWY12ttubPQhYo8nLHioMn8T4d96IZNC4PJrI11HJ4rsmJnsCWFjEWUnbYVYhdAIUeMUvYR/Az8Z2FWSKGHakrDlpu0jbWIuoOdRP2NCmOCztso4FHbDy6eANyaS6g7aPhXIzgZO1So5xIsPtJi885lI5AHbxSTSAORnb6VGeWUnDjH7UqG3O9NKuJhai7ceYaaTbY0H1dsVBiSdiPvQXyGooEQc8wr5YZpWQ6eTUmc8ZxSkxZn05znijIIraMzcr+q2gD4feut/CH4ftLyznu7qCWeJXCBYSGk1HJyQeBt98iuXt42iHqBSSDvtsD/n1rtLBVsvwzFNcXj2zTTAoYz/AC4bYA7YJ3zjsKKvPAlQoUZM4S4eO1KRqfgUYWlmug8gCLn3od/cCWc42zzQ7cAHI3P1q4BAlbbyzkL1LpgsUCIoyWHGaPbK74TTgZGcUpbK8jKXJY9vFXUEPpwcAMw3NK2ELNnTK1h3DgCRY6VxjOPFKXLAjJ28ZqwiEccZlbBIOACeaqLpzPMFzwaGnJjWpchBnzNWdm97J6cYAOMluwH/AHV8tgsMXp5LKBkyAcCnenxC26fGAoLkAMF21ZpkwK4XIO2y9sUrbexOJp6PSpUm4jkylhi1jESkDHDc1OKwLgF9v71cw2UaIQBpzvkCsysYKoucdx2qnrHxLtp1c+7xEharGmMDPYmlJowoOgZY9j2p2aZtRIyAeaRuJfTUs3PirIWPcW1CqOBFzhGy29FtkeWRUAyWOxFQto2n3barnplt6TNIRzwRVnbaItRTvbPiMQoFIUnZdh70XUyq2ob57eKKsI05wMDtQpHwCO5G3elc5M18/EWh1P3O57DND6nOsWQug6eARmiLM1t8uMk4P/7VF1C9JuigB09wefeiopLZiupu9NICaYsxdsqONhzSxbDHwa3JMDgdqG2Dud6bUTBsfPuMk2dWRxWsb5J2rQbzUH1yKVjDHAztRQDFN+YC4mVSNJ1MTgADmpel6UeqV1aRvlRDnHnPj6b/AGqMFozSD0l9WUjYIM4OasemdMF47CabQ4bSiZByc8HkAf1xRl+BIJAGTCdLlFurzXEumIED0iTh/f6fepdc6i3UL1pfVaVv9z7YHgDjFR6/G0E4icodtTMMZz42FUc8y5B1HNF5HUULh3iDRFmCrsAKatrRnICnbufFOw28frFCCdRx9TVtHZrgDGNOPlPtQ7Lwomhovpj3HiRtI44lB/mI3pl5kGBtS1w4TCKcgeaBlnGB3O1KY3HcZ6B3WtfTUdQk77BVPwNzWkj9M+r8LSFfhBPfNDMig/FjbatxyFmBfbwKt44mezKW5l30q5YRhJjnO4PirVJYyMZH61zMc5B0qTjtTVrcsMvnJHalLKsnImxp71ICmW91dKsZUZyewoaTKi6tK7iqwuzzA7kEUzzjnSKpswIVHyx+JKYOd1353HFVs8T4y++aubGWOQlTjbv7VueONzqAB/8At4rlcqcEStlAt5Bi/TYQpXUgyBn2B2zVwXCge3ikIWjQDBOCMgY/c0OSUzKW2EY3Ge9DbLnMKEWsACWX5mLSckkeBSk0ogBYjLudye1Ka5SxKnVjjAxjJ58UvNIpIJU5UbDP6VZEyZSxgikwV/fjYlc43Aztv3qnadnYsGzk5+Ko3UzyyOxGATQATt704qYE81qdTvbBMaPxDPionbmi2MbzzxwxqzPIwCqoyx+g710Vr+GpLuSOLROGlGoAAZK75/YUUcGZjuzHAnGXbMp+A/FztXR/hW5lPTL20SBP49vKfU05YsATs2duP3rpo/wtYWvTZHeZZLsZDGMqVXG4yRg5IHbHHiuW6z1iS2gk6dZwQ21m2MmMHU+Nt2IyNucc+TTIwRAhWrbkyj/Mem5ZV+LGD71ZN1ZWhRiQGGxjx8OPYfaqGWUasrsfagGZT/5N/oKlRidbYX4Eu7+7huImkMRQ9ihP/NUksgJ2Ut9TUJHJyQMrg7c4qDiSNiroysOQRViZNVe3kzorVTJljkaPlbjBq1gkyjuBwcUlpSNAig4UYYnkk8mmgSsMa/5is605nrvpw9Pg+BzFhE0jEnud6JKoRNvmA5FH4GR4pWfBDE/1qFbPEavpWpDgcmJO+dtAOOc1oSYbO+B3raKC2F47moEByACQCexpkAYmEQ3cIs4A1eRR7Sb4T33G1LBOFVcjjJNSX4F2+YntVGAxiMUsUOTLOKf+N8I0jHmjS3AWLGTqzzmquHKkkk7VuaXP1oBTJmkHK0knzHoJmIK5IJO5q3YhYMkE47VQ2z6QNRpue+XRgtg+fFCsUluJfTnbVuYxmW6DSemDgfzHzS0t0PSWMEhRj7mq6S9C5AbLNz/9aAkgYjLDGd6sKovZqOcS9muNFqFxnUcHBwOxqp6tcHUkagqpXJWppKZtKrIAORnyKqL2ZpGkjJ+NN1POR4z/AJxV66+YPW2k1zHlOMk71FZcEEc0iJiTvt7VMSDzTipxPGah3L5EtIZZFPqwEo0eG1Kd1Ip6b8Q9Rjtyn5iRizaizOTv9apvzcSxiOMMARvWo7hZDpkY474ogUQDO4EdPV7p5IXuJpmCYIAcgjAwCD7ZqXWuoP1ieWdVJAClyq7+N/PajQQ29xb6HdnPYcbf3qfTOnwC7aVkE0aLn0H1fxAdiDp3A/tRAR1LISxAnPrGzMCN/ArRTTwwz7b09JLGpkEMRkDAoskhIO/DDweDj3pC4imjYakIU96GWmhXp8dmbMqlEQDUVPAUZH181pyVb4QNR5L7k0OSWQjSUVBjYrQiX+aNi3lWIyKplvEZCVjudddj/wB7HFk6FCgDPtTGokgds/8ANZWUo32ieh0332fkSYYkLnvS8hIbA4IBrKyhLNa/lIrMSGOPFAiJIz3BGP8APvWVlNr1PPWfeJOQ6cAYAqMe8ig7jNZWV3iUHLw52XbzQ2PArKygrNPU9KIQkrgD2pW4dvUVc7HmsrKkdwGoPAgHJxJjyKERkgZO/vWVlFEz3PM1LM6R6gRsV5G1KSyN6nPBIrKyrLKXk8CCfu3fNQBOCe9ZWUYTLYe4ySE7e1WvR7aO56rZwSA6JXAbBweaysqwi79z2Wy6J0bp9yVg6TaM6Nj1ZELMfckml/x3YWlt07/VoLeNJ0R0MYX+G4I7r96ysqPMMoG2eYGFEjiZQRjfGdqSu2bfJJ+tZWVxlz2Ig/FLuoJzuD5G1ZWVEMvc/9k="/>
          <p:cNvSpPr>
            <a:spLocks noChangeAspect="1" noChangeArrowheads="1"/>
          </p:cNvSpPr>
          <p:nvPr/>
        </p:nvSpPr>
        <p:spPr bwMode="auto">
          <a:xfrm>
            <a:off x="168275" y="-792163"/>
            <a:ext cx="1895475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71118" name="Picture 14" descr="http://t0.gstatic.com/images?q=tbn:ANd9GcQRyii8qvCs3m4XzfdKvyJ8P8pylxm68Y_WIQvNkAvx-FjIsaCn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074443"/>
            <a:ext cx="2038350" cy="1783557"/>
          </a:xfrm>
          <a:prstGeom prst="rect">
            <a:avLst/>
          </a:prstGeom>
          <a:noFill/>
        </p:spPr>
      </p:pic>
      <p:sp>
        <p:nvSpPr>
          <p:cNvPr id="1071120" name="AutoShape 16" descr="data:image/jpg;base64,/9j/4AAQSkZJRgABAQAAAQABAAD/2wCEAAkGBhQSEBQSEhQSFBQVFBQUFBUVFBQUFRUUFBQVFBUQFBQXHCYeFxkjGRQUHy8gIycpLCwsFR4xNTAqNSYrLCkBCQoKDgwOGg8PGiwkHyQsLCkpLCwsLCwsLCksLCwpLCwsLCwsLCwsLCksLCksKSwsLCwpLCwsLCwsLCwsLCwpLP/AABEIAMgA/AMBIgACEQEDEQH/xAAaAAADAQEBAQAAAAAAAAAAAAAAAQIDBAUG/8QAPBAAAQMBBgQFAgMGBQUAAAAAAQACEQMSITFBUWEEE5GhBXGBsfAGFCJCUzJSwdHh8RUjYnKSFjNjgqL/xAAaAQADAQEBAQAAAAAAAAAAAAAAAQIDBQQG/8QAKxEAAgIBAwMEAgICAwAAAAAAAAECEVESIUEDEzEEFCJhcaGRsYHwMkJS/9oADAMBAAIRAxEAPwCZRKyDkWl2bOXpNZRKytItJ2LSaEotKJRKB0aSiVFpFpAaS5TlZyiUBpNJRKiUpQGk0lErOU5QFFyiVFpEoCi5SlTKRKBaS5SlTaStJiouUpUylKLEWSkpJStJhRUpFTaQXJgUkplFpAikkrSUoAZQpJRKAo+I4fjarRaZV/8ArvZOS6aXjvEG+2DlBAyXVR8a4Ask0HNMXiCdMDOsp0/FeAc39io04R+L3lchde+GdvtLJyt+pa2MtP8A6j2W/wD1RUEWuWZ8x/ZRU4vgCTdVG7Sb+6su4BpH/ddpjnlfmn7hLJPYX0dP/VOVgejrsFvS+pWn8rh0K4mcdwMwKdQg444xhjKqhxvBWrqdVtnUkg7RKfuX9i9tE9Wl43TcMSNiL+y6WcY04ELy6vHcEXRYcM7TWPAnMJfe8KLxzfINcDfppgn7ph7WOT2OeNQj7gajqvLb4zw5Bb/mxuwrP/FOH/cq/wDE3q16pcozl6XDPY541HVHOGo6rwK3i1L8tOqTpZA91mPG2gCaFWc4LfdWvUxZHtpH0nMT5i+cq+Og3MoPA1LpPRYN8XqSf8t8T1CpeogyX6eR9XbRaXgUvGB+ZtUDyH81qPGR/wCTzsj+affhkPbzwe1aRbXjjxkTEPjWz/Va0fFQRJkendUutDJL6E8HpF6RcuanXLhIa83Tc0lFp36dT/iVa6kMkPozwdFtK2sfx5U3/wDEphj/ANN/RPuQyT2Z4NbaRqLldzv0nFJgrHGk4I7kMh2J4Oq2i2sOXV/Td1Cj/N/Sd1CfcjkXZng6Q9O2uUc39J/pCZFSP+0/snrjkXZng6baXMXIXVf0n9kpq/pPRrjkOzPB120W1x2qv6TkF9T9J3ZGuOQ7M8Hk0/Cmx+yAPRa0/D2YYKjV98yhtU5e643tp5PoqE3w9sfsCFP2wJiwBGo9itTxB2SNZ2ZQvSy5Y6BvBjQDXAKncDsOyzmcU4OqftX/AOh0V9mcxd5q28KPhHsskQn7VZHQxRGBneMFp9m2MWjQEysrCA1P20cj0nQeFpX/AIhtdKyo0GAm04xlAETpCmygMVe3gGk0bRp5mRlcUPLMBddjHdZwgo7EENQNWVW6T6DolUqNODVmCiU+zDBWhCEadSt2cVE/hBnVYIlPtwXA9CNhxJGXcqm8e8YXd/dYIlUoqO6QaI4NTxj9Sj7t2qylEqrY1COEafcu1R9w5ZFCm2VpWDX7oo+4KxlASsej6NuedUjXdqsyUpTselYNTXdqjnnVZWkiUC0xwbGsdUuadVkHJylbHpj9CCdyZE6qSVs2edJMqQUSpnYpqXIvSUT5JWkgEg5FgolSqUItJWPSUSkHJFJS5FqOxQCagFOyU7E0kVKVrZBCDdkUMSoZSKcykASnYVXkLSJRB0SsFSVsMoATLCErOqdC1IA1BakW5oGiKC/soqSnZ37pkDVMlNEpShwPwoCg0vkcotKXFGWHZMXFjQQm12wSkqibaAORaStpeilyotRbLE6hMNGZSJG6YIzn1Vcme9bBZCdsJzopAuT/AAT+RwNkhhiE48lMQkxozJKpp+XKrU7KXNWbXKZunw0VO6oRspbTHwow1VIzlXAFvmgqhVhAq+ie3AfLlAHmMvVS8nZWGj4VMnIId0KNX4AuG6LJ26wqa46JjeEeQbokBUSYwjskQdkHc+yN0Ly9yR8/FKc6SEADBJ4jMIqkF2wBOc9VYdl86rEvBzVNHmkpYG4ZG+YhIA6JxByStSnyHAwPRSR5qnH5COYPkItAtXlEhvkqPZHOHy9S5wTuORVJ+UFm64JBSCde8JwVN2XpaBzzhck1vknfGqA3ZHkNkaGNEBhIugKw4bBUCNlpsYW8GJu07KvMdCh7gMx0UFwOnoptI0Sb3GD5hDgTv1SbBWlhJblSelmNkZhWH7FJ1O/EKRTGZCy3T2NfjJbv+zVr/NVzJx/ipaGxiUwRqR0Wqexg4/kXJHwpBo8vVWXjVpQHg6dkm4jWuuSMMJhWHz/UJuMZDqoFQ6dIT8CpyCIzHRK3H9FRE5eygkadwk3RSX+7Dx+FDWKJ8+qbWeZU6i9Jpa8lJOqHUflyqzqOyvcz+PlGd2nVaMaEhTHwKQ7T3ClbFP5eCnU75vKQA0Q86So5jt+ibaTBJtGheM/dQ0HRUHfICXM+XJXkSVeF+wjZZPI0jzWgf8u/mrv07I2l4HvHyYB92Spqp+47KLOnsp3RqqkjS38hAb8hZifgQSf3h3VKWTNwXBs+zv0SDP3b+qYeDmUGqN1VrlmdPhMZDswm07LE1AtARv0Sc4l9uVBIn9lyC2cC7oi35p85CaYnFrgBwx1B8wgA5gHyhBcNSoc4ZEo1IFGT8/0UQNh6JyNiim/U9UnvbhCVrIaXdUxxOg6Jmn5KGv3PQKh5keaE0DTQF4iJCwLdwti3yPlCRZsR0UyVlwlpMmzt2Vin5KgAMgnzv9ISSS8luTfgiwdimzcDqq5gzCA1pwVVgjU+UDjt7qXziQFqaWiRPn7p6SFPBm2CqNPy7ph40nsocBo5Hge7HGyA7c9Qo5bTqlyBqlb4LSjyW9xyHspGF7QgUt+6rk+vqFPyH8FsiGt81pP+5QaW8JuddEnqhOS4CSi+SnOndYuxuCR9VmDufUKZ9TijXp9JLezS2NXJh256JCkYm0ExOo6JpsUkslNLtOy0v0Ckg6qhOq0oxcr4Qy35elaCXPI/srFYZhO0TpeBcwZeyCQcirL269lmXEYHsk39gk8DA0CiTojnHOFoOIOihtPk0qS4M5OiRcdFoa50RzDoltllb8pCadk3U7sk+cExCtVkydrgwAjELS3tCtzdx1WVSkdVFafBomp+Rn5ckXbAqWtcmWuUqTfBeiK5HOyoAH8pTFpS5zgqtkOK4r+QmMQh1QZEj0Q2q7Pumb8QE9WBaM/2SDu0pmdB6KuX8vSI0IHogPwQLjeD1Vg6A9UC1qEnucNEXW+4NXtt+zQyoghQaxOSQqEZI1pgulJYNOb59EcwHPssRWOcdFUjRT3MFdnJZ2IhS4bSlZ/0qmjT2V+Rf8RNvH81JjbupdUJ06KObspcqKUGzpD9gguIwhBqgYeyoVfkK7T5MnFrgzNQ6oB2VOqnZArHboodZNUngAR+6AkSduiptT5CrmjXsjjyKnfgyDzp2VCrsAtLYRaGiNlyG7/6ktd5KhUjRSXDRE6Qlr+w7d+UVzwckCqsxVOioP2Uvq/f6KXQWP2UazdEg5uSgv2TDtWhHcy/0N9HC/Zd+UJOadlQDTkixoSFWqyNLT8GNtw+BXbcVZZOikt2UXXJpSfCJsu0CoMOisE+SRtI1cqw03s6GWuS5RXRTqCLxf8AL1RjfqspO8mkVp4RiKZVhuqdqMupVY5DunF14sUlfmjF9CfzKH8MYxXRZ8lJpHVEm2vDCFJ+V/Bz2DGAKl7HaLpEqbWsrOOpcs2bi+Ec4DtFBe4ZLqtTnCOWdVrGbe1mU4RW9L+DkPEbKC8HVdL6Z1CxIOyvU+SFGPCL+4GiQrjQq+UNkuQFTlLgSjBebDmN/uEwRql9ugUFDlMtR6eTRlEGfxAeZUOpAZhUygq+2U3JjaiuWZgDVXdkrHCJjhFVywQ9D5ZARYWreF3VfaX4oti+OTE0ygN+QupvBnVWOFOqNTwLbJyTslGy9BnDeSp1JS5NjWlf6zz2s2SLSMl6TaCdWlOyVy+w+N8HmtDtEy12y9TgmMa6XttjQkgdk6vAl5c5jQ1o/FEzAnC9JuVDUoXWx5LQdFqwiDaaZyM3ey6Dw8ZLN1M5JW/st6fowb6IJWrqW/ZTyNymK0QQSLlDWO1XRVtXZegvWVopP/JSd4OulUAaAWAkYukid4XPVqX4KmNJVigdEqwJNLyYcz+66OQcSIETMqH0tQpeyQn8kP4szeGnRZBiZorM0TjKdPy0O0tkxP8AJZFU5zwtG1RF7b09SXkNLfigFPZMMK6m0TkCtmcM4qrT5MnKuDhFArZlAr0G8DqQtW8OAMe2PqjReTN+oUcHnN4UyuunREGZnJbCkMgSF0t4Zxiyw6JromE/WHC2i3MGfPNJ/Cga4LuPBOzuP8dlq/w03GZzIwHlK0XRPPL1leDzxSbNwMbp2W6Dreuw+DuIm8DLP5itqf088x+CodYCpdKJk/WSycJDY+dEgb7iAvaZ9JvLoDXwRnjdsvSZ9BEkSQBjBuKeiKMn6uWT5fn6mTsI9Vi2rfOa+2b9AUx+04axM+lwWw+hqUtxg63JaYE+7kj4d1Sd0EYCDhmvteJ+k6TBJfZAdZvvT4n6PY1odaJBAk7axmjTEfu5HxLWGDd/FQTdiZ7L7it9GtY21bEGMiJnBxjLdJ/0m5oBlsEwM7+iWiI/eyPiLovmdli9k4AT7r7h30hOHKvvE57Nj2WFT6PN37IunSB6pduJa9c8HxR4U+i0p8LBmV9mPox4xuzwkHusn/TDmi0IgZkACfVPQh+9s+YbQGpT5I0X0NX6WqC8gxkbgPNQ3wCqIgExjcEu2UvWJHhFzdE+e3Nejxng9UmRT6COy4T4Y/Njj5YKe2ar1cHyTDDiCuavQDsIC7adK4kktIyIM+lyyf8AivhwOAFnHW8KX0jWHqkebWouAiB5rkeHDJes50Yz0SY8HGPUKO3R616i8Hj806JWtQvY+0aZJIAHqs/8LBvug4Xj+aVPJXcjgplPfuujknVXw/CmcI2C3pcOXL0Ric7qdUihws5novT4Tw605rGtku9T/RacPwuWeQwXpeGvdScXMaC7CTfAzg4BaeDwzm2a0vpN4IaLAvk/i0yXUfpsCS5wDQJkTnKKlR5AFo4ybonOBC6w+oSCSGgXwb5O6Vs8z/JhR+mw9gex7SL4JiLrjHdNv07TaYc4E6YCBiV0MoANvJA0F2Jk3DC9I1W5CfNLUw0nRw/B0GDAOcb7hMaXlb0+JDQbLB6ri5h3SIOwUhpOt3EuIAtAeWKiQcb/AOeq5wN+gTMb9UrK0G9pugyQKrRp3XOHDQe6DxOw6Iseg2L2nTHTFUag0PRcp4oz/RL7pyLH22dgqbGP5pFx09lyfcORzSiw7bOu+cB27ItGbwO0dFyioUB5QTpOsvd73JPlwhwBF9xXMHFUC5AaTRlMiYGKpzLs7xETrms5cqDXJi0jc0wBkM75U1J0EzjETsfROw7ZDqTkWKjndEQ6mDfk269YHweiSC5oaTM3kBtxi/M3d16ApO9NEcp3zsnbFpPC4n6fpXWGTaIn8UXHHLFFb6Vo2LRdF8WYE47L2xROJ6qTT2lPUPfJ87V+h2H9mo4XTBAGcLmq/QFQG5xI/wBo/gvrHEzfJJ6wcirbxDmgATAwvSstTmuT4ih4aBjJO0r1KPhZEYNHSEIVlSbOmo1rBcJ7Y5xms2cU7MNjuhCRPB28PUJJLRJ1OAXQykTq4zjg0eWqEKZMIo2bwsm8E+y1dQsi8saNSUIWVs1SR5/GeI0mAnnNMZNg+yxpeL0iL3gf7kIVUUbt4+lnVaNIS+/pXxUBu+YIQigfgyq+JNG/og+KUxjrHVJCdCVM7KTw7AhdTOAzJCEKG2PSjKoWD8zfOeyz+7pZvb5oQptmsYJmT/E6I/P5rP8AxijE2x5JoTL7cSf8co2bVrPDbfVJ/jVMYPBPZJCA7aJf40z98LanxzT+dvUIQiyNCNBxTb/xt6hUKwxmRtfhnuhCE2TKKRf3N2a3FQ5IQrMaQw4ximCTkUITTIaAm7U7D+KprAbykhAqP//Z"/>
          <p:cNvSpPr>
            <a:spLocks noChangeAspect="1" noChangeArrowheads="1"/>
          </p:cNvSpPr>
          <p:nvPr/>
        </p:nvSpPr>
        <p:spPr bwMode="auto">
          <a:xfrm>
            <a:off x="168275" y="-914400"/>
            <a:ext cx="24003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122" name="AutoShape 18" descr="data:image/jpg;base64,/9j/4AAQSkZJRgABAQAAAQABAAD/2wCEAAkGBhQSEBQSEhQSFBQVFBQUFBUVFBQUFRUUFBQVFBUQFBQXHCYeFxkjGRQUHy8gIycpLCwsFR4xNTAqNSYrLCkBCQoKDgwOGg8PGiwkHyQsLCkpLCwsLCwsLCksLCwpLCwsLCwsLCwsLCksLCksKSwsLCwpLCwsLCwsLCwsLCwpLP/AABEIAMgA/AMBIgACEQEDEQH/xAAaAAADAQEBAQAAAAAAAAAAAAAAAQIDBAUG/8QAPBAAAQMBBgQFAgMGBQUAAAAAAQACEQMSITFBUWEEE5GhBXGBsfAGFCJCUzJSwdHh8RUjYnKSFjNjgqL/xAAaAQADAQEBAQAAAAAAAAAAAAAAAQIDBQQG/8QAKxEAAgIBAwMEAgICAwAAAAAAAAECEVESIUEDEzEEFCJhcaGRsYHwMkJS/9oADAMBAAIRAxEAPwCZRKyDkWl2bOXpNZRKytItJ2LSaEotKJRKB0aSiVFpFpAaS5TlZyiUBpNJRKiUpQGk0lErOU5QFFyiVFpEoCi5SlTKRKBaS5SlTaStJiouUpUylKLEWSkpJStJhRUpFTaQXJgUkplFpAikkrSUoAZQpJRKAo+I4fjarRaZV/8ArvZOS6aXjvEG+2DlBAyXVR8a4Ask0HNMXiCdMDOsp0/FeAc39io04R+L3lchde+GdvtLJyt+pa2MtP8A6j2W/wD1RUEWuWZ8x/ZRU4vgCTdVG7Sb+6su4BpH/ddpjnlfmn7hLJPYX0dP/VOVgejrsFvS+pWn8rh0K4mcdwMwKdQg444xhjKqhxvBWrqdVtnUkg7RKfuX9i9tE9Wl43TcMSNiL+y6WcY04ELy6vHcEXRYcM7TWPAnMJfe8KLxzfINcDfppgn7ph7WOT2OeNQj7gajqvLb4zw5Bb/mxuwrP/FOH/cq/wDE3q16pcozl6XDPY541HVHOGo6rwK3i1L8tOqTpZA91mPG2gCaFWc4LfdWvUxZHtpH0nMT5i+cq+Og3MoPA1LpPRYN8XqSf8t8T1CpeogyX6eR9XbRaXgUvGB+ZtUDyH81qPGR/wCTzsj+affhkPbzwe1aRbXjjxkTEPjWz/Va0fFQRJkendUutDJL6E8HpF6RcuanXLhIa83Tc0lFp36dT/iVa6kMkPozwdFtK2sfx5U3/wDEphj/ANN/RPuQyT2Z4NbaRqLldzv0nFJgrHGk4I7kMh2J4Oq2i2sOXV/Td1Cj/N/Sd1CfcjkXZng6Q9O2uUc39J/pCZFSP+0/snrjkXZng6baXMXIXVf0n9kpq/pPRrjkOzPB120W1x2qv6TkF9T9J3ZGuOQ7M8Hk0/Cmx+yAPRa0/D2YYKjV98yhtU5e643tp5PoqE3w9sfsCFP2wJiwBGo9itTxB2SNZ2ZQvSy5Y6BvBjQDXAKncDsOyzmcU4OqftX/AOh0V9mcxd5q28KPhHsskQn7VZHQxRGBneMFp9m2MWjQEysrCA1P20cj0nQeFpX/AIhtdKyo0GAm04xlAETpCmygMVe3gGk0bRp5mRlcUPLMBddjHdZwgo7EENQNWVW6T6DolUqNODVmCiU+zDBWhCEadSt2cVE/hBnVYIlPtwXA9CNhxJGXcqm8e8YXd/dYIlUoqO6QaI4NTxj9Sj7t2qylEqrY1COEafcu1R9w5ZFCm2VpWDX7oo+4KxlASsej6NuedUjXdqsyUpTselYNTXdqjnnVZWkiUC0xwbGsdUuadVkHJylbHpj9CCdyZE6qSVs2edJMqQUSpnYpqXIvSUT5JWkgEg5FgolSqUItJWPSUSkHJFJS5FqOxQCagFOyU7E0kVKVrZBCDdkUMSoZSKcykASnYVXkLSJRB0SsFSVsMoATLCErOqdC1IA1BakW5oGiKC/soqSnZ37pkDVMlNEpShwPwoCg0vkcotKXFGWHZMXFjQQm12wSkqibaAORaStpeilyotRbLE6hMNGZSJG6YIzn1Vcme9bBZCdsJzopAuT/AAT+RwNkhhiE48lMQkxozJKpp+XKrU7KXNWbXKZunw0VO6oRspbTHwow1VIzlXAFvmgqhVhAq+ie3AfLlAHmMvVS8nZWGj4VMnIId0KNX4AuG6LJ26wqa46JjeEeQbokBUSYwjskQdkHc+yN0Ly9yR8/FKc6SEADBJ4jMIqkF2wBOc9VYdl86rEvBzVNHmkpYG4ZG+YhIA6JxByStSnyHAwPRSR5qnH5COYPkItAtXlEhvkqPZHOHy9S5wTuORVJ+UFm64JBSCde8JwVN2XpaBzzhck1vknfGqA3ZHkNkaGNEBhIugKw4bBUCNlpsYW8GJu07KvMdCh7gMx0UFwOnoptI0Sb3GD5hDgTv1SbBWlhJblSelmNkZhWH7FJ1O/EKRTGZCy3T2NfjJbv+zVr/NVzJx/ipaGxiUwRqR0Wqexg4/kXJHwpBo8vVWXjVpQHg6dkm4jWuuSMMJhWHz/UJuMZDqoFQ6dIT8CpyCIzHRK3H9FRE5eygkadwk3RSX+7Dx+FDWKJ8+qbWeZU6i9Jpa8lJOqHUflyqzqOyvcz+PlGd2nVaMaEhTHwKQ7T3ClbFP5eCnU75vKQA0Q86So5jt+ibaTBJtGheM/dQ0HRUHfICXM+XJXkSVeF+wjZZPI0jzWgf8u/mrv07I2l4HvHyYB92Spqp+47KLOnsp3RqqkjS38hAb8hZifgQSf3h3VKWTNwXBs+zv0SDP3b+qYeDmUGqN1VrlmdPhMZDswm07LE1AtARv0Sc4l9uVBIn9lyC2cC7oi35p85CaYnFrgBwx1B8wgA5gHyhBcNSoc4ZEo1IFGT8/0UQNh6JyNiim/U9UnvbhCVrIaXdUxxOg6Jmn5KGv3PQKh5keaE0DTQF4iJCwLdwti3yPlCRZsR0UyVlwlpMmzt2Vin5KgAMgnzv9ISSS8luTfgiwdimzcDqq5gzCA1pwVVgjU+UDjt7qXziQFqaWiRPn7p6SFPBm2CqNPy7ph40nsocBo5Hge7HGyA7c9Qo5bTqlyBqlb4LSjyW9xyHspGF7QgUt+6rk+vqFPyH8FsiGt81pP+5QaW8JuddEnqhOS4CSi+SnOndYuxuCR9VmDufUKZ9TijXp9JLezS2NXJh256JCkYm0ExOo6JpsUkslNLtOy0v0Ckg6qhOq0oxcr4Qy35elaCXPI/srFYZhO0TpeBcwZeyCQcirL269lmXEYHsk39gk8DA0CiTojnHOFoOIOihtPk0qS4M5OiRcdFoa50RzDoltllb8pCadk3U7sk+cExCtVkydrgwAjELS3tCtzdx1WVSkdVFafBomp+Rn5ckXbAqWtcmWuUqTfBeiK5HOyoAH8pTFpS5zgqtkOK4r+QmMQh1QZEj0Q2q7Pumb8QE9WBaM/2SDu0pmdB6KuX8vSI0IHogPwQLjeD1Vg6A9UC1qEnucNEXW+4NXtt+zQyoghQaxOSQqEZI1pgulJYNOb59EcwHPssRWOcdFUjRT3MFdnJZ2IhS4bSlZ/0qmjT2V+Rf8RNvH81JjbupdUJ06KObspcqKUGzpD9gguIwhBqgYeyoVfkK7T5MnFrgzNQ6oB2VOqnZArHboodZNUngAR+6AkSduiptT5CrmjXsjjyKnfgyDzp2VCrsAtLYRaGiNlyG7/6ktd5KhUjRSXDRE6Qlr+w7d+UVzwckCqsxVOioP2Uvq/f6KXQWP2UazdEg5uSgv2TDtWhHcy/0N9HC/Zd+UJOadlQDTkixoSFWqyNLT8GNtw+BXbcVZZOikt2UXXJpSfCJsu0CoMOisE+SRtI1cqw03s6GWuS5RXRTqCLxf8AL1RjfqspO8mkVp4RiKZVhuqdqMupVY5DunF14sUlfmjF9CfzKH8MYxXRZ8lJpHVEm2vDCFJ+V/Bz2DGAKl7HaLpEqbWsrOOpcs2bi+Ec4DtFBe4ZLqtTnCOWdVrGbe1mU4RW9L+DkPEbKC8HVdL6Z1CxIOyvU+SFGPCL+4GiQrjQq+UNkuQFTlLgSjBebDmN/uEwRql9ugUFDlMtR6eTRlEGfxAeZUOpAZhUygq+2U3JjaiuWZgDVXdkrHCJjhFVywQ9D5ZARYWreF3VfaX4oti+OTE0ygN+QupvBnVWOFOqNTwLbJyTslGy9BnDeSp1JS5NjWlf6zz2s2SLSMl6TaCdWlOyVy+w+N8HmtDtEy12y9TgmMa6XttjQkgdk6vAl5c5jQ1o/FEzAnC9JuVDUoXWx5LQdFqwiDaaZyM3ey6Dw8ZLN1M5JW/st6fowb6IJWrqW/ZTyNymK0QQSLlDWO1XRVtXZegvWVopP/JSd4OulUAaAWAkYukid4XPVqX4KmNJVigdEqwJNLyYcz+66OQcSIETMqH0tQpeyQn8kP4szeGnRZBiZorM0TjKdPy0O0tkxP8AJZFU5zwtG1RF7b09SXkNLfigFPZMMK6m0TkCtmcM4qrT5MnKuDhFArZlAr0G8DqQtW8OAMe2PqjReTN+oUcHnN4UyuunREGZnJbCkMgSF0t4Zxiyw6JromE/WHC2i3MGfPNJ/Cga4LuPBOzuP8dlq/w03GZzIwHlK0XRPPL1leDzxSbNwMbp2W6Dreuw+DuIm8DLP5itqf088x+CodYCpdKJk/WSycJDY+dEgb7iAvaZ9JvLoDXwRnjdsvSZ9BEkSQBjBuKeiKMn6uWT5fn6mTsI9Vi2rfOa+2b9AUx+04axM+lwWw+hqUtxg63JaYE+7kj4d1Sd0EYCDhmvteJ+k6TBJfZAdZvvT4n6PY1odaJBAk7axmjTEfu5HxLWGDd/FQTdiZ7L7it9GtY21bEGMiJnBxjLdJ/0m5oBlsEwM7+iWiI/eyPiLovmdli9k4AT7r7h30hOHKvvE57Nj2WFT6PN37IunSB6pduJa9c8HxR4U+i0p8LBmV9mPox4xuzwkHusn/TDmi0IgZkACfVPQh+9s+YbQGpT5I0X0NX6WqC8gxkbgPNQ3wCqIgExjcEu2UvWJHhFzdE+e3Nejxng9UmRT6COy4T4Y/Njj5YKe2ar1cHyTDDiCuavQDsIC7adK4kktIyIM+lyyf8AivhwOAFnHW8KX0jWHqkebWouAiB5rkeHDJes50Yz0SY8HGPUKO3R616i8Hj806JWtQvY+0aZJIAHqs/8LBvug4Xj+aVPJXcjgplPfuujknVXw/CmcI2C3pcOXL0Ric7qdUihws5novT4Tw605rGtku9T/RacPwuWeQwXpeGvdScXMaC7CTfAzg4BaeDwzm2a0vpN4IaLAvk/i0yXUfpsCS5wDQJkTnKKlR5AFo4ybonOBC6w+oSCSGgXwb5O6Vs8z/JhR+mw9gex7SL4JiLrjHdNv07TaYc4E6YCBiV0MoANvJA0F2Jk3DC9I1W5CfNLUw0nRw/B0GDAOcb7hMaXlb0+JDQbLB6ri5h3SIOwUhpOt3EuIAtAeWKiQcb/AOeq5wN+gTMb9UrK0G9pugyQKrRp3XOHDQe6DxOw6Iseg2L2nTHTFUag0PRcp4oz/RL7pyLH22dgqbGP5pFx09lyfcORzSiw7bOu+cB27ItGbwO0dFyioUB5QTpOsvd73JPlwhwBF9xXMHFUC5AaTRlMiYGKpzLs7xETrms5cqDXJi0jc0wBkM75U1J0EzjETsfROw7ZDqTkWKjndEQ6mDfk269YHweiSC5oaTM3kBtxi/M3d16ApO9NEcp3zsnbFpPC4n6fpXWGTaIn8UXHHLFFb6Vo2LRdF8WYE47L2xROJ6qTT2lPUPfJ87V+h2H9mo4XTBAGcLmq/QFQG5xI/wBo/gvrHEzfJJ6wcirbxDmgATAwvSstTmuT4ih4aBjJO0r1KPhZEYNHSEIVlSbOmo1rBcJ7Y5xms2cU7MNjuhCRPB28PUJJLRJ1OAXQykTq4zjg0eWqEKZMIo2bwsm8E+y1dQsi8saNSUIWVs1SR5/GeI0mAnnNMZNg+yxpeL0iL3gf7kIVUUbt4+lnVaNIS+/pXxUBu+YIQigfgyq+JNG/og+KUxjrHVJCdCVM7KTw7AhdTOAzJCEKG2PSjKoWD8zfOeyz+7pZvb5oQptmsYJmT/E6I/P5rP8AxijE2x5JoTL7cSf8co2bVrPDbfVJ/jVMYPBPZJCA7aJf40z98LanxzT+dvUIQiyNCNBxTb/xt6hUKwxmRtfhnuhCE2TKKRf3N2a3FQ5IQrMaQw4ximCTkUITTIaAm7U7D+KprAbykhAqP//Z"/>
          <p:cNvSpPr>
            <a:spLocks noChangeAspect="1" noChangeArrowheads="1"/>
          </p:cNvSpPr>
          <p:nvPr/>
        </p:nvSpPr>
        <p:spPr bwMode="auto">
          <a:xfrm>
            <a:off x="168275" y="-914400"/>
            <a:ext cx="24003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124" name="AutoShape 20" descr="data:image/jpg;base64,/9j/4AAQSkZJRgABAQAAAQABAAD/2wCEAAkGBhQSEBQSEhQSFBQVFBQUFBUVFBQUFRUUFBQVFBUQFBQXHCYeFxkjGRQUHy8gIycpLCwsFR4xNTAqNSYrLCkBCQoKDgwOGg8PGiwkHyQsLCkpLCwsLCwsLCksLCwpLCwsLCwsLCwsLCksLCksKSwsLCwpLCwsLCwsLCwsLCwpLP/AABEIAMgA/AMBIgACEQEDEQH/xAAaAAADAQEBAQAAAAAAAAAAAAAAAQIDBAUG/8QAPBAAAQMBBgQFAgMGBQUAAAAAAQACEQMSITFBUWEEE5GhBXGBsfAGFCJCUzJSwdHh8RUjYnKSFjNjgqL/xAAaAQADAQEBAQAAAAAAAAAAAAAAAQIDBQQG/8QAKxEAAgIBAwMEAgICAwAAAAAAAAECEVESIUEDEzEEFCJhcaGRsYHwMkJS/9oADAMBAAIRAxEAPwCZRKyDkWl2bOXpNZRKytItJ2LSaEotKJRKB0aSiVFpFpAaS5TlZyiUBpNJRKiUpQGk0lErOU5QFFyiVFpEoCi5SlTKRKBaS5SlTaStJiouUpUylKLEWSkpJStJhRUpFTaQXJgUkplFpAikkrSUoAZQpJRKAo+I4fjarRaZV/8ArvZOS6aXjvEG+2DlBAyXVR8a4Ask0HNMXiCdMDOsp0/FeAc39io04R+L3lchde+GdvtLJyt+pa2MtP8A6j2W/wD1RUEWuWZ8x/ZRU4vgCTdVG7Sb+6su4BpH/ddpjnlfmn7hLJPYX0dP/VOVgejrsFvS+pWn8rh0K4mcdwMwKdQg444xhjKqhxvBWrqdVtnUkg7RKfuX9i9tE9Wl43TcMSNiL+y6WcY04ELy6vHcEXRYcM7TWPAnMJfe8KLxzfINcDfppgn7ph7WOT2OeNQj7gajqvLb4zw5Bb/mxuwrP/FOH/cq/wDE3q16pcozl6XDPY541HVHOGo6rwK3i1L8tOqTpZA91mPG2gCaFWc4LfdWvUxZHtpH0nMT5i+cq+Og3MoPA1LpPRYN8XqSf8t8T1CpeogyX6eR9XbRaXgUvGB+ZtUDyH81qPGR/wCTzsj+affhkPbzwe1aRbXjjxkTEPjWz/Va0fFQRJkendUutDJL6E8HpF6RcuanXLhIa83Tc0lFp36dT/iVa6kMkPozwdFtK2sfx5U3/wDEphj/ANN/RPuQyT2Z4NbaRqLldzv0nFJgrHGk4I7kMh2J4Oq2i2sOXV/Td1Cj/N/Sd1CfcjkXZng6Q9O2uUc39J/pCZFSP+0/snrjkXZng6baXMXIXVf0n9kpq/pPRrjkOzPB120W1x2qv6TkF9T9J3ZGuOQ7M8Hk0/Cmx+yAPRa0/D2YYKjV98yhtU5e643tp5PoqE3w9sfsCFP2wJiwBGo9itTxB2SNZ2ZQvSy5Y6BvBjQDXAKncDsOyzmcU4OqftX/AOh0V9mcxd5q28KPhHsskQn7VZHQxRGBneMFp9m2MWjQEysrCA1P20cj0nQeFpX/AIhtdKyo0GAm04xlAETpCmygMVe3gGk0bRp5mRlcUPLMBddjHdZwgo7EENQNWVW6T6DolUqNODVmCiU+zDBWhCEadSt2cVE/hBnVYIlPtwXA9CNhxJGXcqm8e8YXd/dYIlUoqO6QaI4NTxj9Sj7t2qylEqrY1COEafcu1R9w5ZFCm2VpWDX7oo+4KxlASsej6NuedUjXdqsyUpTselYNTXdqjnnVZWkiUC0xwbGsdUuadVkHJylbHpj9CCdyZE6qSVs2edJMqQUSpnYpqXIvSUT5JWkgEg5FgolSqUItJWPSUSkHJFJS5FqOxQCagFOyU7E0kVKVrZBCDdkUMSoZSKcykASnYVXkLSJRB0SsFSVsMoATLCErOqdC1IA1BakW5oGiKC/soqSnZ37pkDVMlNEpShwPwoCg0vkcotKXFGWHZMXFjQQm12wSkqibaAORaStpeilyotRbLE6hMNGZSJG6YIzn1Vcme9bBZCdsJzopAuT/AAT+RwNkhhiE48lMQkxozJKpp+XKrU7KXNWbXKZunw0VO6oRspbTHwow1VIzlXAFvmgqhVhAq+ie3AfLlAHmMvVS8nZWGj4VMnIId0KNX4AuG6LJ26wqa46JjeEeQbokBUSYwjskQdkHc+yN0Ly9yR8/FKc6SEADBJ4jMIqkF2wBOc9VYdl86rEvBzVNHmkpYG4ZG+YhIA6JxByStSnyHAwPRSR5qnH5COYPkItAtXlEhvkqPZHOHy9S5wTuORVJ+UFm64JBSCde8JwVN2XpaBzzhck1vknfGqA3ZHkNkaGNEBhIugKw4bBUCNlpsYW8GJu07KvMdCh7gMx0UFwOnoptI0Sb3GD5hDgTv1SbBWlhJblSelmNkZhWH7FJ1O/EKRTGZCy3T2NfjJbv+zVr/NVzJx/ipaGxiUwRqR0Wqexg4/kXJHwpBo8vVWXjVpQHg6dkm4jWuuSMMJhWHz/UJuMZDqoFQ6dIT8CpyCIzHRK3H9FRE5eygkadwk3RSX+7Dx+FDWKJ8+qbWeZU6i9Jpa8lJOqHUflyqzqOyvcz+PlGd2nVaMaEhTHwKQ7T3ClbFP5eCnU75vKQA0Q86So5jt+ibaTBJtGheM/dQ0HRUHfICXM+XJXkSVeF+wjZZPI0jzWgf8u/mrv07I2l4HvHyYB92Spqp+47KLOnsp3RqqkjS38hAb8hZifgQSf3h3VKWTNwXBs+zv0SDP3b+qYeDmUGqN1VrlmdPhMZDswm07LE1AtARv0Sc4l9uVBIn9lyC2cC7oi35p85CaYnFrgBwx1B8wgA5gHyhBcNSoc4ZEo1IFGT8/0UQNh6JyNiim/U9UnvbhCVrIaXdUxxOg6Jmn5KGv3PQKh5keaE0DTQF4iJCwLdwti3yPlCRZsR0UyVlwlpMmzt2Vin5KgAMgnzv9ISSS8luTfgiwdimzcDqq5gzCA1pwVVgjU+UDjt7qXziQFqaWiRPn7p6SFPBm2CqNPy7ph40nsocBo5Hge7HGyA7c9Qo5bTqlyBqlb4LSjyW9xyHspGF7QgUt+6rk+vqFPyH8FsiGt81pP+5QaW8JuddEnqhOS4CSi+SnOndYuxuCR9VmDufUKZ9TijXp9JLezS2NXJh256JCkYm0ExOo6JpsUkslNLtOy0v0Ckg6qhOq0oxcr4Qy35elaCXPI/srFYZhO0TpeBcwZeyCQcirL269lmXEYHsk39gk8DA0CiTojnHOFoOIOihtPk0qS4M5OiRcdFoa50RzDoltllb8pCadk3U7sk+cExCtVkydrgwAjELS3tCtzdx1WVSkdVFafBomp+Rn5ckXbAqWtcmWuUqTfBeiK5HOyoAH8pTFpS5zgqtkOK4r+QmMQh1QZEj0Q2q7Pumb8QE9WBaM/2SDu0pmdB6KuX8vSI0IHogPwQLjeD1Vg6A9UC1qEnucNEXW+4NXtt+zQyoghQaxOSQqEZI1pgulJYNOb59EcwHPssRWOcdFUjRT3MFdnJZ2IhS4bSlZ/0qmjT2V+Rf8RNvH81JjbupdUJ06KObspcqKUGzpD9gguIwhBqgYeyoVfkK7T5MnFrgzNQ6oB2VOqnZArHboodZNUngAR+6AkSduiptT5CrmjXsjjyKnfgyDzp2VCrsAtLYRaGiNlyG7/6ktd5KhUjRSXDRE6Qlr+w7d+UVzwckCqsxVOioP2Uvq/f6KXQWP2UazdEg5uSgv2TDtWhHcy/0N9HC/Zd+UJOadlQDTkixoSFWqyNLT8GNtw+BXbcVZZOikt2UXXJpSfCJsu0CoMOisE+SRtI1cqw03s6GWuS5RXRTqCLxf8AL1RjfqspO8mkVp4RiKZVhuqdqMupVY5DunF14sUlfmjF9CfzKH8MYxXRZ8lJpHVEm2vDCFJ+V/Bz2DGAKl7HaLpEqbWsrOOpcs2bi+Ec4DtFBe4ZLqtTnCOWdVrGbe1mU4RW9L+DkPEbKC8HVdL6Z1CxIOyvU+SFGPCL+4GiQrjQq+UNkuQFTlLgSjBebDmN/uEwRql9ugUFDlMtR6eTRlEGfxAeZUOpAZhUygq+2U3JjaiuWZgDVXdkrHCJjhFVywQ9D5ZARYWreF3VfaX4oti+OTE0ygN+QupvBnVWOFOqNTwLbJyTslGy9BnDeSp1JS5NjWlf6zz2s2SLSMl6TaCdWlOyVy+w+N8HmtDtEy12y9TgmMa6XttjQkgdk6vAl5c5jQ1o/FEzAnC9JuVDUoXWx5LQdFqwiDaaZyM3ey6Dw8ZLN1M5JW/st6fowb6IJWrqW/ZTyNymK0QQSLlDWO1XRVtXZegvWVopP/JSd4OulUAaAWAkYukid4XPVqX4KmNJVigdEqwJNLyYcz+66OQcSIETMqH0tQpeyQn8kP4szeGnRZBiZorM0TjKdPy0O0tkxP8AJZFU5zwtG1RF7b09SXkNLfigFPZMMK6m0TkCtmcM4qrT5MnKuDhFArZlAr0G8DqQtW8OAMe2PqjReTN+oUcHnN4UyuunREGZnJbCkMgSF0t4Zxiyw6JromE/WHC2i3MGfPNJ/Cga4LuPBOzuP8dlq/w03GZzIwHlK0XRPPL1leDzxSbNwMbp2W6Dreuw+DuIm8DLP5itqf088x+CodYCpdKJk/WSycJDY+dEgb7iAvaZ9JvLoDXwRnjdsvSZ9BEkSQBjBuKeiKMn6uWT5fn6mTsI9Vi2rfOa+2b9AUx+04axM+lwWw+hqUtxg63JaYE+7kj4d1Sd0EYCDhmvteJ+k6TBJfZAdZvvT4n6PY1odaJBAk7axmjTEfu5HxLWGDd/FQTdiZ7L7it9GtY21bEGMiJnBxjLdJ/0m5oBlsEwM7+iWiI/eyPiLovmdli9k4AT7r7h30hOHKvvE57Nj2WFT6PN37IunSB6pduJa9c8HxR4U+i0p8LBmV9mPox4xuzwkHusn/TDmi0IgZkACfVPQh+9s+YbQGpT5I0X0NX6WqC8gxkbgPNQ3wCqIgExjcEu2UvWJHhFzdE+e3Nejxng9UmRT6COy4T4Y/Njj5YKe2ar1cHyTDDiCuavQDsIC7adK4kktIyIM+lyyf8AivhwOAFnHW8KX0jWHqkebWouAiB5rkeHDJes50Yz0SY8HGPUKO3R616i8Hj806JWtQvY+0aZJIAHqs/8LBvug4Xj+aVPJXcjgplPfuujknVXw/CmcI2C3pcOXL0Ric7qdUihws5novT4Tw605rGtku9T/RacPwuWeQwXpeGvdScXMaC7CTfAzg4BaeDwzm2a0vpN4IaLAvk/i0yXUfpsCS5wDQJkTnKKlR5AFo4ybonOBC6w+oSCSGgXwb5O6Vs8z/JhR+mw9gex7SL4JiLrjHdNv07TaYc4E6YCBiV0MoANvJA0F2Jk3DC9I1W5CfNLUw0nRw/B0GDAOcb7hMaXlb0+JDQbLB6ri5h3SIOwUhpOt3EuIAtAeWKiQcb/AOeq5wN+gTMb9UrK0G9pugyQKrRp3XOHDQe6DxOw6Iseg2L2nTHTFUag0PRcp4oz/RL7pyLH22dgqbGP5pFx09lyfcORzSiw7bOu+cB27ItGbwO0dFyioUB5QTpOsvd73JPlwhwBF9xXMHFUC5AaTRlMiYGKpzLs7xETrms5cqDXJi0jc0wBkM75U1J0EzjETsfROw7ZDqTkWKjndEQ6mDfk269YHweiSC5oaTM3kBtxi/M3d16ApO9NEcp3zsnbFpPC4n6fpXWGTaIn8UXHHLFFb6Vo2LRdF8WYE47L2xROJ6qTT2lPUPfJ87V+h2H9mo4XTBAGcLmq/QFQG5xI/wBo/gvrHEzfJJ6wcirbxDmgATAwvSstTmuT4ih4aBjJO0r1KPhZEYNHSEIVlSbOmo1rBcJ7Y5xms2cU7MNjuhCRPB28PUJJLRJ1OAXQykTq4zjg0eWqEKZMIo2bwsm8E+y1dQsi8saNSUIWVs1SR5/GeI0mAnnNMZNg+yxpeL0iL3gf7kIVUUbt4+lnVaNIS+/pXxUBu+YIQigfgyq+JNG/og+KUxjrHVJCdCVM7KTw7AhdTOAzJCEKG2PSjKoWD8zfOeyz+7pZvb5oQptmsYJmT/E6I/P5rP8AxijE2x5JoTL7cSf8co2bVrPDbfVJ/jVMYPBPZJCA7aJf40z98LanxzT+dvUIQiyNCNBxTb/xt6hUKwxmRtfhnuhCE2TKKRf3N2a3FQ5IQrMaQw4ximCTkUITTIaAm7U7D+KprAbykhAqP//Z"/>
          <p:cNvSpPr>
            <a:spLocks noChangeAspect="1" noChangeArrowheads="1"/>
          </p:cNvSpPr>
          <p:nvPr/>
        </p:nvSpPr>
        <p:spPr bwMode="auto">
          <a:xfrm>
            <a:off x="168275" y="-914400"/>
            <a:ext cx="24003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10" descr="http://www.lifeinfreshwater.org.uk/Resource%20Images/habitat/Red%20T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4675" y="5074443"/>
            <a:ext cx="2244725" cy="17829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1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1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1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1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1114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13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Algae Bloom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71114" name="Rectangle 10"/>
          <p:cNvSpPr>
            <a:spLocks noGrp="1" noChangeArrowheads="1"/>
          </p:cNvSpPr>
          <p:nvPr>
            <p:ph sz="quarter" idx="1"/>
          </p:nvPr>
        </p:nvSpPr>
        <p:spPr>
          <a:xfrm>
            <a:off x="438150" y="1676400"/>
            <a:ext cx="8229600" cy="4343400"/>
          </a:xfrm>
          <a:noFill/>
        </p:spPr>
        <p:txBody>
          <a:bodyPr>
            <a:normAutofit/>
          </a:bodyPr>
          <a:lstStyle/>
          <a:p>
            <a:pPr>
              <a:buClr>
                <a:srgbClr val="FFFFFF"/>
              </a:buClr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youtu.be/9MXl6OhIVu8</a:t>
            </a:r>
            <a:endParaRPr lang="en-US" dirty="0" smtClean="0"/>
          </a:p>
          <a:p>
            <a:pPr>
              <a:buClr>
                <a:srgbClr val="FFFFFF"/>
              </a:buClr>
            </a:pPr>
            <a:endParaRPr lang="en-US" dirty="0" smtClean="0"/>
          </a:p>
        </p:txBody>
      </p:sp>
      <p:sp>
        <p:nvSpPr>
          <p:cNvPr id="1071116" name="AutoShape 12" descr="data:image/jpg;base64,/9j/4AAQSkZJRgABAQAAAQABAAD/2wBDAAkGBwgHBgkIBwgKCgkLDRYPDQwMDRsUFRAWIB0iIiAdHx8kKDQsJCYxJx8fLT0tMTU3Ojo6Iys/RD84QzQ5Ojf/2wBDAQoKCg0MDRoPDxo3JR8lNzc3Nzc3Nzc3Nzc3Nzc3Nzc3Nzc3Nzc3Nzc3Nzc3Nzc3Nzc3Nzc3Nzc3Nzc3Nzc3Nzf/wAARCAC0AM4DASIAAhEBAxEB/8QAGwAAAgIDAQAAAAAAAAAAAAAAAwQCBQABBgf/xAA5EAACAQMDAwIEBAUEAQUBAAABAgMABBESITEFQVETYSIycYEGFJGhI0Kx0fAVUsHhMwckQ2Lxcv/EABsBAAIDAQEBAAAAAAAAAAAAAAMEAQIFAAYH/8QAKxEAAgIBBAEDAwQDAQAAAAAAAQIAAxEEEiExQRMiUQUycRRhgZEGwdGx/9oADAMBAAIRAxEAPwDzf1WZRrQ57nIrcLR5+Nioz3XIq4ewjPNIz9Pj1bSAA08dOF6mXXr1bsQUjZyQQRnI075rFZtGHGokcDimzYTemLj1Th2wzHYDGPm584ohsvRmKsQdQ1L7ilbDsjwG4ZEUht55tLQjAUZ270dbV4ETUSm+WZR2zmuis+nOYEXGWkbLDOMc1uW3g/Mm3n06IwFbAJHbf67Ug2oyYf0sCc8wjuWk9FSckYXg57n967CytRN0OO3uYv4ahX1Z76scfc+1NWNmklhEBhEicFsb/BvpJ/WrcKqPKCF9IpsVbbGkjHsc4/ahNaCMRmmoDkznet9AkuQfy4QSxovw6sKwOB/zSF50b8lZ2sd48Bm+ZUZjuMb8fT/mu7uXggaV5QSqAswxnYYH9qomgTr0Ss0BtktnxI0qAsyhSSPtjNVF5OMwliLjI7MoFsJ0sWnnRI4kOVKqDlQd9xxjb9frXRdMjjvIreQO0czrn+GxJXcgbdwpz+lEls44LOKG0jCtoydB4OMY+uCDUbSOSILJGBEkWlWUDJGRxntnV9xiuNgZee5Krg4hkgj9YGJTGHnZhkgh8DxnbOAd9s1z34wZrFjcW40i6RSq9kx82PByB+vvR/xTey2s0FvCfSEigpIBurD3+v3qnu7th01bGcF2eVdfqHH3/wA//JVACHgL3GNk3bXYewzbThZlbJfTsdsFT+v7UCREuL65WaC2kl1AO6j5gQMYzvxt9qknT47a6gdAImclmXlV2BGfsD/go0FlHNJJcCVtcq4x2Jx3/p+9W3KCcRMZM5aZzHMYo0MCNIwTU2nCaiO523/pVwsxbpAjBXQMHXnOGz4881q/6SIU9RFyImwSQfiz/T6dqRN0EcQKjRjUCU1bjHb60fC2qCJY4A5lj1KEw28WkqEkXLKmxLef3qncI6kMuXX5VU/1otzcNI6+q5ONgq/y+1BEYaUhNgDnOeavTWVHMqTzDS3MzEq26AgqMEYG55H1qFxchYUy4ONlHgeKGUIJBYnbeghcPkjK9s0cVrI3YhLdgbpFc6dbDU2eB/mavLuS1S+QWbtc8hAysAox/mMffFUEoJUYJ9qYgvHhjEAZlGMZU4/f9KHbUWwRLo+I/wBQvUZo3Mx9UfCVVM6tt8e//dV3+svO4ij1QQqudQIyx980lcQXf5v1bmORs/IVbcHI7UleO/q5eDTucBsnYnbg+BQRSkLuPidzcKxJzjbwaWj6dNcrN6Ebv6ahiFGSB3OBVgCiH4gGbweK0BLPKqRv8Z2AU6cV6ewcZxPJVviJ9P6ewcBmKjuNWMjx7Zrp7joFs9slyj+jDIuRayNqYHyMDjn9eK10/otzBIZy6JCob+ISFBI5AOd/tVhA95aWxa3GonI9YcnfIGe22R96yNSxPQzNvRnbnccQEarZpAGEyrpyjmMHUu44NWVnZqxD2tq5VucQEDfnf/uuekvuoRoqRwiAJlNUa6WOdsZ+lTtvxL1u10xw9Ru0VBgKW1Ae2DmkW0idx5dbxgiXC9JuhcRxQEpAIwPRByfBO3P19qtEtL4H+EIijMDvtnyMbZ3x+lb/AA7+Ibm+U/6t1GJ4ydi4RcY5ydjx4FS63LBLKydMmM+TqLadozjgMd6A2mrHJhksY/asjPZvLbutxJFCGUowlkRN+/fIoDaAhAvLWTRIHbE4yRjGNxvnf/Oah+j3lzIWkkUE93fJpCawu7d2XGw/mTJBoYSvGBDN+pUZ2y8dkmxHNPGSZ9RKvnzjGPrj6CiSRuJknN7bLCmGcJNgtjIUAY354+lck95JbuQ2rPgE/FVza9a6Xb24ZJpjd+gq6khBAfPIYtkeDt2oq0DuA/UsD7hiX03Rv9Vt5PzRkjt1U6JbiJVA75Ukg7eaop/wbJMQLUwXlxnJ0yjHGxBB+tVNz1IlmkVVBcYZsksfqTUbbrDxEMpxoG25AH6HxVkq28KIF9UN2GUcw8X4R600WlxBbT6tJMsy/GDnUPNWsf4M6nF6tz69u+TlY11ZG2MZG3mueuOqoSrIXLk7kABR9Ke6f1m6XA9Rgg7knarGlj4i51tan7YTqfQr1P4V11GNJGxlUAPH3yf71zdz+H54J/4M0czHI+HkH3zV51nrk0qL+XdxIDu5J3qll6vfEj1TGxB2JjGc+dqPVVtXqUOupY8DEpr3p17bsXltpQxy2dOQPuKVjb0STnLMP0rpn6mt0MXKDjHz1KOCxvSdFsJG08NsQB32ou2XW6tvtM5lSU+J2+bv7VsAqWYbhjnftVve9IVcTW6kKgzpJz+lVrYXKnYk8VwBBl2g1casNuPPioTJgZ7dq2ygMA22ecVgOVKfNnjNExIziWXTLh2gaMK8nnSRqP3xsPpVZc9OvpSWSOVRnbVhc/3o8Mktu+YyQ2N++atre5e+T+IFLKTkvg5JOTSViFG3qIwhyMGPMjA74GfatC1MowHQ+wp+aPSpZFBBHg1EQagGT5v6V6FrQRMVPp+1+eYeCX01Qpbwq6cMw9Qn6as4+21Px9QvZVCSTHA/lJwB9htVOySpKGGd+aMJXJOZCD5JpOxARH6ErRuRzLuKSRcElX+oBqNxrn+a3hYe6CqoXLKNKk6vrRUu5gv82fpSD0HubaX0kbfEKrz22fShRM86VAqa9Vu48B48gcHGKXSb1O4JohmdfmUafJpV6vkRukr2HxGl6tIww0Qx7mireBzuHXPuaXijkuVPpqeNiOPrRV6dIuFDamPze3vQDUo/aPI9meORITWUs7hknBXnSwDUCLpKtiSX0xg5LKRWr+UxTNDbtkKMfU0nLdTwkBXYNjGAcCj102EcGZWs+oaSlvcMyrvYCJpBBlkzhd85HmlxbEA6sA+MVaT3M9wUEja9vh9hQWjYnB/4p5QQMGeR1GoDMSsUigPc5xtT0StjSRsaisTKdsCmogG21LsMnfFScxAuxkJLWN0wTg1XXHTWQM8Z1qO1W49LHxS1t1iIUI5Y9wGxn2qAxEhdzHEoYunz3Jb0kJ07tkEAZO2aZ/0+ZnkMcnoICQ35dDgDwD7+5qwkuTaepH0+D01cYIlIZm77nYH9KSu+o3V3bx28zxRW8JJARQpz9hk0QHM0VeupcDuMNBaLAgQ3auBj44gP2Dn+tc/1azkt0E4eOeLJBZFKlP8A+gePqMirO1tZmXNtcRSZ/k1YOPvWTdL6hbFneF4yVOgtuDVyoMtVqnY4PU5vUCvzBhnbFDiYLICRnHego2BITsNRwMY71isWjb+XGMY7UEnBxNLbGiI3kL4BI3p2zAh+KTYMNhg1DpNpiFpn0M+dgx9+acu2fJYws2o522/7oDtzgQqpnky2XqOkbLgHzuTUR1BxkgYHviovCNWEjYt5NbNoqgNPJgc6a2cpM9U1B6PUnFeSSqyc5HJoYlZT8WM0GWXU4jgxk8ADNRMkdsD6h9ST/ap2H1NRgSS58t/MsEYkeoxIUVhuTJsihgPNU7SzXLrpB0r2XYUzFM2fSt8SPjOTsBQnTiFquycL1/7La3jYoryjnhQOaaiQM4WRct2jXf8AWqcz+gAZ5dJPJz+wFPdO6ikQJhPx9y1JWo2MibWkassEJx+Z09nC0Ca3ZUGNxwAKFH1C2VyRMG3/AJVJ3qsuLuO5VVmZl+LkUu9vhHNjMkkrfyY0so9t6QWrJy5mnqHtqU+muR+YO/mjimcRMCM7HNKNIZFyfuaHJbXaKWnt5VQfzFdqFqYDfbFaSVgLwcz59rbrXcl1x+YymnI2qfqFjpwMe1JibTzv9Kw3OBk7VfEzcvjiOZwd/wB6CzDJ3pVrrPehtO1dtnBX8xwuB3FCaXxSrSZ55+taD1G3EKq/MM1xIq6C5C/7Qdv0rVlCl1dqkzIiE7s7FV9skbjf60BmzyWqUcih1LZOD33H3FTiMrsXqWnUY/8AT47WOGYSShdZON48jYAE4Hc0qeodRMMii7LJIc/xpASpznK5O39Ket3l6/eQW8dpbiQ/D/CQpqHbO++Kl1rpVx0ic2k9mI7hRqGokqw8g9/1qMkTSr2MvtHM5HqFhcW1t+ZmT+A74Mq4Kk/VTzSsSPNpEKbEjYb8+a6sdQksbZxGscytsYZVBT6lc7kVV2FmbS3L6lZJcABfFBtIUZjdW5uDGbGILaxpMRncntg0lePIZ2CHdTgjxV41sFtFnEylSmQQMkkA7Vz008s7maMbknYD3pZHBMcZdoAnST3YBxCmo9iO9KtDNIdd3J6SHhe9V0nUmiUrbgpnljuxoKpdXJLKJH7ljnH61tBdszXv9Q8+79h1LWSeCKMxxEKD3U7/AHoPoRxxmSTLgnZcYzQ4un+iBNdgMmPhQHOo0dmjidnuslsbRLwvsaqWA4EkVM3Ngx/qa/LtcRlriUQWw4VTucUvP1GKBBFZKVHdzyaUvL2SclSFVB8qrwKUBJGBuTxipCntoN7gDir+/J/5CtI7SfExJ8HerCwt53YuWaNfPmss+ktj1bptG/y96sfXhgj0g7cAkb5odlgxhRGtNomB9S3gQyLJKwQfCFG5JpkIqLgtqAqll6kEGmM/X3rcHUi4w4x70s1bma9Oq06cHlpbt1V4pAiOwAHGc/sdq1Jeu2TKkL9/ijH9qqgDM4ZRg+9SudQYR5+J9gBVfSUQD3WWZY9Rx57Odwv5Uxk945M4+xoc9pbouY52BPaQf2pZ5Y7VmVXV5lGD7GhLKzZLHOec1dVI6My9UdOAQ6jd+0k8ZUagQw9qid8VpmJGx7citjcZPJosxGC54mtIPNaxipc1oiozK7eJE7msULnx7ntW9GTms0454roUYPE7/wDBDwWsln6F3amRx8erUWQncqNsY4yftXT/APqT0qTqHSba7iHqG2JaTTwEPJ44GMmvH4da/J37+1dFZfjbrlrFFDFeYRAFVXRSAP0oTKScx+u9UXEHadFuLuBXjW3lj0knMg+FRyT4qpurI9OZUjeZVdToXJ04PJww2/SvQOmfiuPqEMsXUFa2uJEOZ4Qpy2MZAI++Paq+H8G3F7dD8t1O1lt9QVXmVtXHdcY8jmqOoIxGaL1J4nJw9WaC2mt5o4ymw0+mBg+5B8beaq5nf1CYlXSdxsCRXocnT4en6Fuvw/6ykaQ0imMsUG5BGoaSB9a5/q/S4iTcdMsDFBI+RrkDFdvl8eTQFr29R3fnuc3EukYs7VnPPqvvt7Dips06xhb67KINxGDlj9u1KXN/NIxGoquOAMUmzZPv5rYIJ7mV6oH2/wDJZPfnGIUOBwznJpB5vUkJYnJ571kMcs7hI1LHuBVmLS2s0WS4YPJnITtmoLKnHmEqot1Ayxwo8nqK2vTZrpRIxEUXOt+49hzTkYtrRh+VT1ZePVk4HuBSsl3PeSnWwxnGO1DnncjQu+Nh96phj3GFsprGKR/J/wBRx7p2bGrXKec8ClrqbTs7FnI3/wCqki+mh0gHPJoDxvJKwxnNQMAzmLt3zF49TPqwTVnb2TP8ROBkfejW1msajWCD702Tpj0jbfbxQbLvAjtGhYjc8hGVjAQEayNt6WmneNpI0UtIfmZiD9hTUJjWf01B1ZJJPesTpauxb1dRJJy+c/8AdB9RVOWh7tLfZVjTjnMqsHP9aNECdhVyOn2wOWUah/LnapHpMUvyMIyux25q36quZdn+O63buxz8SoUHcHY+O1FCZWrqDoT40tIvmml/DzEf+RfvVDqq/mLj6HrB2k56GAsD5qRtmCliDjz710sfQjGedXnDbUaTpsawPF6mAwzuw2NU/VrniMp9DuK8jB/M5IrhsColTnirmXpaL/8AOM+dJpZ+nuN0lQ0UXKfMzrPpt6HqIqpBzqI+grfpRsv/AJNJzjLD/ujm2cE6iv61BrfOQcecjtVtwgvQsAwRNxkwtgTBgN8xNkCrPp3Xr+xkkFjLKsZA9QqNs/viqRGeOUHGcHk9qKbyZk0KTGuclEJwx5yd+anuDwVPE9T6T+J+qX9sBeWMBgdNLyO+NQO3nPfjbmuf/F9p0qKS2bpVwkQKkSwwSOdJ88471x9vdXEOfRnkjOMZViP6UZC03xhxGQApH+73/ehkYmjo7SThzORO5wacsrCScB2xHFzqI5FMtHYW+76pG/29qFc9Qd1KKNKE745pwsx+2WRKaubDn9hGLu5Wzxb2ehUxuV5JpJEeclpSSvI+tatbdrqTLZ053Pmmbtyg9OFMDjPj/uuGF67lnd7j6jcDwJjqY4NlySPhHeh28ZLgBQfOKy2gkY+o2oj68UwkyWxIhAJ7k1DMQMQlaBiCeBGVgUEFt6IqRrkBCc+BUI5ARuRmiKdwRSLuwnqNFp9Nans+6DWbU+NBUeSKD+bQs7EBiDsPpTjRhkCIpVTzgZzVNc24juPmO5+Q8/tVk2nmJaxrayFmrecvdggMF1aiA2Oea6G0mSUhU1ZwTg/3pTpnTI0+KcAsV2BHG9P/ABJJhQgA4Cjig2urHAmj9N091KF7CAD/AHJyAhd9W3kUKGYhsD+tHYlxt96CkYDGoUADmZ2uvZrso0biZ8ggkfRjT8cj7BiT++KWt48irG1iDEHH0oNjKPENp67W5zJiPWu9bWAqRvhfNNAemoUYwK08gUBgNz280uG+JolQBzEZbYNnUcUhNbhW23q3b/e+AtLTSW5JAb96MrmZmopT5xKtottx+tKzRYGRk1aXWBgx7rSEzsR8O1MI0ytQleMeYgTtg8VD0lLAg7UWVTyagu3NMAzJdRnBmzCqJnUcnaogMuwNbdwfnOF80CS6EPysMZxvUgEwbICcCc8u+d9xW1Yaxk7d6b6fbeouojPbBoc9tolIAzmm854hShA3ESztGiRF0nBbjFQvIiqARZ3OSTWWVuSmttlTanvT9bSR8vel2bDZmtSm+rH9ROFWcDSxBH71OSAkagm/kU2IiASiHFRb1EXB5PGaobPiF9AKvuiKfCVypBJ4xxTSSLsMYzQJnBGANyfmzTNnD6g+IHOarZgjmH0FzVWjZDq2CM4z4NTRFDFo41DHctjc0b04xs6kHsec0CV9O0eT52pMEk4E9FqbqUxYwHEKxUZwcnyK0jbYwS1RhhZjkqw+1HWPB2HxdjVtoWY12ttubPQhYo8nLHioMn8T4d96IZNC4PJrI11HJ4rsmJnsCWFjEWUnbYVYhdAIUeMUvYR/Az8Z2FWSKGHakrDlpu0jbWIuoOdRP2NCmOCztso4FHbDy6eANyaS6g7aPhXIzgZO1So5xIsPtJi885lI5AHbxSTSAORnb6VGeWUnDjH7UqG3O9NKuJhai7ceYaaTbY0H1dsVBiSdiPvQXyGooEQc8wr5YZpWQ6eTUmc8ZxSkxZn05znijIIraMzcr+q2gD4feut/CH4ftLyznu7qCWeJXCBYSGk1HJyQeBt98iuXt42iHqBSSDvtsD/n1rtLBVsvwzFNcXj2zTTAoYz/AC4bYA7YJ3zjsKKvPAlQoUZM4S4eO1KRqfgUYWlmug8gCLn3od/cCWc42zzQ7cAHI3P1q4BAlbbyzkL1LpgsUCIoyWHGaPbK74TTgZGcUpbK8jKXJY9vFXUEPpwcAMw3NK2ELNnTK1h3DgCRY6VxjOPFKXLAjJ28ZqwiEccZlbBIOACeaqLpzPMFzwaGnJjWpchBnzNWdm97J6cYAOMluwH/AHV8tgsMXp5LKBkyAcCnenxC26fGAoLkAMF21ZpkwK4XIO2y9sUrbexOJp6PSpUm4jkylhi1jESkDHDc1OKwLgF9v71cw2UaIQBpzvkCsysYKoucdx2qnrHxLtp1c+7xEharGmMDPYmlJowoOgZY9j2p2aZtRIyAeaRuJfTUs3PirIWPcW1CqOBFzhGy29FtkeWRUAyWOxFQto2n3barnplt6TNIRzwRVnbaItRTvbPiMQoFIUnZdh70XUyq2ob57eKKsI05wMDtQpHwCO5G3elc5M18/EWh1P3O57DND6nOsWQug6eARmiLM1t8uMk4P/7VF1C9JuigB09wefeiopLZiupu9NICaYsxdsqONhzSxbDHwa3JMDgdqG2Dud6bUTBsfPuMk2dWRxWsb5J2rQbzUH1yKVjDHAztRQDFN+YC4mVSNJ1MTgADmpel6UeqV1aRvlRDnHnPj6b/AGqMFozSD0l9WUjYIM4OasemdMF47CabQ4bSiZByc8HkAf1xRl+BIJAGTCdLlFurzXEumIED0iTh/f6fepdc6i3UL1pfVaVv9z7YHgDjFR6/G0E4icodtTMMZz42FUc8y5B1HNF5HUULh3iDRFmCrsAKatrRnICnbufFOw28frFCCdRx9TVtHZrgDGNOPlPtQ7Lwomhovpj3HiRtI44lB/mI3pl5kGBtS1w4TCKcgeaBlnGB3O1KY3HcZ6B3WtfTUdQk77BVPwNzWkj9M+r8LSFfhBPfNDMig/FjbatxyFmBfbwKt44mezKW5l30q5YRhJjnO4PirVJYyMZH61zMc5B0qTjtTVrcsMvnJHalLKsnImxp71ICmW91dKsZUZyewoaTKi6tK7iqwuzzA7kEUzzjnSKpswIVHyx+JKYOd1353HFVs8T4y++aubGWOQlTjbv7VueONzqAB/8At4rlcqcEStlAt5Bi/TYQpXUgyBn2B2zVwXCge3ikIWjQDBOCMgY/c0OSUzKW2EY3Ge9DbLnMKEWsACWX5mLSckkeBSk0ogBYjLudye1Ka5SxKnVjjAxjJ58UvNIpIJU5UbDP6VZEyZSxgikwV/fjYlc43Aztv3qnadnYsGzk5+Ko3UzyyOxGATQATt704qYE81qdTvbBMaPxDPionbmi2MbzzxwxqzPIwCqoyx+g710Vr+GpLuSOLROGlGoAAZK75/YUUcGZjuzHAnGXbMp+A/FztXR/hW5lPTL20SBP49vKfU05YsATs2duP3rpo/wtYWvTZHeZZLsZDGMqVXG4yRg5IHbHHiuW6z1iS2gk6dZwQ21m2MmMHU+Nt2IyNucc+TTIwRAhWrbkyj/Mem5ZV+LGD71ZN1ZWhRiQGGxjx8OPYfaqGWUasrsfagGZT/5N/oKlRidbYX4Eu7+7huImkMRQ9ihP/NUksgJ2Ut9TUJHJyQMrg7c4qDiSNiroysOQRViZNVe3kzorVTJljkaPlbjBq1gkyjuBwcUlpSNAig4UYYnkk8mmgSsMa/5is605nrvpw9Pg+BzFhE0jEnud6JKoRNvmA5FH4GR4pWfBDE/1qFbPEavpWpDgcmJO+dtAOOc1oSYbO+B3raKC2F47moEByACQCexpkAYmEQ3cIs4A1eRR7Sb4T33G1LBOFVcjjJNSX4F2+YntVGAxiMUsUOTLOKf+N8I0jHmjS3AWLGTqzzmquHKkkk7VuaXP1oBTJmkHK0knzHoJmIK5IJO5q3YhYMkE47VQ2z6QNRpue+XRgtg+fFCsUluJfTnbVuYxmW6DSemDgfzHzS0t0PSWMEhRj7mq6S9C5AbLNz/9aAkgYjLDGd6sKovZqOcS9muNFqFxnUcHBwOxqp6tcHUkagqpXJWppKZtKrIAORnyKqL2ZpGkjJ+NN1POR4z/AJxV66+YPW2k1zHlOMk71FZcEEc0iJiTvt7VMSDzTipxPGah3L5EtIZZFPqwEo0eG1Kd1Ip6b8Q9Rjtyn5iRizaizOTv9apvzcSxiOMMARvWo7hZDpkY474ogUQDO4EdPV7p5IXuJpmCYIAcgjAwCD7ZqXWuoP1ieWdVJAClyq7+N/PajQQ29xb6HdnPYcbf3qfTOnwC7aVkE0aLn0H1fxAdiDp3A/tRAR1LISxAnPrGzMCN/ArRTTwwz7b09JLGpkEMRkDAoskhIO/DDweDj3pC4imjYakIU96GWmhXp8dmbMqlEQDUVPAUZH181pyVb4QNR5L7k0OSWQjSUVBjYrQiX+aNi3lWIyKplvEZCVjudddj/wB7HFk6FCgDPtTGokgds/8ANZWUo32ieh0332fkSYYkLnvS8hIbA4IBrKyhLNa/lIrMSGOPFAiJIz3BGP8APvWVlNr1PPWfeJOQ6cAYAqMe8ig7jNZWV3iUHLw52XbzQ2PArKygrNPU9KIQkrgD2pW4dvUVc7HmsrKkdwGoPAgHJxJjyKERkgZO/vWVlFEz3PM1LM6R6gRsV5G1KSyN6nPBIrKyrLKXk8CCfu3fNQBOCe9ZWUYTLYe4ySE7e1WvR7aO56rZwSA6JXAbBweaysqwi79z2Wy6J0bp9yVg6TaM6Nj1ZELMfckml/x3YWlt07/VoLeNJ0R0MYX+G4I7r96ysqPMMoG2eYGFEjiZQRjfGdqSu2bfJJ+tZWVxlz2Ig/FLuoJzuD5G1ZWVEMvc/9k="/>
          <p:cNvSpPr>
            <a:spLocks noChangeAspect="1" noChangeArrowheads="1"/>
          </p:cNvSpPr>
          <p:nvPr/>
        </p:nvSpPr>
        <p:spPr bwMode="auto">
          <a:xfrm>
            <a:off x="168275" y="-792163"/>
            <a:ext cx="1895475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71118" name="Picture 14" descr="http://t0.gstatic.com/images?q=tbn:ANd9GcQRyii8qvCs3m4XzfdKvyJ8P8pylxm68Y_WIQvNkAvx-FjIsaCn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074443"/>
            <a:ext cx="2038350" cy="1783557"/>
          </a:xfrm>
          <a:prstGeom prst="rect">
            <a:avLst/>
          </a:prstGeom>
          <a:noFill/>
        </p:spPr>
      </p:pic>
      <p:sp>
        <p:nvSpPr>
          <p:cNvPr id="1071120" name="AutoShape 16" descr="data:image/jpg;base64,/9j/4AAQSkZJRgABAQAAAQABAAD/2wCEAAkGBhQSEBQSEhQSFBQVFBQUFBUVFBQUFRUUFBQVFBUQFBQXHCYeFxkjGRQUHy8gIycpLCwsFR4xNTAqNSYrLCkBCQoKDgwOGg8PGiwkHyQsLCkpLCwsLCwsLCksLCwpLCwsLCwsLCwsLCksLCksKSwsLCwpLCwsLCwsLCwsLCwpLP/AABEIAMgA/AMBIgACEQEDEQH/xAAaAAADAQEBAQAAAAAAAAAAAAAAAQIDBAUG/8QAPBAAAQMBBgQFAgMGBQUAAAAAAQACEQMSITFBUWEEE5GhBXGBsfAGFCJCUzJSwdHh8RUjYnKSFjNjgqL/xAAaAQADAQEBAQAAAAAAAAAAAAAAAQIDBQQG/8QAKxEAAgIBAwMEAgICAwAAAAAAAAECEVESIUEDEzEEFCJhcaGRsYHwMkJS/9oADAMBAAIRAxEAPwCZRKyDkWl2bOXpNZRKytItJ2LSaEotKJRKB0aSiVFpFpAaS5TlZyiUBpNJRKiUpQGk0lErOU5QFFyiVFpEoCi5SlTKRKBaS5SlTaStJiouUpUylKLEWSkpJStJhRUpFTaQXJgUkplFpAikkrSUoAZQpJRKAo+I4fjarRaZV/8ArvZOS6aXjvEG+2DlBAyXVR8a4Ask0HNMXiCdMDOsp0/FeAc39io04R+L3lchde+GdvtLJyt+pa2MtP8A6j2W/wD1RUEWuWZ8x/ZRU4vgCTdVG7Sb+6su4BpH/ddpjnlfmn7hLJPYX0dP/VOVgejrsFvS+pWn8rh0K4mcdwMwKdQg444xhjKqhxvBWrqdVtnUkg7RKfuX9i9tE9Wl43TcMSNiL+y6WcY04ELy6vHcEXRYcM7TWPAnMJfe8KLxzfINcDfppgn7ph7WOT2OeNQj7gajqvLb4zw5Bb/mxuwrP/FOH/cq/wDE3q16pcozl6XDPY541HVHOGo6rwK3i1L8tOqTpZA91mPG2gCaFWc4LfdWvUxZHtpH0nMT5i+cq+Og3MoPA1LpPRYN8XqSf8t8T1CpeogyX6eR9XbRaXgUvGB+ZtUDyH81qPGR/wCTzsj+affhkPbzwe1aRbXjjxkTEPjWz/Va0fFQRJkendUutDJL6E8HpF6RcuanXLhIa83Tc0lFp36dT/iVa6kMkPozwdFtK2sfx5U3/wDEphj/ANN/RPuQyT2Z4NbaRqLldzv0nFJgrHGk4I7kMh2J4Oq2i2sOXV/Td1Cj/N/Sd1CfcjkXZng6Q9O2uUc39J/pCZFSP+0/snrjkXZng6baXMXIXVf0n9kpq/pPRrjkOzPB120W1x2qv6TkF9T9J3ZGuOQ7M8Hk0/Cmx+yAPRa0/D2YYKjV98yhtU5e643tp5PoqE3w9sfsCFP2wJiwBGo9itTxB2SNZ2ZQvSy5Y6BvBjQDXAKncDsOyzmcU4OqftX/AOh0V9mcxd5q28KPhHsskQn7VZHQxRGBneMFp9m2MWjQEysrCA1P20cj0nQeFpX/AIhtdKyo0GAm04xlAETpCmygMVe3gGk0bRp5mRlcUPLMBddjHdZwgo7EENQNWVW6T6DolUqNODVmCiU+zDBWhCEadSt2cVE/hBnVYIlPtwXA9CNhxJGXcqm8e8YXd/dYIlUoqO6QaI4NTxj9Sj7t2qylEqrY1COEafcu1R9w5ZFCm2VpWDX7oo+4KxlASsej6NuedUjXdqsyUpTselYNTXdqjnnVZWkiUC0xwbGsdUuadVkHJylbHpj9CCdyZE6qSVs2edJMqQUSpnYpqXIvSUT5JWkgEg5FgolSqUItJWPSUSkHJFJS5FqOxQCagFOyU7E0kVKVrZBCDdkUMSoZSKcykASnYVXkLSJRB0SsFSVsMoATLCErOqdC1IA1BakW5oGiKC/soqSnZ37pkDVMlNEpShwPwoCg0vkcotKXFGWHZMXFjQQm12wSkqibaAORaStpeilyotRbLE6hMNGZSJG6YIzn1Vcme9bBZCdsJzopAuT/AAT+RwNkhhiE48lMQkxozJKpp+XKrU7KXNWbXKZunw0VO6oRspbTHwow1VIzlXAFvmgqhVhAq+ie3AfLlAHmMvVS8nZWGj4VMnIId0KNX4AuG6LJ26wqa46JjeEeQbokBUSYwjskQdkHc+yN0Ly9yR8/FKc6SEADBJ4jMIqkF2wBOc9VYdl86rEvBzVNHmkpYG4ZG+YhIA6JxByStSnyHAwPRSR5qnH5COYPkItAtXlEhvkqPZHOHy9S5wTuORVJ+UFm64JBSCde8JwVN2XpaBzzhck1vknfGqA3ZHkNkaGNEBhIugKw4bBUCNlpsYW8GJu07KvMdCh7gMx0UFwOnoptI0Sb3GD5hDgTv1SbBWlhJblSelmNkZhWH7FJ1O/EKRTGZCy3T2NfjJbv+zVr/NVzJx/ipaGxiUwRqR0Wqexg4/kXJHwpBo8vVWXjVpQHg6dkm4jWuuSMMJhWHz/UJuMZDqoFQ6dIT8CpyCIzHRK3H9FRE5eygkadwk3RSX+7Dx+FDWKJ8+qbWeZU6i9Jpa8lJOqHUflyqzqOyvcz+PlGd2nVaMaEhTHwKQ7T3ClbFP5eCnU75vKQA0Q86So5jt+ibaTBJtGheM/dQ0HRUHfICXM+XJXkSVeF+wjZZPI0jzWgf8u/mrv07I2l4HvHyYB92Spqp+47KLOnsp3RqqkjS38hAb8hZifgQSf3h3VKWTNwXBs+zv0SDP3b+qYeDmUGqN1VrlmdPhMZDswm07LE1AtARv0Sc4l9uVBIn9lyC2cC7oi35p85CaYnFrgBwx1B8wgA5gHyhBcNSoc4ZEo1IFGT8/0UQNh6JyNiim/U9UnvbhCVrIaXdUxxOg6Jmn5KGv3PQKh5keaE0DTQF4iJCwLdwti3yPlCRZsR0UyVlwlpMmzt2Vin5KgAMgnzv9ISSS8luTfgiwdimzcDqq5gzCA1pwVVgjU+UDjt7qXziQFqaWiRPn7p6SFPBm2CqNPy7ph40nsocBo5Hge7HGyA7c9Qo5bTqlyBqlb4LSjyW9xyHspGF7QgUt+6rk+vqFPyH8FsiGt81pP+5QaW8JuddEnqhOS4CSi+SnOndYuxuCR9VmDufUKZ9TijXp9JLezS2NXJh256JCkYm0ExOo6JpsUkslNLtOy0v0Ckg6qhOq0oxcr4Qy35elaCXPI/srFYZhO0TpeBcwZeyCQcirL269lmXEYHsk39gk8DA0CiTojnHOFoOIOihtPk0qS4M5OiRcdFoa50RzDoltllb8pCadk3U7sk+cExCtVkydrgwAjELS3tCtzdx1WVSkdVFafBomp+Rn5ckXbAqWtcmWuUqTfBeiK5HOyoAH8pTFpS5zgqtkOK4r+QmMQh1QZEj0Q2q7Pumb8QE9WBaM/2SDu0pmdB6KuX8vSI0IHogPwQLjeD1Vg6A9UC1qEnucNEXW+4NXtt+zQyoghQaxOSQqEZI1pgulJYNOb59EcwHPssRWOcdFUjRT3MFdnJZ2IhS4bSlZ/0qmjT2V+Rf8RNvH81JjbupdUJ06KObspcqKUGzpD9gguIwhBqgYeyoVfkK7T5MnFrgzNQ6oB2VOqnZArHboodZNUngAR+6AkSduiptT5CrmjXsjjyKnfgyDzp2VCrsAtLYRaGiNlyG7/6ktd5KhUjRSXDRE6Qlr+w7d+UVzwckCqsxVOioP2Uvq/f6KXQWP2UazdEg5uSgv2TDtWhHcy/0N9HC/Zd+UJOadlQDTkixoSFWqyNLT8GNtw+BXbcVZZOikt2UXXJpSfCJsu0CoMOisE+SRtI1cqw03s6GWuS5RXRTqCLxf8AL1RjfqspO8mkVp4RiKZVhuqdqMupVY5DunF14sUlfmjF9CfzKH8MYxXRZ8lJpHVEm2vDCFJ+V/Bz2DGAKl7HaLpEqbWsrOOpcs2bi+Ec4DtFBe4ZLqtTnCOWdVrGbe1mU4RW9L+DkPEbKC8HVdL6Z1CxIOyvU+SFGPCL+4GiQrjQq+UNkuQFTlLgSjBebDmN/uEwRql9ugUFDlMtR6eTRlEGfxAeZUOpAZhUygq+2U3JjaiuWZgDVXdkrHCJjhFVywQ9D5ZARYWreF3VfaX4oti+OTE0ygN+QupvBnVWOFOqNTwLbJyTslGy9BnDeSp1JS5NjWlf6zz2s2SLSMl6TaCdWlOyVy+w+N8HmtDtEy12y9TgmMa6XttjQkgdk6vAl5c5jQ1o/FEzAnC9JuVDUoXWx5LQdFqwiDaaZyM3ey6Dw8ZLN1M5JW/st6fowb6IJWrqW/ZTyNymK0QQSLlDWO1XRVtXZegvWVopP/JSd4OulUAaAWAkYukid4XPVqX4KmNJVigdEqwJNLyYcz+66OQcSIETMqH0tQpeyQn8kP4szeGnRZBiZorM0TjKdPy0O0tkxP8AJZFU5zwtG1RF7b09SXkNLfigFPZMMK6m0TkCtmcM4qrT5MnKuDhFArZlAr0G8DqQtW8OAMe2PqjReTN+oUcHnN4UyuunREGZnJbCkMgSF0t4Zxiyw6JromE/WHC2i3MGfPNJ/Cga4LuPBOzuP8dlq/w03GZzIwHlK0XRPPL1leDzxSbNwMbp2W6Dreuw+DuIm8DLP5itqf088x+CodYCpdKJk/WSycJDY+dEgb7iAvaZ9JvLoDXwRnjdsvSZ9BEkSQBjBuKeiKMn6uWT5fn6mTsI9Vi2rfOa+2b9AUx+04axM+lwWw+hqUtxg63JaYE+7kj4d1Sd0EYCDhmvteJ+k6TBJfZAdZvvT4n6PY1odaJBAk7axmjTEfu5HxLWGDd/FQTdiZ7L7it9GtY21bEGMiJnBxjLdJ/0m5oBlsEwM7+iWiI/eyPiLovmdli9k4AT7r7h30hOHKvvE57Nj2WFT6PN37IunSB6pduJa9c8HxR4U+i0p8LBmV9mPox4xuzwkHusn/TDmi0IgZkACfVPQh+9s+YbQGpT5I0X0NX6WqC8gxkbgPNQ3wCqIgExjcEu2UvWJHhFzdE+e3Nejxng9UmRT6COy4T4Y/Njj5YKe2ar1cHyTDDiCuavQDsIC7adK4kktIyIM+lyyf8AivhwOAFnHW8KX0jWHqkebWouAiB5rkeHDJes50Yz0SY8HGPUKO3R616i8Hj806JWtQvY+0aZJIAHqs/8LBvug4Xj+aVPJXcjgplPfuujknVXw/CmcI2C3pcOXL0Ric7qdUihws5novT4Tw605rGtku9T/RacPwuWeQwXpeGvdScXMaC7CTfAzg4BaeDwzm2a0vpN4IaLAvk/i0yXUfpsCS5wDQJkTnKKlR5AFo4ybonOBC6w+oSCSGgXwb5O6Vs8z/JhR+mw9gex7SL4JiLrjHdNv07TaYc4E6YCBiV0MoANvJA0F2Jk3DC9I1W5CfNLUw0nRw/B0GDAOcb7hMaXlb0+JDQbLB6ri5h3SIOwUhpOt3EuIAtAeWKiQcb/AOeq5wN+gTMb9UrK0G9pugyQKrRp3XOHDQe6DxOw6Iseg2L2nTHTFUag0PRcp4oz/RL7pyLH22dgqbGP5pFx09lyfcORzSiw7bOu+cB27ItGbwO0dFyioUB5QTpOsvd73JPlwhwBF9xXMHFUC5AaTRlMiYGKpzLs7xETrms5cqDXJi0jc0wBkM75U1J0EzjETsfROw7ZDqTkWKjndEQ6mDfk269YHweiSC5oaTM3kBtxi/M3d16ApO9NEcp3zsnbFpPC4n6fpXWGTaIn8UXHHLFFb6Vo2LRdF8WYE47L2xROJ6qTT2lPUPfJ87V+h2H9mo4XTBAGcLmq/QFQG5xI/wBo/gvrHEzfJJ6wcirbxDmgATAwvSstTmuT4ih4aBjJO0r1KPhZEYNHSEIVlSbOmo1rBcJ7Y5xms2cU7MNjuhCRPB28PUJJLRJ1OAXQykTq4zjg0eWqEKZMIo2bwsm8E+y1dQsi8saNSUIWVs1SR5/GeI0mAnnNMZNg+yxpeL0iL3gf7kIVUUbt4+lnVaNIS+/pXxUBu+YIQigfgyq+JNG/og+KUxjrHVJCdCVM7KTw7AhdTOAzJCEKG2PSjKoWD8zfOeyz+7pZvb5oQptmsYJmT/E6I/P5rP8AxijE2x5JoTL7cSf8co2bVrPDbfVJ/jVMYPBPZJCA7aJf40z98LanxzT+dvUIQiyNCNBxTb/xt6hUKwxmRtfhnuhCE2TKKRf3N2a3FQ5IQrMaQw4ximCTkUITTIaAm7U7D+KprAbykhAqP//Z"/>
          <p:cNvSpPr>
            <a:spLocks noChangeAspect="1" noChangeArrowheads="1"/>
          </p:cNvSpPr>
          <p:nvPr/>
        </p:nvSpPr>
        <p:spPr bwMode="auto">
          <a:xfrm>
            <a:off x="168275" y="-914400"/>
            <a:ext cx="24003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122" name="AutoShape 18" descr="data:image/jpg;base64,/9j/4AAQSkZJRgABAQAAAQABAAD/2wCEAAkGBhQSEBQSEhQSFBQVFBQUFBUVFBQUFRUUFBQVFBUQFBQXHCYeFxkjGRQUHy8gIycpLCwsFR4xNTAqNSYrLCkBCQoKDgwOGg8PGiwkHyQsLCkpLCwsLCwsLCksLCwpLCwsLCwsLCwsLCksLCksKSwsLCwpLCwsLCwsLCwsLCwpLP/AABEIAMgA/AMBIgACEQEDEQH/xAAaAAADAQEBAQAAAAAAAAAAAAAAAQIDBAUG/8QAPBAAAQMBBgQFAgMGBQUAAAAAAQACEQMSITFBUWEEE5GhBXGBsfAGFCJCUzJSwdHh8RUjYnKSFjNjgqL/xAAaAQADAQEBAQAAAAAAAAAAAAAAAQIDBQQG/8QAKxEAAgIBAwMEAgICAwAAAAAAAAECEVESIUEDEzEEFCJhcaGRsYHwMkJS/9oADAMBAAIRAxEAPwCZRKyDkWl2bOXpNZRKytItJ2LSaEotKJRKB0aSiVFpFpAaS5TlZyiUBpNJRKiUpQGk0lErOU5QFFyiVFpEoCi5SlTKRKBaS5SlTaStJiouUpUylKLEWSkpJStJhRUpFTaQXJgUkplFpAikkrSUoAZQpJRKAo+I4fjarRaZV/8ArvZOS6aXjvEG+2DlBAyXVR8a4Ask0HNMXiCdMDOsp0/FeAc39io04R+L3lchde+GdvtLJyt+pa2MtP8A6j2W/wD1RUEWuWZ8x/ZRU4vgCTdVG7Sb+6su4BpH/ddpjnlfmn7hLJPYX0dP/VOVgejrsFvS+pWn8rh0K4mcdwMwKdQg444xhjKqhxvBWrqdVtnUkg7RKfuX9i9tE9Wl43TcMSNiL+y6WcY04ELy6vHcEXRYcM7TWPAnMJfe8KLxzfINcDfppgn7ph7WOT2OeNQj7gajqvLb4zw5Bb/mxuwrP/FOH/cq/wDE3q16pcozl6XDPY541HVHOGo6rwK3i1L8tOqTpZA91mPG2gCaFWc4LfdWvUxZHtpH0nMT5i+cq+Og3MoPA1LpPRYN8XqSf8t8T1CpeogyX6eR9XbRaXgUvGB+ZtUDyH81qPGR/wCTzsj+affhkPbzwe1aRbXjjxkTEPjWz/Va0fFQRJkendUutDJL6E8HpF6RcuanXLhIa83Tc0lFp36dT/iVa6kMkPozwdFtK2sfx5U3/wDEphj/ANN/RPuQyT2Z4NbaRqLldzv0nFJgrHGk4I7kMh2J4Oq2i2sOXV/Td1Cj/N/Sd1CfcjkXZng6Q9O2uUc39J/pCZFSP+0/snrjkXZng6baXMXIXVf0n9kpq/pPRrjkOzPB120W1x2qv6TkF9T9J3ZGuOQ7M8Hk0/Cmx+yAPRa0/D2YYKjV98yhtU5e643tp5PoqE3w9sfsCFP2wJiwBGo9itTxB2SNZ2ZQvSy5Y6BvBjQDXAKncDsOyzmcU4OqftX/AOh0V9mcxd5q28KPhHsskQn7VZHQxRGBneMFp9m2MWjQEysrCA1P20cj0nQeFpX/AIhtdKyo0GAm04xlAETpCmygMVe3gGk0bRp5mRlcUPLMBddjHdZwgo7EENQNWVW6T6DolUqNODVmCiU+zDBWhCEadSt2cVE/hBnVYIlPtwXA9CNhxJGXcqm8e8YXd/dYIlUoqO6QaI4NTxj9Sj7t2qylEqrY1COEafcu1R9w5ZFCm2VpWDX7oo+4KxlASsej6NuedUjXdqsyUpTselYNTXdqjnnVZWkiUC0xwbGsdUuadVkHJylbHpj9CCdyZE6qSVs2edJMqQUSpnYpqXIvSUT5JWkgEg5FgolSqUItJWPSUSkHJFJS5FqOxQCagFOyU7E0kVKVrZBCDdkUMSoZSKcykASnYVXkLSJRB0SsFSVsMoATLCErOqdC1IA1BakW5oGiKC/soqSnZ37pkDVMlNEpShwPwoCg0vkcotKXFGWHZMXFjQQm12wSkqibaAORaStpeilyotRbLE6hMNGZSJG6YIzn1Vcme9bBZCdsJzopAuT/AAT+RwNkhhiE48lMQkxozJKpp+XKrU7KXNWbXKZunw0VO6oRspbTHwow1VIzlXAFvmgqhVhAq+ie3AfLlAHmMvVS8nZWGj4VMnIId0KNX4AuG6LJ26wqa46JjeEeQbokBUSYwjskQdkHc+yN0Ly9yR8/FKc6SEADBJ4jMIqkF2wBOc9VYdl86rEvBzVNHmkpYG4ZG+YhIA6JxByStSnyHAwPRSR5qnH5COYPkItAtXlEhvkqPZHOHy9S5wTuORVJ+UFm64JBSCde8JwVN2XpaBzzhck1vknfGqA3ZHkNkaGNEBhIugKw4bBUCNlpsYW8GJu07KvMdCh7gMx0UFwOnoptI0Sb3GD5hDgTv1SbBWlhJblSelmNkZhWH7FJ1O/EKRTGZCy3T2NfjJbv+zVr/NVzJx/ipaGxiUwRqR0Wqexg4/kXJHwpBo8vVWXjVpQHg6dkm4jWuuSMMJhWHz/UJuMZDqoFQ6dIT8CpyCIzHRK3H9FRE5eygkadwk3RSX+7Dx+FDWKJ8+qbWeZU6i9Jpa8lJOqHUflyqzqOyvcz+PlGd2nVaMaEhTHwKQ7T3ClbFP5eCnU75vKQA0Q86So5jt+ibaTBJtGheM/dQ0HRUHfICXM+XJXkSVeF+wjZZPI0jzWgf8u/mrv07I2l4HvHyYB92Spqp+47KLOnsp3RqqkjS38hAb8hZifgQSf3h3VKWTNwXBs+zv0SDP3b+qYeDmUGqN1VrlmdPhMZDswm07LE1AtARv0Sc4l9uVBIn9lyC2cC7oi35p85CaYnFrgBwx1B8wgA5gHyhBcNSoc4ZEo1IFGT8/0UQNh6JyNiim/U9UnvbhCVrIaXdUxxOg6Jmn5KGv3PQKh5keaE0DTQF4iJCwLdwti3yPlCRZsR0UyVlwlpMmzt2Vin5KgAMgnzv9ISSS8luTfgiwdimzcDqq5gzCA1pwVVgjU+UDjt7qXziQFqaWiRPn7p6SFPBm2CqNPy7ph40nsocBo5Hge7HGyA7c9Qo5bTqlyBqlb4LSjyW9xyHspGF7QgUt+6rk+vqFPyH8FsiGt81pP+5QaW8JuddEnqhOS4CSi+SnOndYuxuCR9VmDufUKZ9TijXp9JLezS2NXJh256JCkYm0ExOo6JpsUkslNLtOy0v0Ckg6qhOq0oxcr4Qy35elaCXPI/srFYZhO0TpeBcwZeyCQcirL269lmXEYHsk39gk8DA0CiTojnHOFoOIOihtPk0qS4M5OiRcdFoa50RzDoltllb8pCadk3U7sk+cExCtVkydrgwAjELS3tCtzdx1WVSkdVFafBomp+Rn5ckXbAqWtcmWuUqTfBeiK5HOyoAH8pTFpS5zgqtkOK4r+QmMQh1QZEj0Q2q7Pumb8QE9WBaM/2SDu0pmdB6KuX8vSI0IHogPwQLjeD1Vg6A9UC1qEnucNEXW+4NXtt+zQyoghQaxOSQqEZI1pgulJYNOb59EcwHPssRWOcdFUjRT3MFdnJZ2IhS4bSlZ/0qmjT2V+Rf8RNvH81JjbupdUJ06KObspcqKUGzpD9gguIwhBqgYeyoVfkK7T5MnFrgzNQ6oB2VOqnZArHboodZNUngAR+6AkSduiptT5CrmjXsjjyKnfgyDzp2VCrsAtLYRaGiNlyG7/6ktd5KhUjRSXDRE6Qlr+w7d+UVzwckCqsxVOioP2Uvq/f6KXQWP2UazdEg5uSgv2TDtWhHcy/0N9HC/Zd+UJOadlQDTkixoSFWqyNLT8GNtw+BXbcVZZOikt2UXXJpSfCJsu0CoMOisE+SRtI1cqw03s6GWuS5RXRTqCLxf8AL1RjfqspO8mkVp4RiKZVhuqdqMupVY5DunF14sUlfmjF9CfzKH8MYxXRZ8lJpHVEm2vDCFJ+V/Bz2DGAKl7HaLpEqbWsrOOpcs2bi+Ec4DtFBe4ZLqtTnCOWdVrGbe1mU4RW9L+DkPEbKC8HVdL6Z1CxIOyvU+SFGPCL+4GiQrjQq+UNkuQFTlLgSjBebDmN/uEwRql9ugUFDlMtR6eTRlEGfxAeZUOpAZhUygq+2U3JjaiuWZgDVXdkrHCJjhFVywQ9D5ZARYWreF3VfaX4oti+OTE0ygN+QupvBnVWOFOqNTwLbJyTslGy9BnDeSp1JS5NjWlf6zz2s2SLSMl6TaCdWlOyVy+w+N8HmtDtEy12y9TgmMa6XttjQkgdk6vAl5c5jQ1o/FEzAnC9JuVDUoXWx5LQdFqwiDaaZyM3ey6Dw8ZLN1M5JW/st6fowb6IJWrqW/ZTyNymK0QQSLlDWO1XRVtXZegvWVopP/JSd4OulUAaAWAkYukid4XPVqX4KmNJVigdEqwJNLyYcz+66OQcSIETMqH0tQpeyQn8kP4szeGnRZBiZorM0TjKdPy0O0tkxP8AJZFU5zwtG1RF7b09SXkNLfigFPZMMK6m0TkCtmcM4qrT5MnKuDhFArZlAr0G8DqQtW8OAMe2PqjReTN+oUcHnN4UyuunREGZnJbCkMgSF0t4Zxiyw6JromE/WHC2i3MGfPNJ/Cga4LuPBOzuP8dlq/w03GZzIwHlK0XRPPL1leDzxSbNwMbp2W6Dreuw+DuIm8DLP5itqf088x+CodYCpdKJk/WSycJDY+dEgb7iAvaZ9JvLoDXwRnjdsvSZ9BEkSQBjBuKeiKMn6uWT5fn6mTsI9Vi2rfOa+2b9AUx+04axM+lwWw+hqUtxg63JaYE+7kj4d1Sd0EYCDhmvteJ+k6TBJfZAdZvvT4n6PY1odaJBAk7axmjTEfu5HxLWGDd/FQTdiZ7L7it9GtY21bEGMiJnBxjLdJ/0m5oBlsEwM7+iWiI/eyPiLovmdli9k4AT7r7h30hOHKvvE57Nj2WFT6PN37IunSB6pduJa9c8HxR4U+i0p8LBmV9mPox4xuzwkHusn/TDmi0IgZkACfVPQh+9s+YbQGpT5I0X0NX6WqC8gxkbgPNQ3wCqIgExjcEu2UvWJHhFzdE+e3Nejxng9UmRT6COy4T4Y/Njj5YKe2ar1cHyTDDiCuavQDsIC7adK4kktIyIM+lyyf8AivhwOAFnHW8KX0jWHqkebWouAiB5rkeHDJes50Yz0SY8HGPUKO3R616i8Hj806JWtQvY+0aZJIAHqs/8LBvug4Xj+aVPJXcjgplPfuujknVXw/CmcI2C3pcOXL0Ric7qdUihws5novT4Tw605rGtku9T/RacPwuWeQwXpeGvdScXMaC7CTfAzg4BaeDwzm2a0vpN4IaLAvk/i0yXUfpsCS5wDQJkTnKKlR5AFo4ybonOBC6w+oSCSGgXwb5O6Vs8z/JhR+mw9gex7SL4JiLrjHdNv07TaYc4E6YCBiV0MoANvJA0F2Jk3DC9I1W5CfNLUw0nRw/B0GDAOcb7hMaXlb0+JDQbLB6ri5h3SIOwUhpOt3EuIAtAeWKiQcb/AOeq5wN+gTMb9UrK0G9pugyQKrRp3XOHDQe6DxOw6Iseg2L2nTHTFUag0PRcp4oz/RL7pyLH22dgqbGP5pFx09lyfcORzSiw7bOu+cB27ItGbwO0dFyioUB5QTpOsvd73JPlwhwBF9xXMHFUC5AaTRlMiYGKpzLs7xETrms5cqDXJi0jc0wBkM75U1J0EzjETsfROw7ZDqTkWKjndEQ6mDfk269YHweiSC5oaTM3kBtxi/M3d16ApO9NEcp3zsnbFpPC4n6fpXWGTaIn8UXHHLFFb6Vo2LRdF8WYE47L2xROJ6qTT2lPUPfJ87V+h2H9mo4XTBAGcLmq/QFQG5xI/wBo/gvrHEzfJJ6wcirbxDmgATAwvSstTmuT4ih4aBjJO0r1KPhZEYNHSEIVlSbOmo1rBcJ7Y5xms2cU7MNjuhCRPB28PUJJLRJ1OAXQykTq4zjg0eWqEKZMIo2bwsm8E+y1dQsi8saNSUIWVs1SR5/GeI0mAnnNMZNg+yxpeL0iL3gf7kIVUUbt4+lnVaNIS+/pXxUBu+YIQigfgyq+JNG/og+KUxjrHVJCdCVM7KTw7AhdTOAzJCEKG2PSjKoWD8zfOeyz+7pZvb5oQptmsYJmT/E6I/P5rP8AxijE2x5JoTL7cSf8co2bVrPDbfVJ/jVMYPBPZJCA7aJf40z98LanxzT+dvUIQiyNCNBxTb/xt6hUKwxmRtfhnuhCE2TKKRf3N2a3FQ5IQrMaQw4ximCTkUITTIaAm7U7D+KprAbykhAqP//Z"/>
          <p:cNvSpPr>
            <a:spLocks noChangeAspect="1" noChangeArrowheads="1"/>
          </p:cNvSpPr>
          <p:nvPr/>
        </p:nvSpPr>
        <p:spPr bwMode="auto">
          <a:xfrm>
            <a:off x="168275" y="-914400"/>
            <a:ext cx="24003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124" name="AutoShape 20" descr="data:image/jpg;base64,/9j/4AAQSkZJRgABAQAAAQABAAD/2wCEAAkGBhQSEBQSEhQSFBQVFBQUFBUVFBQUFRUUFBQVFBUQFBQXHCYeFxkjGRQUHy8gIycpLCwsFR4xNTAqNSYrLCkBCQoKDgwOGg8PGiwkHyQsLCkpLCwsLCwsLCksLCwpLCwsLCwsLCwsLCksLCksKSwsLCwpLCwsLCwsLCwsLCwpLP/AABEIAMgA/AMBIgACEQEDEQH/xAAaAAADAQEBAQAAAAAAAAAAAAAAAQIDBAUG/8QAPBAAAQMBBgQFAgMGBQUAAAAAAQACEQMSITFBUWEEE5GhBXGBsfAGFCJCUzJSwdHh8RUjYnKSFjNjgqL/xAAaAQADAQEBAQAAAAAAAAAAAAAAAQIDBQQG/8QAKxEAAgIBAwMEAgICAwAAAAAAAAECEVESIUEDEzEEFCJhcaGRsYHwMkJS/9oADAMBAAIRAxEAPwCZRKyDkWl2bOXpNZRKytItJ2LSaEotKJRKB0aSiVFpFpAaS5TlZyiUBpNJRKiUpQGk0lErOU5QFFyiVFpEoCi5SlTKRKBaS5SlTaStJiouUpUylKLEWSkpJStJhRUpFTaQXJgUkplFpAikkrSUoAZQpJRKAo+I4fjarRaZV/8ArvZOS6aXjvEG+2DlBAyXVR8a4Ask0HNMXiCdMDOsp0/FeAc39io04R+L3lchde+GdvtLJyt+pa2MtP8A6j2W/wD1RUEWuWZ8x/ZRU4vgCTdVG7Sb+6su4BpH/ddpjnlfmn7hLJPYX0dP/VOVgejrsFvS+pWn8rh0K4mcdwMwKdQg444xhjKqhxvBWrqdVtnUkg7RKfuX9i9tE9Wl43TcMSNiL+y6WcY04ELy6vHcEXRYcM7TWPAnMJfe8KLxzfINcDfppgn7ph7WOT2OeNQj7gajqvLb4zw5Bb/mxuwrP/FOH/cq/wDE3q16pcozl6XDPY541HVHOGo6rwK3i1L8tOqTpZA91mPG2gCaFWc4LfdWvUxZHtpH0nMT5i+cq+Og3MoPA1LpPRYN8XqSf8t8T1CpeogyX6eR9XbRaXgUvGB+ZtUDyH81qPGR/wCTzsj+affhkPbzwe1aRbXjjxkTEPjWz/Va0fFQRJkendUutDJL6E8HpF6RcuanXLhIa83Tc0lFp36dT/iVa6kMkPozwdFtK2sfx5U3/wDEphj/ANN/RPuQyT2Z4NbaRqLldzv0nFJgrHGk4I7kMh2J4Oq2i2sOXV/Td1Cj/N/Sd1CfcjkXZng6Q9O2uUc39J/pCZFSP+0/snrjkXZng6baXMXIXVf0n9kpq/pPRrjkOzPB120W1x2qv6TkF9T9J3ZGuOQ7M8Hk0/Cmx+yAPRa0/D2YYKjV98yhtU5e643tp5PoqE3w9sfsCFP2wJiwBGo9itTxB2SNZ2ZQvSy5Y6BvBjQDXAKncDsOyzmcU4OqftX/AOh0V9mcxd5q28KPhHsskQn7VZHQxRGBneMFp9m2MWjQEysrCA1P20cj0nQeFpX/AIhtdKyo0GAm04xlAETpCmygMVe3gGk0bRp5mRlcUPLMBddjHdZwgo7EENQNWVW6T6DolUqNODVmCiU+zDBWhCEadSt2cVE/hBnVYIlPtwXA9CNhxJGXcqm8e8YXd/dYIlUoqO6QaI4NTxj9Sj7t2qylEqrY1COEafcu1R9w5ZFCm2VpWDX7oo+4KxlASsej6NuedUjXdqsyUpTselYNTXdqjnnVZWkiUC0xwbGsdUuadVkHJylbHpj9CCdyZE6qSVs2edJMqQUSpnYpqXIvSUT5JWkgEg5FgolSqUItJWPSUSkHJFJS5FqOxQCagFOyU7E0kVKVrZBCDdkUMSoZSKcykASnYVXkLSJRB0SsFSVsMoATLCErOqdC1IA1BakW5oGiKC/soqSnZ37pkDVMlNEpShwPwoCg0vkcotKXFGWHZMXFjQQm12wSkqibaAORaStpeilyotRbLE6hMNGZSJG6YIzn1Vcme9bBZCdsJzopAuT/AAT+RwNkhhiE48lMQkxozJKpp+XKrU7KXNWbXKZunw0VO6oRspbTHwow1VIzlXAFvmgqhVhAq+ie3AfLlAHmMvVS8nZWGj4VMnIId0KNX4AuG6LJ26wqa46JjeEeQbokBUSYwjskQdkHc+yN0Ly9yR8/FKc6SEADBJ4jMIqkF2wBOc9VYdl86rEvBzVNHmkpYG4ZG+YhIA6JxByStSnyHAwPRSR5qnH5COYPkItAtXlEhvkqPZHOHy9S5wTuORVJ+UFm64JBSCde8JwVN2XpaBzzhck1vknfGqA3ZHkNkaGNEBhIugKw4bBUCNlpsYW8GJu07KvMdCh7gMx0UFwOnoptI0Sb3GD5hDgTv1SbBWlhJblSelmNkZhWH7FJ1O/EKRTGZCy3T2NfjJbv+zVr/NVzJx/ipaGxiUwRqR0Wqexg4/kXJHwpBo8vVWXjVpQHg6dkm4jWuuSMMJhWHz/UJuMZDqoFQ6dIT8CpyCIzHRK3H9FRE5eygkadwk3RSX+7Dx+FDWKJ8+qbWeZU6i9Jpa8lJOqHUflyqzqOyvcz+PlGd2nVaMaEhTHwKQ7T3ClbFP5eCnU75vKQA0Q86So5jt+ibaTBJtGheM/dQ0HRUHfICXM+XJXkSVeF+wjZZPI0jzWgf8u/mrv07I2l4HvHyYB92Spqp+47KLOnsp3RqqkjS38hAb8hZifgQSf3h3VKWTNwXBs+zv0SDP3b+qYeDmUGqN1VrlmdPhMZDswm07LE1AtARv0Sc4l9uVBIn9lyC2cC7oi35p85CaYnFrgBwx1B8wgA5gHyhBcNSoc4ZEo1IFGT8/0UQNh6JyNiim/U9UnvbhCVrIaXdUxxOg6Jmn5KGv3PQKh5keaE0DTQF4iJCwLdwti3yPlCRZsR0UyVlwlpMmzt2Vin5KgAMgnzv9ISSS8luTfgiwdimzcDqq5gzCA1pwVVgjU+UDjt7qXziQFqaWiRPn7p6SFPBm2CqNPy7ph40nsocBo5Hge7HGyA7c9Qo5bTqlyBqlb4LSjyW9xyHspGF7QgUt+6rk+vqFPyH8FsiGt81pP+5QaW8JuddEnqhOS4CSi+SnOndYuxuCR9VmDufUKZ9TijXp9JLezS2NXJh256JCkYm0ExOo6JpsUkslNLtOy0v0Ckg6qhOq0oxcr4Qy35elaCXPI/srFYZhO0TpeBcwZeyCQcirL269lmXEYHsk39gk8DA0CiTojnHOFoOIOihtPk0qS4M5OiRcdFoa50RzDoltllb8pCadk3U7sk+cExCtVkydrgwAjELS3tCtzdx1WVSkdVFafBomp+Rn5ckXbAqWtcmWuUqTfBeiK5HOyoAH8pTFpS5zgqtkOK4r+QmMQh1QZEj0Q2q7Pumb8QE9WBaM/2SDu0pmdB6KuX8vSI0IHogPwQLjeD1Vg6A9UC1qEnucNEXW+4NXtt+zQyoghQaxOSQqEZI1pgulJYNOb59EcwHPssRWOcdFUjRT3MFdnJZ2IhS4bSlZ/0qmjT2V+Rf8RNvH81JjbupdUJ06KObspcqKUGzpD9gguIwhBqgYeyoVfkK7T5MnFrgzNQ6oB2VOqnZArHboodZNUngAR+6AkSduiptT5CrmjXsjjyKnfgyDzp2VCrsAtLYRaGiNlyG7/6ktd5KhUjRSXDRE6Qlr+w7d+UVzwckCqsxVOioP2Uvq/f6KXQWP2UazdEg5uSgv2TDtWhHcy/0N9HC/Zd+UJOadlQDTkixoSFWqyNLT8GNtw+BXbcVZZOikt2UXXJpSfCJsu0CoMOisE+SRtI1cqw03s6GWuS5RXRTqCLxf8AL1RjfqspO8mkVp4RiKZVhuqdqMupVY5DunF14sUlfmjF9CfzKH8MYxXRZ8lJpHVEm2vDCFJ+V/Bz2DGAKl7HaLpEqbWsrOOpcs2bi+Ec4DtFBe4ZLqtTnCOWdVrGbe1mU4RW9L+DkPEbKC8HVdL6Z1CxIOyvU+SFGPCL+4GiQrjQq+UNkuQFTlLgSjBebDmN/uEwRql9ugUFDlMtR6eTRlEGfxAeZUOpAZhUygq+2U3JjaiuWZgDVXdkrHCJjhFVywQ9D5ZARYWreF3VfaX4oti+OTE0ygN+QupvBnVWOFOqNTwLbJyTslGy9BnDeSp1JS5NjWlf6zz2s2SLSMl6TaCdWlOyVy+w+N8HmtDtEy12y9TgmMa6XttjQkgdk6vAl5c5jQ1o/FEzAnC9JuVDUoXWx5LQdFqwiDaaZyM3ey6Dw8ZLN1M5JW/st6fowb6IJWrqW/ZTyNymK0QQSLlDWO1XRVtXZegvWVopP/JSd4OulUAaAWAkYukid4XPVqX4KmNJVigdEqwJNLyYcz+66OQcSIETMqH0tQpeyQn8kP4szeGnRZBiZorM0TjKdPy0O0tkxP8AJZFU5zwtG1RF7b09SXkNLfigFPZMMK6m0TkCtmcM4qrT5MnKuDhFArZlAr0G8DqQtW8OAMe2PqjReTN+oUcHnN4UyuunREGZnJbCkMgSF0t4Zxiyw6JromE/WHC2i3MGfPNJ/Cga4LuPBOzuP8dlq/w03GZzIwHlK0XRPPL1leDzxSbNwMbp2W6Dreuw+DuIm8DLP5itqf088x+CodYCpdKJk/WSycJDY+dEgb7iAvaZ9JvLoDXwRnjdsvSZ9BEkSQBjBuKeiKMn6uWT5fn6mTsI9Vi2rfOa+2b9AUx+04axM+lwWw+hqUtxg63JaYE+7kj4d1Sd0EYCDhmvteJ+k6TBJfZAdZvvT4n6PY1odaJBAk7axmjTEfu5HxLWGDd/FQTdiZ7L7it9GtY21bEGMiJnBxjLdJ/0m5oBlsEwM7+iWiI/eyPiLovmdli9k4AT7r7h30hOHKvvE57Nj2WFT6PN37IunSB6pduJa9c8HxR4U+i0p8LBmV9mPox4xuzwkHusn/TDmi0IgZkACfVPQh+9s+YbQGpT5I0X0NX6WqC8gxkbgPNQ3wCqIgExjcEu2UvWJHhFzdE+e3Nejxng9UmRT6COy4T4Y/Njj5YKe2ar1cHyTDDiCuavQDsIC7adK4kktIyIM+lyyf8AivhwOAFnHW8KX0jWHqkebWouAiB5rkeHDJes50Yz0SY8HGPUKO3R616i8Hj806JWtQvY+0aZJIAHqs/8LBvug4Xj+aVPJXcjgplPfuujknVXw/CmcI2C3pcOXL0Ric7qdUihws5novT4Tw605rGtku9T/RacPwuWeQwXpeGvdScXMaC7CTfAzg4BaeDwzm2a0vpN4IaLAvk/i0yXUfpsCS5wDQJkTnKKlR5AFo4ybonOBC6w+oSCSGgXwb5O6Vs8z/JhR+mw9gex7SL4JiLrjHdNv07TaYc4E6YCBiV0MoANvJA0F2Jk3DC9I1W5CfNLUw0nRw/B0GDAOcb7hMaXlb0+JDQbLB6ri5h3SIOwUhpOt3EuIAtAeWKiQcb/AOeq5wN+gTMb9UrK0G9pugyQKrRp3XOHDQe6DxOw6Iseg2L2nTHTFUag0PRcp4oz/RL7pyLH22dgqbGP5pFx09lyfcORzSiw7bOu+cB27ItGbwO0dFyioUB5QTpOsvd73JPlwhwBF9xXMHFUC5AaTRlMiYGKpzLs7xETrms5cqDXJi0jc0wBkM75U1J0EzjETsfROw7ZDqTkWKjndEQ6mDfk269YHweiSC5oaTM3kBtxi/M3d16ApO9NEcp3zsnbFpPC4n6fpXWGTaIn8UXHHLFFb6Vo2LRdF8WYE47L2xROJ6qTT2lPUPfJ87V+h2H9mo4XTBAGcLmq/QFQG5xI/wBo/gvrHEzfJJ6wcirbxDmgATAwvSstTmuT4ih4aBjJO0r1KPhZEYNHSEIVlSbOmo1rBcJ7Y5xms2cU7MNjuhCRPB28PUJJLRJ1OAXQykTq4zjg0eWqEKZMIo2bwsm8E+y1dQsi8saNSUIWVs1SR5/GeI0mAnnNMZNg+yxpeL0iL3gf7kIVUUbt4+lnVaNIS+/pXxUBu+YIQigfgyq+JNG/og+KUxjrHVJCdCVM7KTw7AhdTOAzJCEKG2PSjKoWD8zfOeyz+7pZvb5oQptmsYJmT/E6I/P5rP8AxijE2x5JoTL7cSf8co2bVrPDbfVJ/jVMYPBPZJCA7aJf40z98LanxzT+dvUIQiyNCNBxTb/xt6hUKwxmRtfhnuhCE2TKKRf3N2a3FQ5IQrMaQw4ximCTkUITTIaAm7U7D+KprAbykhAqP//Z"/>
          <p:cNvSpPr>
            <a:spLocks noChangeAspect="1" noChangeArrowheads="1"/>
          </p:cNvSpPr>
          <p:nvPr/>
        </p:nvSpPr>
        <p:spPr bwMode="auto">
          <a:xfrm>
            <a:off x="168275" y="-914400"/>
            <a:ext cx="24003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10" descr="http://www.lifeinfreshwater.org.uk/Resource%20Images/habitat/Red%20Ti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4675" y="5074443"/>
            <a:ext cx="2244725" cy="17829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1101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1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111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Acid Precipitation</a:t>
            </a:r>
          </a:p>
        </p:txBody>
      </p:sp>
      <p:sp>
        <p:nvSpPr>
          <p:cNvPr id="1072134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343400"/>
          </a:xfrm>
          <a:noFill/>
          <a:ln/>
        </p:spPr>
        <p:txBody>
          <a:bodyPr/>
          <a:lstStyle/>
          <a:p>
            <a:pPr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When </a:t>
            </a:r>
            <a:r>
              <a:rPr lang="en-US" dirty="0">
                <a:solidFill>
                  <a:srgbClr val="0070C0"/>
                </a:solidFill>
              </a:rPr>
              <a:t>fuel is burned, large amounts of nitric </a:t>
            </a:r>
            <a:r>
              <a:rPr lang="en-US" dirty="0" smtClean="0">
                <a:solidFill>
                  <a:srgbClr val="0070C0"/>
                </a:solidFill>
              </a:rPr>
              <a:t>oxide </a:t>
            </a:r>
            <a:r>
              <a:rPr lang="en-US" dirty="0">
                <a:solidFill>
                  <a:srgbClr val="0070C0"/>
                </a:solidFill>
              </a:rPr>
              <a:t>is release into the </a:t>
            </a:r>
            <a:r>
              <a:rPr lang="en-US" dirty="0" smtClean="0">
                <a:solidFill>
                  <a:srgbClr val="0070C0"/>
                </a:solidFill>
              </a:rPr>
              <a:t>atmosphere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In </a:t>
            </a:r>
            <a:r>
              <a:rPr lang="en-US" dirty="0">
                <a:solidFill>
                  <a:srgbClr val="0070C0"/>
                </a:solidFill>
              </a:rPr>
              <a:t>the air, nitric oxide can combine with oxygen and water vapor to form nitric </a:t>
            </a:r>
            <a:r>
              <a:rPr lang="en-US" dirty="0" smtClean="0">
                <a:solidFill>
                  <a:srgbClr val="0070C0"/>
                </a:solidFill>
              </a:rPr>
              <a:t>acid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Dissolved </a:t>
            </a:r>
            <a:r>
              <a:rPr lang="en-US" dirty="0">
                <a:solidFill>
                  <a:srgbClr val="0070C0"/>
                </a:solidFill>
              </a:rPr>
              <a:t>in rain or snow, the nitric acid falls as acid </a:t>
            </a:r>
            <a:r>
              <a:rPr lang="en-US" dirty="0" smtClean="0">
                <a:solidFill>
                  <a:srgbClr val="0070C0"/>
                </a:solidFill>
              </a:rPr>
              <a:t>precipitation</a:t>
            </a:r>
          </a:p>
          <a:p>
            <a:pPr>
              <a:buClr>
                <a:srgbClr val="FFFFFF"/>
              </a:buClr>
            </a:pPr>
            <a:r>
              <a:rPr lang="en-US" dirty="0" smtClean="0"/>
              <a:t>- Acid precipitation can eat away at buildings, and kill plant life</a:t>
            </a:r>
            <a:endParaRPr lang="en-US" dirty="0"/>
          </a:p>
        </p:txBody>
      </p:sp>
      <p:pic>
        <p:nvPicPr>
          <p:cNvPr id="1072140" name="Picture 12" descr="http://t3.gstatic.com/images?q=tbn:ANd9GcTYGvbGnzMjokYLO1l-iVzZ4rcE_1qSLWv-hdIgXC5XuVU8er3j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250" y="4918074"/>
            <a:ext cx="2466975" cy="1847851"/>
          </a:xfrm>
          <a:prstGeom prst="rect">
            <a:avLst/>
          </a:prstGeom>
          <a:noFill/>
        </p:spPr>
      </p:pic>
      <p:pic>
        <p:nvPicPr>
          <p:cNvPr id="1072142" name="Picture 14" descr="http://t3.gstatic.com/images?q=tbn:ANd9GcTR5ka7IO-jOM9kM-nVaWXbxgWkEX5jCHzfOmjGy7AcNDkvyy5zA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955792"/>
            <a:ext cx="3121025" cy="166725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2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2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2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2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2134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carbon cycle is:</a:t>
            </a:r>
          </a:p>
          <a:p>
            <a:endParaRPr lang="en-US" dirty="0" smtClean="0"/>
          </a:p>
          <a:p>
            <a:r>
              <a:rPr lang="en-US" dirty="0" smtClean="0"/>
              <a:t>The nitrogen cycle is:</a:t>
            </a:r>
          </a:p>
          <a:p>
            <a:endParaRPr lang="en-US" dirty="0" smtClean="0"/>
          </a:p>
          <a:p>
            <a:r>
              <a:rPr lang="en-US" dirty="0" smtClean="0"/>
              <a:t>The phosphorous cycle is: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Fertilizer does: </a:t>
            </a:r>
          </a:p>
          <a:p>
            <a:endParaRPr lang="en-US" dirty="0" smtClean="0"/>
          </a:p>
          <a:p>
            <a:r>
              <a:rPr lang="en-US" dirty="0" smtClean="0"/>
              <a:t>Acid precipitation does: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4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Carbon Cycle</a:t>
            </a:r>
            <a:endParaRPr lang="en-US" b="0" dirty="0">
              <a:solidFill>
                <a:srgbClr val="0070C0"/>
              </a:solidFill>
            </a:endParaRPr>
          </a:p>
        </p:txBody>
      </p:sp>
      <p:sp>
        <p:nvSpPr>
          <p:cNvPr id="987142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343400"/>
          </a:xfrm>
          <a:noFill/>
          <a:ln/>
        </p:spPr>
        <p:txBody>
          <a:bodyPr/>
          <a:lstStyle/>
          <a:p>
            <a:pPr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Is </a:t>
            </a:r>
            <a:r>
              <a:rPr lang="en-US" dirty="0">
                <a:solidFill>
                  <a:srgbClr val="0070C0"/>
                </a:solidFill>
              </a:rPr>
              <a:t>the movement of carbon from the nonliving environment into living things and </a:t>
            </a:r>
            <a:r>
              <a:rPr lang="en-US" dirty="0" smtClean="0">
                <a:solidFill>
                  <a:srgbClr val="0070C0"/>
                </a:solidFill>
              </a:rPr>
              <a:t>back</a:t>
            </a:r>
            <a:endParaRPr lang="en-US" dirty="0">
              <a:solidFill>
                <a:srgbClr val="0070C0"/>
              </a:solidFill>
            </a:endParaRPr>
          </a:p>
          <a:p>
            <a:pPr>
              <a:buClr>
                <a:srgbClr val="FFFFFF"/>
              </a:buClr>
            </a:pPr>
            <a:r>
              <a:rPr lang="en-US" dirty="0" smtClean="0"/>
              <a:t>- Carbon </a:t>
            </a:r>
            <a:r>
              <a:rPr lang="en-US" dirty="0"/>
              <a:t>is the essential component of proteins, fats, and carbohydrates, which make up all </a:t>
            </a:r>
            <a:r>
              <a:rPr lang="en-US" dirty="0" smtClean="0"/>
              <a:t>organisms</a:t>
            </a:r>
          </a:p>
          <a:p>
            <a:pPr>
              <a:buClr>
                <a:srgbClr val="FFFFFF"/>
              </a:buClr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516966"/>
            <a:ext cx="7318248" cy="34172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9912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4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Carbon </a:t>
            </a:r>
            <a:r>
              <a:rPr lang="en-US" dirty="0" smtClean="0">
                <a:solidFill>
                  <a:srgbClr val="0070C0"/>
                </a:solidFill>
              </a:rPr>
              <a:t>Cycle – Short term</a:t>
            </a:r>
            <a:endParaRPr lang="en-US" b="0" dirty="0">
              <a:solidFill>
                <a:srgbClr val="0070C0"/>
              </a:solidFill>
            </a:endParaRPr>
          </a:p>
        </p:txBody>
      </p:sp>
      <p:sp>
        <p:nvSpPr>
          <p:cNvPr id="1057798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343400"/>
          </a:xfrm>
          <a:noFill/>
          <a:ln/>
        </p:spPr>
        <p:txBody>
          <a:bodyPr/>
          <a:lstStyle/>
          <a:p>
            <a:pPr>
              <a:buClr>
                <a:srgbClr val="FFFFFF"/>
              </a:buClr>
            </a:pPr>
            <a:r>
              <a:rPr lang="en-US" dirty="0" smtClean="0"/>
              <a:t>- Carbon </a:t>
            </a:r>
            <a:r>
              <a:rPr lang="en-US" dirty="0"/>
              <a:t>exists in air, water, and living organisms.</a:t>
            </a:r>
          </a:p>
          <a:p>
            <a:pPr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b="1" dirty="0" smtClean="0">
                <a:solidFill>
                  <a:srgbClr val="0070C0"/>
                </a:solidFill>
              </a:rPr>
              <a:t> Producers </a:t>
            </a:r>
            <a:r>
              <a:rPr lang="en-US" dirty="0">
                <a:solidFill>
                  <a:srgbClr val="0070C0"/>
                </a:solidFill>
              </a:rPr>
              <a:t>convert carbon dioxide in the atmosphere into carbohydrates during </a:t>
            </a:r>
            <a:r>
              <a:rPr lang="en-US" dirty="0" smtClean="0">
                <a:solidFill>
                  <a:srgbClr val="0070C0"/>
                </a:solidFill>
              </a:rPr>
              <a:t>photosynthesis</a:t>
            </a:r>
            <a:endParaRPr lang="en-US" dirty="0">
              <a:solidFill>
                <a:srgbClr val="0070C0"/>
              </a:solidFill>
            </a:endParaRPr>
          </a:p>
          <a:p>
            <a:pPr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</a:t>
            </a:r>
            <a:r>
              <a:rPr lang="en-US" b="1" dirty="0" smtClean="0">
                <a:solidFill>
                  <a:srgbClr val="0070C0"/>
                </a:solidFill>
              </a:rPr>
              <a:t>Consumers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obtain carbon </a:t>
            </a:r>
            <a:r>
              <a:rPr lang="en-US" dirty="0" smtClean="0">
                <a:solidFill>
                  <a:srgbClr val="0070C0"/>
                </a:solidFill>
              </a:rPr>
              <a:t>by eating the producers that made the carbohydrates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57802" name="Picture 10" descr="http://t0.gstatic.com/images?q=tbn:ANd9GcSvwlDly1DHgONgVzlsxfB6bVFcFvjEpfS_0m6P-cG32kAC-Dum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648200"/>
            <a:ext cx="3429000" cy="178044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7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7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7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779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2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The Carbon </a:t>
            </a:r>
            <a:r>
              <a:rPr lang="en-US" dirty="0" smtClean="0"/>
              <a:t>Cycle short term</a:t>
            </a:r>
            <a:endParaRPr lang="en-US" b="0" dirty="0"/>
          </a:p>
        </p:txBody>
      </p:sp>
      <p:sp>
        <p:nvSpPr>
          <p:cNvPr id="1058822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343400"/>
          </a:xfrm>
          <a:noFill/>
          <a:ln/>
        </p:spPr>
        <p:txBody>
          <a:bodyPr/>
          <a:lstStyle/>
          <a:p>
            <a:pPr>
              <a:buClr>
                <a:srgbClr val="FFFFFF"/>
              </a:buClr>
            </a:pP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During </a:t>
            </a:r>
            <a:r>
              <a:rPr lang="en-US" dirty="0">
                <a:solidFill>
                  <a:srgbClr val="0070C0"/>
                </a:solidFill>
              </a:rPr>
              <a:t>cellular respiration, some of the carbon is released back into the atmosphere as carbon </a:t>
            </a:r>
            <a:r>
              <a:rPr lang="en-US" dirty="0" smtClean="0">
                <a:solidFill>
                  <a:srgbClr val="0070C0"/>
                </a:solidFill>
              </a:rPr>
              <a:t>dioxide</a:t>
            </a:r>
            <a:endParaRPr lang="en-US" dirty="0">
              <a:solidFill>
                <a:srgbClr val="0070C0"/>
              </a:solidFill>
            </a:endParaRPr>
          </a:p>
          <a:p>
            <a:pPr>
              <a:buClr>
                <a:srgbClr val="FFFFFF"/>
              </a:buClr>
            </a:pP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1058826" name="Picture 10" descr="http://t1.gstatic.com/images?q=tbn:ANd9GcRaQQzvyhKWKeCF6ZNe2iXx-sWjanvUaY8P2-n8AICUXhotXBL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962400"/>
            <a:ext cx="1847850" cy="2466975"/>
          </a:xfrm>
          <a:prstGeom prst="rect">
            <a:avLst/>
          </a:prstGeom>
          <a:noFill/>
        </p:spPr>
      </p:pic>
      <p:pic>
        <p:nvPicPr>
          <p:cNvPr id="1058828" name="Picture 12" descr="http://t2.gstatic.com/images?q=tbn:ANd9GcTu4kZ3pF7B2RECcDUS8X0TLqQ5mD5VtlsWvC0_H1WcZaKoC2APW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962400"/>
            <a:ext cx="2152650" cy="21240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8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8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82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Carbon </a:t>
            </a:r>
            <a:r>
              <a:rPr lang="en-US" dirty="0" smtClean="0">
                <a:solidFill>
                  <a:srgbClr val="0070C0"/>
                </a:solidFill>
              </a:rPr>
              <a:t>Cycle – long term</a:t>
            </a:r>
            <a:endParaRPr lang="en-US" b="0" dirty="0">
              <a:solidFill>
                <a:srgbClr val="0070C0"/>
              </a:solidFill>
            </a:endParaRPr>
          </a:p>
        </p:txBody>
      </p:sp>
      <p:sp>
        <p:nvSpPr>
          <p:cNvPr id="106087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902200"/>
          </a:xfrm>
          <a:noFill/>
          <a:ln/>
        </p:spPr>
        <p:txBody>
          <a:bodyPr>
            <a:normAutofit/>
          </a:bodyPr>
          <a:lstStyle/>
          <a:p>
            <a:pPr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</a:t>
            </a:r>
            <a:r>
              <a:rPr lang="en-US" dirty="0">
                <a:solidFill>
                  <a:srgbClr val="0070C0"/>
                </a:solidFill>
              </a:rPr>
              <a:t>Some carbon is stored in limestone, </a:t>
            </a:r>
            <a:r>
              <a:rPr lang="en-US" dirty="0"/>
              <a:t>forming one of the largest </a:t>
            </a:r>
            <a:r>
              <a:rPr lang="en-US" dirty="0">
                <a:solidFill>
                  <a:srgbClr val="0070C0"/>
                </a:solidFill>
              </a:rPr>
              <a:t>“carbon sinks” </a:t>
            </a:r>
            <a:r>
              <a:rPr lang="en-US" dirty="0"/>
              <a:t>on Earth (carbon reservoir </a:t>
            </a:r>
          </a:p>
          <a:p>
            <a:pPr>
              <a:buClr>
                <a:srgbClr val="FFFFFF"/>
              </a:buClr>
            </a:pPr>
            <a:r>
              <a:rPr lang="en-US" dirty="0" smtClean="0"/>
              <a:t>-</a:t>
            </a:r>
            <a:r>
              <a:rPr lang="en-US" dirty="0" smtClean="0">
                <a:solidFill>
                  <a:srgbClr val="0070C0"/>
                </a:solidFill>
              </a:rPr>
              <a:t>Carbon </a:t>
            </a:r>
            <a:r>
              <a:rPr lang="en-US" dirty="0">
                <a:solidFill>
                  <a:srgbClr val="0070C0"/>
                </a:solidFill>
              </a:rPr>
              <a:t>stored in the bodies of organisms </a:t>
            </a:r>
            <a:r>
              <a:rPr lang="en-US" dirty="0" smtClean="0">
                <a:solidFill>
                  <a:srgbClr val="0070C0"/>
                </a:solidFill>
              </a:rPr>
              <a:t>gets </a:t>
            </a:r>
            <a:r>
              <a:rPr lang="en-US" dirty="0">
                <a:solidFill>
                  <a:srgbClr val="0070C0"/>
                </a:solidFill>
              </a:rPr>
              <a:t>released into the soil or </a:t>
            </a:r>
            <a:r>
              <a:rPr lang="en-US" dirty="0" smtClean="0">
                <a:solidFill>
                  <a:srgbClr val="0070C0"/>
                </a:solidFill>
              </a:rPr>
              <a:t>air </a:t>
            </a:r>
            <a:r>
              <a:rPr lang="en-US" dirty="0">
                <a:solidFill>
                  <a:srgbClr val="0070C0"/>
                </a:solidFill>
              </a:rPr>
              <a:t>when the organisms </a:t>
            </a:r>
            <a:r>
              <a:rPr lang="en-US" dirty="0" smtClean="0">
                <a:solidFill>
                  <a:srgbClr val="0070C0"/>
                </a:solidFill>
              </a:rPr>
              <a:t>dies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Clr>
                <a:srgbClr val="FFFFFF"/>
              </a:buClr>
            </a:pP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They can form </a:t>
            </a:r>
            <a:r>
              <a:rPr lang="en-US" dirty="0">
                <a:solidFill>
                  <a:srgbClr val="0070C0"/>
                </a:solidFill>
              </a:rPr>
              <a:t>deposits of coal, oil, or natural </a:t>
            </a:r>
            <a:r>
              <a:rPr lang="en-US" dirty="0" smtClean="0">
                <a:solidFill>
                  <a:srgbClr val="0070C0"/>
                </a:solidFill>
              </a:rPr>
              <a:t>gas (known </a:t>
            </a:r>
            <a:r>
              <a:rPr lang="en-US" dirty="0">
                <a:solidFill>
                  <a:srgbClr val="0070C0"/>
                </a:solidFill>
              </a:rPr>
              <a:t>as fossil </a:t>
            </a:r>
            <a:r>
              <a:rPr lang="en-US" dirty="0" smtClean="0">
                <a:solidFill>
                  <a:srgbClr val="0070C0"/>
                </a:solidFill>
              </a:rPr>
              <a:t>fuels)</a:t>
            </a:r>
            <a:endParaRPr lang="en-US" dirty="0">
              <a:solidFill>
                <a:srgbClr val="0070C0"/>
              </a:solidFill>
            </a:endParaRPr>
          </a:p>
          <a:p>
            <a:pPr lvl="2"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</a:t>
            </a:r>
            <a:r>
              <a:rPr lang="en-US" b="1" dirty="0" smtClean="0">
                <a:solidFill>
                  <a:srgbClr val="0070C0"/>
                </a:solidFill>
              </a:rPr>
              <a:t>Fossil </a:t>
            </a:r>
            <a:r>
              <a:rPr lang="en-US" b="1" dirty="0">
                <a:solidFill>
                  <a:srgbClr val="0070C0"/>
                </a:solidFill>
              </a:rPr>
              <a:t>fuels </a:t>
            </a:r>
            <a:r>
              <a:rPr lang="en-US" dirty="0">
                <a:solidFill>
                  <a:srgbClr val="0070C0"/>
                </a:solidFill>
              </a:rPr>
              <a:t>store carbon left over </a:t>
            </a:r>
            <a:r>
              <a:rPr lang="en-US" dirty="0" smtClean="0">
                <a:solidFill>
                  <a:srgbClr val="0070C0"/>
                </a:solidFill>
              </a:rPr>
              <a:t>from</a:t>
            </a:r>
          </a:p>
          <a:p>
            <a:pPr lvl="2"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bodies of organisms that dies millions </a:t>
            </a:r>
            <a:r>
              <a:rPr lang="en-US" dirty="0" smtClean="0">
                <a:solidFill>
                  <a:srgbClr val="0070C0"/>
                </a:solidFill>
              </a:rPr>
              <a:t>of</a:t>
            </a:r>
          </a:p>
          <a:p>
            <a:pPr lvl="2"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years </a:t>
            </a:r>
            <a:r>
              <a:rPr lang="en-US" dirty="0" smtClean="0">
                <a:solidFill>
                  <a:srgbClr val="0070C0"/>
                </a:solidFill>
              </a:rPr>
              <a:t>ago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60874" name="Picture 10" descr="http://t0.gstatic.com/images?q=tbn:ANd9GcRc2dxyWQeJq7PZL5807uv1o2ujOogu43qvs2-qna9qRLDpBhP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572000"/>
            <a:ext cx="2133600" cy="21336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87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7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Humans Affect the Carbon Cycle</a:t>
            </a:r>
          </a:p>
        </p:txBody>
      </p:sp>
      <p:sp>
        <p:nvSpPr>
          <p:cNvPr id="1061894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343400"/>
          </a:xfrm>
          <a:noFill/>
          <a:ln/>
        </p:spPr>
        <p:txBody>
          <a:bodyPr/>
          <a:lstStyle/>
          <a:p>
            <a:pPr>
              <a:buClr>
                <a:srgbClr val="FFFFFF"/>
              </a:buClr>
            </a:pPr>
            <a:r>
              <a:rPr lang="en-US" dirty="0" smtClean="0">
                <a:solidFill>
                  <a:srgbClr val="0070C0"/>
                </a:solidFill>
              </a:rPr>
              <a:t>- Humans </a:t>
            </a:r>
            <a:r>
              <a:rPr lang="en-US" dirty="0">
                <a:solidFill>
                  <a:srgbClr val="0070C0"/>
                </a:solidFill>
              </a:rPr>
              <a:t>burn fossil fuels, releasing carbon into the </a:t>
            </a:r>
            <a:r>
              <a:rPr lang="en-US" dirty="0" smtClean="0">
                <a:solidFill>
                  <a:srgbClr val="0070C0"/>
                </a:solidFill>
              </a:rPr>
              <a:t>atmosphere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Clr>
                <a:srgbClr val="FFFFFF"/>
              </a:buClr>
            </a:pPr>
            <a:r>
              <a:rPr lang="en-US" dirty="0" smtClean="0"/>
              <a:t>- The </a:t>
            </a:r>
            <a:r>
              <a:rPr lang="en-US" dirty="0"/>
              <a:t>carbon returns to the atmosphere as carbon </a:t>
            </a:r>
            <a:r>
              <a:rPr lang="en-US" dirty="0" smtClean="0"/>
              <a:t>dioxide</a:t>
            </a:r>
            <a:endParaRPr lang="en-US" dirty="0"/>
          </a:p>
        </p:txBody>
      </p:sp>
      <p:pic>
        <p:nvPicPr>
          <p:cNvPr id="1061899" name="Picture 11" descr="http://t0.gstatic.com/images?q=tbn:ANd9GcRXzKLcQryzNwOL30tX8bUVscnWBSYrHY8iVrW4aFJq836J9lz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581400"/>
            <a:ext cx="3524352" cy="2336800"/>
          </a:xfrm>
          <a:prstGeom prst="rect">
            <a:avLst/>
          </a:prstGeom>
          <a:noFill/>
        </p:spPr>
      </p:pic>
      <p:pic>
        <p:nvPicPr>
          <p:cNvPr id="1061901" name="Picture 13" descr="http://t1.gstatic.com/images?q=tbn:ANd9GcQeonjRAsupr_TsOBCdi0npni8D0mA82CvAPyYjQhRsAhFZ3tskQ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3664" y="3505200"/>
            <a:ext cx="3322611" cy="2413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1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1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189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21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Humans Affect the Carbon Cycle</a:t>
            </a:r>
          </a:p>
        </p:txBody>
      </p:sp>
      <p:sp>
        <p:nvSpPr>
          <p:cNvPr id="1062918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343400"/>
          </a:xfrm>
          <a:noFill/>
          <a:ln/>
        </p:spPr>
        <p:txBody>
          <a:bodyPr/>
          <a:lstStyle/>
          <a:p>
            <a:pPr>
              <a:buClr>
                <a:srgbClr val="FFFFFF"/>
              </a:buClr>
            </a:pP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Increased </a:t>
            </a:r>
            <a:r>
              <a:rPr lang="en-US" dirty="0">
                <a:solidFill>
                  <a:srgbClr val="0070C0"/>
                </a:solidFill>
              </a:rPr>
              <a:t>levels of carbon dioxide may contribute to global </a:t>
            </a:r>
            <a:r>
              <a:rPr lang="en-US" dirty="0" smtClean="0">
                <a:solidFill>
                  <a:srgbClr val="0070C0"/>
                </a:solidFill>
              </a:rPr>
              <a:t>warming</a:t>
            </a:r>
            <a:endParaRPr lang="en-US" dirty="0">
              <a:solidFill>
                <a:srgbClr val="0070C0"/>
              </a:solidFill>
            </a:endParaRPr>
          </a:p>
          <a:p>
            <a:pPr>
              <a:buClr>
                <a:srgbClr val="FFFFFF"/>
              </a:buClr>
            </a:pPr>
            <a:r>
              <a:rPr lang="en-US" dirty="0" smtClean="0"/>
              <a:t>- Global </a:t>
            </a:r>
            <a:r>
              <a:rPr lang="en-US" dirty="0"/>
              <a:t>warming is an increase in the temperature of the Earth.</a:t>
            </a:r>
          </a:p>
        </p:txBody>
      </p:sp>
      <p:sp>
        <p:nvSpPr>
          <p:cNvPr id="1062923" name="AutoShape 11" descr="data:image/jpg;base64,/9j/4AAQSkZJRgABAQAAAQABAAD/2wBDAAkGBwgHBgkIBwgKCgkLDRYPDQwMDRsUFRAWIB0iIiAdHx8kKDQsJCYxJx8fLT0tMTU3Ojo6Iys/RD84QzQ5Ojf/2wBDAQoKCg0MDRoPDxo3JR8lNzc3Nzc3Nzc3Nzc3Nzc3Nzc3Nzc3Nzc3Nzc3Nzc3Nzc3Nzc3Nzc3Nzc3Nzc3Nzc3Nzf/wAARCAC8AJQDASIAAhEBAxEB/8QAHAAAAQQDAQAAAAAAAAAAAAAAAAEEBQYCAwcI/8QAPRAAAgEEAAQEBQIEAwcFAQAAAQIDAAQFEQYSITETQVFhByJxgZEUMhVCocEWI1I0YrHR4fDxFzNDcoKi/8QAGgEBAAMBAQEAAAAAAAAAAAAAAAMEBQIBBv/EACwRAAICAQMEAQIFBQAAAAAAAAABAgMRBBIhBRMxQSJRYQYycaGxFCOR8PH/2gAMAwEAAhEDEQA/AO41izqhUMwBY6Gz3NZVCZg7zuBU/tM835ETa/vQE1sUE6GzUbcXci5yys1YCOWCaVjrqxQxgD/+yftT+QCSNoz2Ya6HyNAZRusiK8bBkYbVgdgj1FZVX+A5mk4Rxqya54IzbP7NExjP9VqQu8zj7Q3S3FzGj2sQlmQ75lU9jrudnp08+lAPyQKWq03FAvUxX8EiWZ8j4jRm55o1VY98++hO96GvfflRf8Y2WOy74u7t7szqiFTDEZBI7AkouupIALduwPpQFkLAHRNLUNDkMTG8l7Ddjlurb9WSpJVo0ABcD6FQfPoOnSm03FlqcVNdwwyeMjRIsE5EZJlIEbE9QEO983kAfMaoCxUVC8I5h85w9aZGRI0eYNzLGxKghivTfXy86mqAKKKxd1QbYgD3NAZUUm/aloAooooAooooDRerM9pMltKsU7IwikZeYK2uhI89HyqiY2zykf625mu5rm6x+SQJG0jzLGDCFdhvqd+MWIAA+XQFXbJ4+PI2ht5HkjPMHSWJuV43B2GB9Qft600wmIlxk97cXOQkvJbtkZi8aoByry70o1sgDZ9hQFTfH8VyW1vey3F0LuzkUsDFA00gZOWYRgaTl3oqG6nl7inH+HuIbzP4nO391AZLSKLdqGZQGKsJe2x3YHp31ryFXEX0BvZLTm1MioxB6bDc2tev7G6e1LNfW0NzDbS3EaTz78KNmAZ9DZ0POgK7i8VfxWGZsV3bkZJ7iylPVXVmWUdjvXMWU/ekh4NSSzSLIZG8mfwtEpJrwpC6SM0ZILD50UgEkDVT9tlbG6vLi0t7lJLi214qL3Ty/wCPSntARlhgsbYLara2ip+l5/BOztOYAN5+euvv1p1PY21xPBPNAjy2788TkdUblK7H2Yj705qNzWdxeDtxPl7+3tIj+0yuAW+g7n7UBtgxVjbqghtY1CLIq9N6DtzOOvkT11TTM45ZYlkgxdleTKnhGO4IQGPvyg8pHcA6I108qqd98T4pkJ4ewt9kFP7bibVtAfoz9T+KYycUcdXJHhQ4GyUjY5jLMw/GhXShKXhEcrq4+ZF2wGJms7YveygXMl1LdPHA7CJGffy+XMAD59z10K38RZ6y4dxM+SyLsIIQNhBtmJOgAPUmuc3vEXxA/h9zbImInmljKx3FuzxSRn1AboT6VB8NfCyfMWi3mWy93FkuYSvGSJAp5jreyeY9K67Ul5WDzv1+nkv/AA38S8VmLlra9t7nETFS8IyAEayoBskN22B11UH8Sr3hPivh66nj4hie5x8Mj20MF3yiSUgcu0/nOwANf6jU9luGMfxVg5MLkueO5t2BDodFWH7XAPkRv+tNcRwlw9YNClxgooLu21ySi35+bX8wbR2fPr1r3t88HHfwlleRPh1eX+LvpuFsxcyXJjhW5x0837pIezIT6oSPsfSug1zfL5nHD4i8M2MUyR3UckocOdFY2iIAJP8AqYLoe1dHBriSwyWuTlHLFooork7CiiigCmuUgmusfcwW05gnlidI5gNmNiNBvt3p1RqgKpi+DoE/S3GUlkuL22J8KQTO3hjnDABmJY60epP87jsdVNXeEsbu6N1NEf1BEYEqsQwCNzLr06k/XejUjRQEWvD+LAulNnGy3Tc0ysSQ3zc3meg5iToaGzupLeuwpTXKfi7xndW1wnDGCmMd5MnNdzoesSHso9GI679NeteNpLLPG0llj3jj4mpjrmTEcMxx32TX5ZZWO4bY+5/mb2/PpVKw6xHLNkuJJZclfSL1nmUPyHY/Yp6KB7VHYXFQWFuAvU+ZPmT33UmgQuRvp5VlX6+Sfw9GZqNW3lRLLqK5A/zAYj1D72R/ypxdWaSBTbnl12BbfSqxE5jY8hI8ulTXDmQRbvwbgDkkGgW8j5Grmm6urWq7o+eMrgy5Q3PKY6t1uY1YSE/7vnUrY3UsEivE/LMnQc3Zx5qa1EHmI1rXQitTrX00aYqG3yQRtnCW5FpjurDItHJcIYLmPorA6K/Rh3HtUl+oijQh51YAdz/eqIbhkkWIBvmU/NvtWcF9JYW/hFJJQD9SR96pS02ZfF8I0q+pY/MuSD+MWSwxwMpEYe+aRVtZwNsjht7D+QA303511nHl2sbdpWDyGJSzA7BOhs7rn3EmTgy2BvbB7KOQyQOqtygFWKkD+uqlfhHkUvuBsbEZxJc2kZguE380bKTpWB7HWqr3QccNmlpLYzi8PJdKKQe1LUBbCiiigCiiigCiikJ1QEBx1xHDwtw3dZWQB5EHJBGT++Ruij6eZ9ga4Hio7u4knv792kvLlzLcTP8A6if2/wDf0q0/GHKS5ri63wUI3b4uIXMy7/fI2tDXsCPyahMbE0kCqVccuxoDt7/eqWsnLbtRS1duFtJGIAKANa/vSkAny+1OEsJmi5lUBQO5Nb7aymcgFBpuxYVjyptcsYfJkN+WRUN/Zvfmw8Zf1IUnk+2+/rUrikC5CB2Hyq4LfTdbF4MtrfKSZG2ZpLmTYbmGlX1IqZtMZHAOachpP9Hp7mry6Xe7oxjF+s5E5VppxZJXf+0OdAcx3r69a065joDZodySSx2T5moCwz91c8T3uLOPdLa3XpcEn5/7aO+mvT8fa52JJlRQdjbXolJLtIpSp+blGyPWoifMS+KxjLBT61uv2eSaQrrrsHXTt/4qFnkKMVUivjdb1PUW2tRe1LjgsQrSWCXbLQrbKWj383z9dEf2qHmysuEzAy2C/wBpCgzQEaW6TfVH13I8m7jXvWosSuiBTaUl2I6b8jXlXUtRt2yeV9yzT8JboneOH8ta5zD2uTsW5oLlOdd9x6g+4OwfpUjXH/hFm/0OausBM2obwG5tR5CQD/MUfUab7GuvitOElOKaNyEt0U0LRRRXR0FFFFAFIe3WlqP4gvf4dg8hejvb20ko+qqSKA88wXjZfPZ7Mttv1F2/hn0QHS/01VpxU8Sxcskiq2u+un/OqPw6hix9knPrx+aRv6aqxREjmJOtn8CotV1G3TvZX6MPURU5SkyyLp00GVl69Qe9PbJliOlAUkaJqOxlq8du1xcgrG3RAf5qd7GuZOg9Ca1enaieqqVlscP6mZZFwfD8mvivOSYDCm+htluH8ZUKsSAFO9np9NfU1I2tzDeW8c9q6vBIOZHU9GBptN+nu7OS3u40likHK6HqGH/f9qp7cGvZys2Bzl7j0Y7MRJYfkEb+4q5LuRllLKJq+zOtRk8Muks8LzPbRyxmdV5zEWHNr11TdZHTYB79KguH+Ho8NPLeyXk15fygh55emh7Ak9/U1Mk7FSQ3OPyWCC7ZGWIPKNOUuIkYiNuoAA8j2quySAHZ7+9Tl7arO3iJKqPrsexqEu4HgbUyqVY/KQa+F1mivqtk5x4z5LVclMQygrtidjWtUzEgaR97IXXbyrcXTR0dsp7a71pKhVYg6U9d671XgsLBajHBjDOLDiDCZCMFfAv4ix9FZtMPwa9IgaAA8q8sZ6d47Eyg/MJUdR6aYGvUsTc0at6gGtjSN9s1NM3sM6KKKtFgKQ0tFAFV/j+N5eCc6ke+c2E2teyk1YK03UCXNtLbyDaSoUYexGjQHmaFAmNsZk6KkShtd9a71LQTbVWGjzd6bYVHt7M2k3/uWryW7/VWKmsH5rOXw314cg0h/tUXVNG2lfFcezC3LfKD85ZdIslLkMdbxuqpJa/IvKNcy7/61rmV5VC8q9G6+VQeKv8AwFkjZCWYfK3p161Mfqubrvr9a2On4t0kU/0KGq4syzfzcrbERU+ZXsaycsQOXe/amxnJGhsfSk8RiP3NWltxwVtw4Xn38xP3olDMdKew2a0czev5NObNyJo+x2dEHtXE3ti2dQW6SRFSXYViAu/vQskFypRlVh5qelMp2aOZhIdHv9DWqaQcpaMk82l2vrXyVfVr8yjd8ov0Xv6SK8cMcyWMAUqWkKnt83UVitrZ+EVkiZyD/Me9FtOjReGf3J8p2e/2rCT2Otnv7VuUU6S6ruVQRC5WwliTIXK2SytHZ20X+ZfTRW0ak9tuCdfgfmvTajQA9OlcL4Dxsmd4+tXZd2mHT9RKe48VuiD+/wBq7oKoSiovCjg+i0ikqVuMqKKK5LIUUUUAVi3asqxNAef8yog4v4lRRqNcgW6erKCf61iyC4ieBuX51IBPkfI0yvclBJDm5LqQpkDkZ5JkI/bpiAN/gfasLG/ElrFKwK821bf8jDuD9xWvVsnUq5c8HzuqhPuyml7H2LhuLeNxcxAN0AO97150+VuoIrRFdKyev086wEw5uh6VPp6YUQ2Q8FGxysllokU2aUNo01jIbqD1rLbDqTVlELiOuceZpDccn7D1B2K0B1PesX5R12K8ayItoa5OOWYidZV599iNf+aaBgsZ2dnoT7Gsr29Ct4PUcx31HTVNVOywZSEHXZ8/YV8hr6e5qnGqP+DXqf8AbTkb4gTIGV+h61rvbtoUCQo01xKypDEo2XdjoKPrWMt2I41ZxskfKq/0rfwLjcrxDxdjLq0s5BjrK6E0t2ykRkIeoB7E76aH9NVtQjHSUbI+Tqil325a4OyfD3hYcL4IQTMsl/cOZryUdmkPkPYDoPufOrTSKOlLWcbiCiiih6FFFFAFIw2KWigKpkfh7wvkcyctd4qNrtm530zBHb1ZQdE/8a458QrM47O8Q20L+Eovo5wV/lSbTH+pavRrV574xuY8lxfxkJnAVUW3UHp+1QN/Y1LTndhfRkGowoZa9r+SFurLI8O3C/xJ+eyZuVLqP9pJ7bHdT/Sl/ids10YorkOx6ggAbrovCqWnEmBs5JRHNHLCqyI6hhzAaYHfnsU5zHAOLvrEWy20UIQ7jaBAjIfYgf8ASs2nr06vhdHOHjJ3d0mqx7oPBQ7e5DbCkFh30a3/AK0spHIwI9RUh/6XGCN5Icre/qAfkckED2K+f5FNxwLnbiVYr2/iFrv52iiYOV9tnQJrTh+INI4vLwZ8+iXblgbJPtOcHoPesZ7hY1BkJG+3SoRybTB5IRSsgt7lkTmb5uUPrWz56qY4exdtmshi7fNK/Jc2rhPDcoRIArDqD5gNWhbrVCl24ysJlOvQ7rVW37wLyrKom5VbQ+VqgLvKNNPCI428OVuUS8p5SR30ddftXRb74c2ksxFld3VtbNoPbxt0P0J2Rvz/ADVf+JSR42LC2MUWooHdwiKTyIq639BsVkQ63VfZCFS8vk049JdUZSm848G3g7hK34vz99BkLyeC3sIYT4MDBWm59k7J7Dprp613TGY+1xdjDY2ECQWsK8scaDQUf9+dcd+Eck2R4w/X2UTfpIrFobmYD5GYsCq78z0J9hXbamvebHyTaaO2qKxgQUtFFRE4UUUUAUUUUAUUUUAhG6o/EHwu4dzuebL3Yu45pCpnjhl5Um16jWx2G9EVeaKA5Rxxgf8ACeRsMvwvImPS+u1t7u3ZOa3LMDytyD9p2NEj1367VviBLizGnEuHuIgTyi6tSJo3Pf2YdAehBNWv4nY58jwRlEhXmmgjFzFodeaMh+n2BqpcL25zpTOZCZGd4QLaGA/JAjdyD5uddT7arL1+2HzkuP3LFOZLBNY/jPhzJMFtMpbliP2M/K34bRqV/U2sibWUFT5gdDXMuNLG0OTKY2xgyGQkhK3ELRB/DiAOpD20wPYb2w36CnuP4N4fktbd7BXaJ12kqXEqeJroSdMOu97Gho9Onasu2ipQVnKz9s4/dFiLecDi++H2FvsvLkGvJmid/FktFYBJG9/Pr56qHxOAlw2bsrvMZe3/AEOOYvAGbkc9CADzHWgD1139qd5/h3FYywdrlLubsscS30xMjnoqDbHqT/z8qh8fwvHg4FOV4fGUDHma8twZXQnyMbHrr1Hcd6tUXzdbXceHxjC/bkjlVByTceVyWvJ/FLAWKas3e9nJ0EgBI39eg/rU3wnwtlJs8eJuJjHFcG3aC3x8fzLAjHqXbszEenTr9qouBhs+K/iLjLHHxp/CcTGbuVFhMS841oFSBo83IPsa7wvbrWho9LXVFSS5+5DbY28Gu2toLaJYraJIY17JGoVR9AK3UUVeIQooooAooooAooooAooooAooooDB1DIQy7BGiPWvPeHu8nw/nsvwnZLEPDvHW2mnYhIlO26gdW2uiF6b0a9DEVyHjrDKPiBIDuOPMWCuky90uICNMPcLo/8Amq+pjF1PcsklbakTmAwdvjbTYJnnmPPPcSdXmc/zE/8AAeXaoriGxGMkmyVhfLYScpknWb5reXp3dfI+XMum+tabTixbKJ7PJaiyMZCtaxoXaViOjQjuyt39ux99tjibrO3i32aQJFE3NBZE8yxH/U57M/oOy/WvnVCyqx2Wy4/kvZTWIkJh8xDf5q3u+JIHxZCr+gguNiMlh8zhyAC57AHRA7bJq9ZS7s7HGzT3E6LHGnMW9FHnS5DG2VxayRXEMTxMPnWUBlb13uuP8RY+3bE5K9xNxcW2IhKpDbhy8VzLzcrMqt2Ub0Pcb6aqSEadZNPxjj7f9OW5Vr6nTvgxaC5hzPErIQcpdlYebv4UfQfkk/iulCoLgbDnA8J4vGONSQW48Uf75+Zv6k1PV9LFYSSM98vIUUlLXoCiiigCiiigCiiigCiiigCiiigCqF8YbQ/4ct8vC0kcuLukmLxHTiJvkkA+x39qvtR+fx0eXw19jpdct1A8R9uYEA/nrXjSawwjmEfC1pcwi+x1xJDkQOeK9Z2ld9js/MfmUg9R79KzxvFi41xZ8RQfoZ96WQncEh9Uk8v/AKto1D8G8TXa4OKxtsZcXN/Zr+mm52EcUbKSBzOT6DsBvpU7HwreZgrNxJMLlOYFbSIFLdT5dO7nv1Y/avnJwcHKOoeV6+v+/qaCeUnAbXd3c8XzLbWrNFhv/klQlWu/91D35PVvPsK0cW4yG6vuHuHIAqR3V7Grxr0AiQczAfbVZZTBWvD25cdmpMQd/LEj+Kjn0ER3s+y1p+G8uVzPxJllziqXxdkzR6iEZ3IVCllBOmKk9PKrOlo3WRlH8q9eyO2eItPyztK/isqxZgo2elYxypJzeG6NysVblbeiO4PvW2UzZRTZL62e8e0SZGuEXmeMHqo6d/yPyPWt/N7UBlRWEkqRxtJIwVFBJYnQAHvWmxvrfIW0dzZyCWCQbVwCN/mgHNFFFAFFFFAFFFFAFFFFAFIQDS0UBQOKfh2Ly+myvDWRbE5KU7mAXmhuD6svkfcfiqtlML8WIrX9JbyWE8Z6eLayKjEf/vWvtXaKKjlVXJ5aWTpTklhM4XjeEPiBzHwsXjLC4cakvp7nxpT9+Zj9u1dM4H4Pt+FbSb/Pe7yN2we7u5O8jDsAPIDZ0PerPRXsa4xeUuTxyb8kVxNjXy2LNpHyfNNEzq50GRXBYfgH70zxOAlw1qY7C83JK1uZ3lj2HKBRI2v9bgHZPmd1YqK7PClWvC+aEF6suaEMlyJgksUe5LbxJSx5DsAkjXUjY0NHpTi/4ayrx2pxvEF3bPDarbsu9o5VW+bR38xfkJJ2dKQO9W2igKoOF7h8jPfyZF2eeJuaGUvInOylSmuYAxDewugdj91SvDeKkw2Mjspr6a9ZGJ8SX+UeSqNkhR2AJJ96lqKAKKKKA//Z"/>
          <p:cNvSpPr>
            <a:spLocks noChangeAspect="1" noChangeArrowheads="1"/>
          </p:cNvSpPr>
          <p:nvPr/>
        </p:nvSpPr>
        <p:spPr bwMode="auto">
          <a:xfrm>
            <a:off x="168275" y="-677863"/>
            <a:ext cx="1123950" cy="1419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2925" name="AutoShape 13" descr="data:image/jpg;base64,/9j/4AAQSkZJRgABAQAAAQABAAD/2wBDAAkGBwgHBgkIBwgKCgkLDRYPDQwMDRsUFRAWIB0iIiAdHx8kKDQsJCYxJx8fLT0tMTU3Ojo6Iys/RD84QzQ5Ojf/2wBDAQoKCg0MDRoPDxo3JR8lNzc3Nzc3Nzc3Nzc3Nzc3Nzc3Nzc3Nzc3Nzc3Nzc3Nzc3Nzc3Nzc3Nzc3Nzc3Nzc3Nzf/wAARCAC8AJQDASIAAhEBAxEB/8QAHAAAAQQDAQAAAAAAAAAAAAAAAAEEBQYCAwcI/8QAPRAAAgEEAAQEBQIEAwcFAQAAAQIDAAQFEQYSITETQVFhByJxgZEUMhVCocEWI1I0YrHR4fDxFzNDcoKi/8QAGgEBAAMBAQEAAAAAAAAAAAAAAAMEBQIBBv/EACwRAAICAQMEAQIFBQAAAAAAAAABAgMRBBIhBRMxQSJRYQYycaGxFCOR8PH/2gAMAwEAAhEDEQA/AO41izqhUMwBY6Gz3NZVCZg7zuBU/tM835ETa/vQE1sUE6GzUbcXci5yys1YCOWCaVjrqxQxgD/+yftT+QCSNoz2Ya6HyNAZRusiK8bBkYbVgdgj1FZVX+A5mk4Rxqya54IzbP7NExjP9VqQu8zj7Q3S3FzGj2sQlmQ75lU9jrudnp08+lAPyQKWq03FAvUxX8EiWZ8j4jRm55o1VY98++hO96GvfflRf8Y2WOy74u7t7szqiFTDEZBI7AkouupIALduwPpQFkLAHRNLUNDkMTG8l7Ddjlurb9WSpJVo0ABcD6FQfPoOnSm03FlqcVNdwwyeMjRIsE5EZJlIEbE9QEO983kAfMaoCxUVC8I5h85w9aZGRI0eYNzLGxKghivTfXy86mqAKKKxd1QbYgD3NAZUUm/aloAooooAooooDRerM9pMltKsU7IwikZeYK2uhI89HyqiY2zykf625mu5rm6x+SQJG0jzLGDCFdhvqd+MWIAA+XQFXbJ4+PI2ht5HkjPMHSWJuV43B2GB9Qft600wmIlxk97cXOQkvJbtkZi8aoByry70o1sgDZ9hQFTfH8VyW1vey3F0LuzkUsDFA00gZOWYRgaTl3oqG6nl7inH+HuIbzP4nO391AZLSKLdqGZQGKsJe2x3YHp31ryFXEX0BvZLTm1MioxB6bDc2tev7G6e1LNfW0NzDbS3EaTz78KNmAZ9DZ0POgK7i8VfxWGZsV3bkZJ7iylPVXVmWUdjvXMWU/ekh4NSSzSLIZG8mfwtEpJrwpC6SM0ZILD50UgEkDVT9tlbG6vLi0t7lJLi214qL3Ty/wCPSntARlhgsbYLara2ip+l5/BOztOYAN5+euvv1p1PY21xPBPNAjy2788TkdUblK7H2Yj705qNzWdxeDtxPl7+3tIj+0yuAW+g7n7UBtgxVjbqghtY1CLIq9N6DtzOOvkT11TTM45ZYlkgxdleTKnhGO4IQGPvyg8pHcA6I108qqd98T4pkJ4ewt9kFP7bibVtAfoz9T+KYycUcdXJHhQ4GyUjY5jLMw/GhXShKXhEcrq4+ZF2wGJms7YveygXMl1LdPHA7CJGffy+XMAD59z10K38RZ6y4dxM+SyLsIIQNhBtmJOgAPUmuc3vEXxA/h9zbImInmljKx3FuzxSRn1AboT6VB8NfCyfMWi3mWy93FkuYSvGSJAp5jreyeY9K67Ul5WDzv1+nkv/AA38S8VmLlra9t7nETFS8IyAEayoBskN22B11UH8Sr3hPivh66nj4hie5x8Mj20MF3yiSUgcu0/nOwANf6jU9luGMfxVg5MLkueO5t2BDodFWH7XAPkRv+tNcRwlw9YNClxgooLu21ySi35+bX8wbR2fPr1r3t88HHfwlleRPh1eX+LvpuFsxcyXJjhW5x0837pIezIT6oSPsfSug1zfL5nHD4i8M2MUyR3UckocOdFY2iIAJP8AqYLoe1dHBriSwyWuTlHLFooork7CiiigCmuUgmusfcwW05gnlidI5gNmNiNBvt3p1RqgKpi+DoE/S3GUlkuL22J8KQTO3hjnDABmJY60epP87jsdVNXeEsbu6N1NEf1BEYEqsQwCNzLr06k/XejUjRQEWvD+LAulNnGy3Tc0ysSQ3zc3meg5iToaGzupLeuwpTXKfi7xndW1wnDGCmMd5MnNdzoesSHso9GI679NeteNpLLPG0llj3jj4mpjrmTEcMxx32TX5ZZWO4bY+5/mb2/PpVKw6xHLNkuJJZclfSL1nmUPyHY/Yp6KB7VHYXFQWFuAvU+ZPmT33UmgQuRvp5VlX6+Sfw9GZqNW3lRLLqK5A/zAYj1D72R/ypxdWaSBTbnl12BbfSqxE5jY8hI8ulTXDmQRbvwbgDkkGgW8j5Grmm6urWq7o+eMrgy5Q3PKY6t1uY1YSE/7vnUrY3UsEivE/LMnQc3Zx5qa1EHmI1rXQitTrX00aYqG3yQRtnCW5FpjurDItHJcIYLmPorA6K/Rh3HtUl+oijQh51YAdz/eqIbhkkWIBvmU/NvtWcF9JYW/hFJJQD9SR96pS02ZfF8I0q+pY/MuSD+MWSwxwMpEYe+aRVtZwNsjht7D+QA303511nHl2sbdpWDyGJSzA7BOhs7rn3EmTgy2BvbB7KOQyQOqtygFWKkD+uqlfhHkUvuBsbEZxJc2kZguE380bKTpWB7HWqr3QccNmlpLYzi8PJdKKQe1LUBbCiiigCiiigCiikJ1QEBx1xHDwtw3dZWQB5EHJBGT++Ruij6eZ9ga4Hio7u4knv792kvLlzLcTP8A6if2/wDf0q0/GHKS5ri63wUI3b4uIXMy7/fI2tDXsCPyahMbE0kCqVccuxoDt7/eqWsnLbtRS1duFtJGIAKANa/vSkAny+1OEsJmi5lUBQO5Nb7aymcgFBpuxYVjyptcsYfJkN+WRUN/Zvfmw8Zf1IUnk+2+/rUrikC5CB2Hyq4LfTdbF4MtrfKSZG2ZpLmTYbmGlX1IqZtMZHAOachpP9Hp7mry6Xe7oxjF+s5E5VppxZJXf+0OdAcx3r69a065joDZodySSx2T5moCwz91c8T3uLOPdLa3XpcEn5/7aO+mvT8fa52JJlRQdjbXolJLtIpSp+blGyPWoifMS+KxjLBT61uv2eSaQrrrsHXTt/4qFnkKMVUivjdb1PUW2tRe1LjgsQrSWCXbLQrbKWj383z9dEf2qHmysuEzAy2C/wBpCgzQEaW6TfVH13I8m7jXvWosSuiBTaUl2I6b8jXlXUtRt2yeV9yzT8JboneOH8ta5zD2uTsW5oLlOdd9x6g+4OwfpUjXH/hFm/0OausBM2obwG5tR5CQD/MUfUab7GuvitOElOKaNyEt0U0LRRRXR0FFFFAFIe3WlqP4gvf4dg8hejvb20ko+qqSKA88wXjZfPZ7Mttv1F2/hn0QHS/01VpxU8Sxcskiq2u+un/OqPw6hix9knPrx+aRv6aqxREjmJOtn8CotV1G3TvZX6MPURU5SkyyLp00GVl69Qe9PbJliOlAUkaJqOxlq8du1xcgrG3RAf5qd7GuZOg9Ca1enaieqqVlscP6mZZFwfD8mvivOSYDCm+htluH8ZUKsSAFO9np9NfU1I2tzDeW8c9q6vBIOZHU9GBptN+nu7OS3u40likHK6HqGH/f9qp7cGvZys2Bzl7j0Y7MRJYfkEb+4q5LuRllLKJq+zOtRk8Muks8LzPbRyxmdV5zEWHNr11TdZHTYB79KguH+Ho8NPLeyXk15fygh55emh7Ak9/U1Mk7FSQ3OPyWCC7ZGWIPKNOUuIkYiNuoAA8j2quySAHZ7+9Tl7arO3iJKqPrsexqEu4HgbUyqVY/KQa+F1mivqtk5x4z5LVclMQygrtidjWtUzEgaR97IXXbyrcXTR0dsp7a71pKhVYg6U9d671XgsLBajHBjDOLDiDCZCMFfAv4ix9FZtMPwa9IgaAA8q8sZ6d47Eyg/MJUdR6aYGvUsTc0at6gGtjSN9s1NM3sM6KKKtFgKQ0tFAFV/j+N5eCc6ke+c2E2teyk1YK03UCXNtLbyDaSoUYexGjQHmaFAmNsZk6KkShtd9a71LQTbVWGjzd6bYVHt7M2k3/uWryW7/VWKmsH5rOXw314cg0h/tUXVNG2lfFcezC3LfKD85ZdIslLkMdbxuqpJa/IvKNcy7/61rmV5VC8q9G6+VQeKv8AwFkjZCWYfK3p161Mfqubrvr9a2On4t0kU/0KGq4syzfzcrbERU+ZXsaycsQOXe/amxnJGhsfSk8RiP3NWltxwVtw4Xn38xP3olDMdKew2a0czev5NObNyJo+x2dEHtXE3ti2dQW6SRFSXYViAu/vQskFypRlVh5qelMp2aOZhIdHv9DWqaQcpaMk82l2vrXyVfVr8yjd8ov0Xv6SK8cMcyWMAUqWkKnt83UVitrZ+EVkiZyD/Me9FtOjReGf3J8p2e/2rCT2Otnv7VuUU6S6ruVQRC5WwliTIXK2SytHZ20X+ZfTRW0ak9tuCdfgfmvTajQA9OlcL4Dxsmd4+tXZd2mHT9RKe48VuiD+/wBq7oKoSiovCjg+i0ikqVuMqKKK5LIUUUUAVi3asqxNAef8yog4v4lRRqNcgW6erKCf61iyC4ieBuX51IBPkfI0yvclBJDm5LqQpkDkZ5JkI/bpiAN/gfasLG/ElrFKwK821bf8jDuD9xWvVsnUq5c8HzuqhPuyml7H2LhuLeNxcxAN0AO97150+VuoIrRFdKyev086wEw5uh6VPp6YUQ2Q8FGxysllokU2aUNo01jIbqD1rLbDqTVlELiOuceZpDccn7D1B2K0B1PesX5R12K8ayItoa5OOWYidZV599iNf+aaBgsZ2dnoT7Gsr29Ct4PUcx31HTVNVOywZSEHXZ8/YV8hr6e5qnGqP+DXqf8AbTkb4gTIGV+h61rvbtoUCQo01xKypDEo2XdjoKPrWMt2I41ZxskfKq/0rfwLjcrxDxdjLq0s5BjrK6E0t2ykRkIeoB7E76aH9NVtQjHSUbI+Tqil325a4OyfD3hYcL4IQTMsl/cOZryUdmkPkPYDoPufOrTSKOlLWcbiCiiih6FFFFAFIw2KWigKpkfh7wvkcyctd4qNrtm530zBHb1ZQdE/8a458QrM47O8Q20L+Eovo5wV/lSbTH+pavRrV574xuY8lxfxkJnAVUW3UHp+1QN/Y1LTndhfRkGowoZa9r+SFurLI8O3C/xJ+eyZuVLqP9pJ7bHdT/Sl/ids10YorkOx6ggAbrovCqWnEmBs5JRHNHLCqyI6hhzAaYHfnsU5zHAOLvrEWy20UIQ7jaBAjIfYgf8ASs2nr06vhdHOHjJ3d0mqx7oPBQ7e5DbCkFh30a3/AK0spHIwI9RUh/6XGCN5Icre/qAfkckED2K+f5FNxwLnbiVYr2/iFrv52iiYOV9tnQJrTh+INI4vLwZ8+iXblgbJPtOcHoPesZ7hY1BkJG+3SoRybTB5IRSsgt7lkTmb5uUPrWz56qY4exdtmshi7fNK/Jc2rhPDcoRIArDqD5gNWhbrVCl24ysJlOvQ7rVW37wLyrKom5VbQ+VqgLvKNNPCI428OVuUS8p5SR30ddftXRb74c2ksxFld3VtbNoPbxt0P0J2Rvz/ADVf+JSR42LC2MUWooHdwiKTyIq639BsVkQ63VfZCFS8vk049JdUZSm848G3g7hK34vz99BkLyeC3sIYT4MDBWm59k7J7Dprp613TGY+1xdjDY2ECQWsK8scaDQUf9+dcd+Eck2R4w/X2UTfpIrFobmYD5GYsCq78z0J9hXbamvebHyTaaO2qKxgQUtFFRE4UUUUAUUUUAUUUUAhG6o/EHwu4dzuebL3Yu45pCpnjhl5Um16jWx2G9EVeaKA5Rxxgf8ACeRsMvwvImPS+u1t7u3ZOa3LMDytyD9p2NEj1367VviBLizGnEuHuIgTyi6tSJo3Pf2YdAehBNWv4nY58jwRlEhXmmgjFzFodeaMh+n2BqpcL25zpTOZCZGd4QLaGA/JAjdyD5uddT7arL1+2HzkuP3LFOZLBNY/jPhzJMFtMpbliP2M/K34bRqV/U2sibWUFT5gdDXMuNLG0OTKY2xgyGQkhK3ELRB/DiAOpD20wPYb2w36CnuP4N4fktbd7BXaJ12kqXEqeJroSdMOu97Gho9Onasu2ipQVnKz9s4/dFiLecDi++H2FvsvLkGvJmid/FktFYBJG9/Pr56qHxOAlw2bsrvMZe3/AEOOYvAGbkc9CADzHWgD1139qd5/h3FYywdrlLubsscS30xMjnoqDbHqT/z8qh8fwvHg4FOV4fGUDHma8twZXQnyMbHrr1Hcd6tUXzdbXceHxjC/bkjlVByTceVyWvJ/FLAWKas3e9nJ0EgBI39eg/rU3wnwtlJs8eJuJjHFcG3aC3x8fzLAjHqXbszEenTr9qouBhs+K/iLjLHHxp/CcTGbuVFhMS841oFSBo83IPsa7wvbrWho9LXVFSS5+5DbY28Gu2toLaJYraJIY17JGoVR9AK3UUVeIQooooAooooAooooAooooAooooDB1DIQy7BGiPWvPeHu8nw/nsvwnZLEPDvHW2mnYhIlO26gdW2uiF6b0a9DEVyHjrDKPiBIDuOPMWCuky90uICNMPcLo/8Amq+pjF1PcsklbakTmAwdvjbTYJnnmPPPcSdXmc/zE/8AAeXaoriGxGMkmyVhfLYScpknWb5reXp3dfI+XMum+tabTixbKJ7PJaiyMZCtaxoXaViOjQjuyt39ux99tjibrO3i32aQJFE3NBZE8yxH/U57M/oOy/WvnVCyqx2Wy4/kvZTWIkJh8xDf5q3u+JIHxZCr+gguNiMlh8zhyAC57AHRA7bJq9ZS7s7HGzT3E6LHGnMW9FHnS5DG2VxayRXEMTxMPnWUBlb13uuP8RY+3bE5K9xNxcW2IhKpDbhy8VzLzcrMqt2Ub0Pcb6aqSEadZNPxjj7f9OW5Vr6nTvgxaC5hzPErIQcpdlYebv4UfQfkk/iulCoLgbDnA8J4vGONSQW48Uf75+Zv6k1PV9LFYSSM98vIUUlLXoCiiigCiiigCiiigCiiigCiiigCqF8YbQ/4ct8vC0kcuLukmLxHTiJvkkA+x39qvtR+fx0eXw19jpdct1A8R9uYEA/nrXjSawwjmEfC1pcwi+x1xJDkQOeK9Z2ld9js/MfmUg9R79KzxvFi41xZ8RQfoZ96WQncEh9Uk8v/AKto1D8G8TXa4OKxtsZcXN/Zr+mm52EcUbKSBzOT6DsBvpU7HwreZgrNxJMLlOYFbSIFLdT5dO7nv1Y/avnJwcHKOoeV6+v+/qaCeUnAbXd3c8XzLbWrNFhv/klQlWu/91D35PVvPsK0cW4yG6vuHuHIAqR3V7Grxr0AiQczAfbVZZTBWvD25cdmpMQd/LEj+Kjn0ER3s+y1p+G8uVzPxJllziqXxdkzR6iEZ3IVCllBOmKk9PKrOlo3WRlH8q9eyO2eItPyztK/isqxZgo2elYxypJzeG6NysVblbeiO4PvW2UzZRTZL62e8e0SZGuEXmeMHqo6d/yPyPWt/N7UBlRWEkqRxtJIwVFBJYnQAHvWmxvrfIW0dzZyCWCQbVwCN/mgHNFFFAFFFFAFFFFAFFFFAFIQDS0UBQOKfh2Ly+myvDWRbE5KU7mAXmhuD6svkfcfiqtlML8WIrX9JbyWE8Z6eLayKjEf/vWvtXaKKjlVXJ5aWTpTklhM4XjeEPiBzHwsXjLC4cakvp7nxpT9+Zj9u1dM4H4Pt+FbSb/Pe7yN2we7u5O8jDsAPIDZ0PerPRXsa4xeUuTxyb8kVxNjXy2LNpHyfNNEzq50GRXBYfgH70zxOAlw1qY7C83JK1uZ3lj2HKBRI2v9bgHZPmd1YqK7PClWvC+aEF6suaEMlyJgksUe5LbxJSx5DsAkjXUjY0NHpTi/4ayrx2pxvEF3bPDarbsu9o5VW+bR38xfkJJ2dKQO9W2igKoOF7h8jPfyZF2eeJuaGUvInOylSmuYAxDewugdj91SvDeKkw2Mjspr6a9ZGJ8SX+UeSqNkhR2AJJ96lqKAKKKKA//Z"/>
          <p:cNvSpPr>
            <a:spLocks noChangeAspect="1" noChangeArrowheads="1"/>
          </p:cNvSpPr>
          <p:nvPr/>
        </p:nvSpPr>
        <p:spPr bwMode="auto">
          <a:xfrm>
            <a:off x="168275" y="-677863"/>
            <a:ext cx="1123950" cy="1419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62927" name="Picture 15" descr="http://t1.gstatic.com/images?q=tbn:ANd9GcShx2INb5qzH6I4gNjfAMJ5nDqfZlkMbs4lMlq3o4A0ozRdEp8_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113061"/>
            <a:ext cx="2536825" cy="3225211"/>
          </a:xfrm>
          <a:prstGeom prst="rect">
            <a:avLst/>
          </a:prstGeom>
          <a:noFill/>
        </p:spPr>
      </p:pic>
      <p:pic>
        <p:nvPicPr>
          <p:cNvPr id="1062929" name="Picture 17" descr="http://t3.gstatic.com/images?q=tbn:ANd9GcTmSMF5MpLkLaxL7RpDfWUh_r8t--YeJCAMmnd58maffBEj3D9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2225" y="3447204"/>
            <a:ext cx="2009775" cy="28910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2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2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291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4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Nitrogen Cycle</a:t>
            </a:r>
            <a:endParaRPr lang="en-US" b="0"/>
          </a:p>
        </p:txBody>
      </p:sp>
      <p:sp>
        <p:nvSpPr>
          <p:cNvPr id="1063942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498600"/>
            <a:ext cx="8229600" cy="4343400"/>
          </a:xfrm>
          <a:noFill/>
          <a:ln/>
        </p:spPr>
        <p:txBody>
          <a:bodyPr/>
          <a:lstStyle/>
          <a:p>
            <a:pPr>
              <a:buClr>
                <a:srgbClr val="FFFFFF"/>
              </a:buClr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youtu.be/ZaFVfHftzpI</a:t>
            </a:r>
            <a:endParaRPr lang="en-US" dirty="0" smtClean="0"/>
          </a:p>
          <a:p>
            <a:pPr>
              <a:buClr>
                <a:srgbClr val="FFFFFF"/>
              </a:buClr>
            </a:pPr>
            <a:endParaRPr lang="en-US" dirty="0" smtClean="0"/>
          </a:p>
          <a:p>
            <a:pPr>
              <a:buClr>
                <a:srgbClr val="FFFFFF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487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3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3942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&gt;&lt;Slide id=&quot;272&quot; dur=&quot;.899&quot;/&gt;&lt;Slide id=&quot;275&quot; dur=&quot;.639&quot;/&gt;&lt;Slide id=&quot;274&quot; dur=&quot;.51&quot;/&gt;&lt;Slide id=&quot;276&quot; dur=&quot;1.809&quot;/&gt;&lt;/Timings&gt;&lt;/WMTools&gt;"/>
</p:tagLst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Custom Design">
  <a:themeElements>
    <a:clrScheme name="1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7531</TotalTime>
  <Words>827</Words>
  <Application>Microsoft Office PowerPoint</Application>
  <PresentationFormat>On-screen Show (4:3)</PresentationFormat>
  <Paragraphs>87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  <vt:variant>
        <vt:lpstr>Custom Shows</vt:lpstr>
      </vt:variant>
      <vt:variant>
        <vt:i4>19</vt:i4>
      </vt:variant>
    </vt:vector>
  </HeadingPairs>
  <TitlesOfParts>
    <vt:vector size="44" baseType="lpstr">
      <vt:lpstr>1_Custom Design</vt:lpstr>
      <vt:lpstr>Median</vt:lpstr>
      <vt:lpstr>Ch 5 – How ecosystems Work</vt:lpstr>
      <vt:lpstr>The Carbon Cycle</vt:lpstr>
      <vt:lpstr>The Carbon Cycle</vt:lpstr>
      <vt:lpstr>The Carbon Cycle – Short term</vt:lpstr>
      <vt:lpstr>The Carbon Cycle short term</vt:lpstr>
      <vt:lpstr>The Carbon Cycle – long term</vt:lpstr>
      <vt:lpstr>How Humans Affect the Carbon Cycle</vt:lpstr>
      <vt:lpstr>How Humans Affect the Carbon Cycle</vt:lpstr>
      <vt:lpstr>The Nitrogen Cycle</vt:lpstr>
      <vt:lpstr>The Nitrogen Cycle</vt:lpstr>
      <vt:lpstr>The Nitrogen Cycle</vt:lpstr>
      <vt:lpstr>The Nitrogen Cycle</vt:lpstr>
      <vt:lpstr>Decomposers and the Nitrogen Cycle</vt:lpstr>
      <vt:lpstr>3 Stages of the Nitrogen Cycle</vt:lpstr>
      <vt:lpstr>The Nitrogen Cycle</vt:lpstr>
      <vt:lpstr>The Phosphorus Cycle</vt:lpstr>
      <vt:lpstr>The Phosphorus Cycle</vt:lpstr>
      <vt:lpstr>The Phosphorus Cycle</vt:lpstr>
      <vt:lpstr>The Phosphorus Cycle</vt:lpstr>
      <vt:lpstr>Fertilizers and the Nitrogen and Phosphorus Cycles</vt:lpstr>
      <vt:lpstr>Algae Bloom</vt:lpstr>
      <vt:lpstr>Acid Precipitation</vt:lpstr>
      <vt:lpstr>Recap:</vt:lpstr>
      <vt:lpstr>Chapter</vt:lpstr>
      <vt:lpstr>ELI Sect 1</vt:lpstr>
      <vt:lpstr>ELI Sect 2</vt:lpstr>
      <vt:lpstr>ELI Sect 3</vt:lpstr>
      <vt:lpstr>ELI Sect 4</vt:lpstr>
      <vt:lpstr>ELI STP</vt:lpstr>
      <vt:lpstr>Image/Math</vt:lpstr>
      <vt:lpstr>Bellringers</vt:lpstr>
      <vt:lpstr>Transparencies</vt:lpstr>
      <vt:lpstr>VIs Con</vt:lpstr>
      <vt:lpstr>Resources</vt:lpstr>
      <vt:lpstr>Chapter menu</vt:lpstr>
      <vt:lpstr>No CNN</vt:lpstr>
      <vt:lpstr>Chapter Presentation</vt:lpstr>
      <vt:lpstr>Image and Activity Bank</vt:lpstr>
      <vt:lpstr>Standardized Test Prep</vt:lpstr>
      <vt:lpstr>Section 1</vt:lpstr>
      <vt:lpstr>Section 2</vt:lpstr>
      <vt:lpstr>Section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Jennifer</dc:creator>
  <cp:lastModifiedBy>Administrator</cp:lastModifiedBy>
  <cp:revision>678</cp:revision>
  <cp:lastPrinted>2013-02-12T21:09:16Z</cp:lastPrinted>
  <dcterms:modified xsi:type="dcterms:W3CDTF">2013-02-13T15:25:04Z</dcterms:modified>
</cp:coreProperties>
</file>