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495" r:id="rId3"/>
    <p:sldId id="341" r:id="rId4"/>
    <p:sldId id="449" r:id="rId5"/>
    <p:sldId id="450" r:id="rId6"/>
    <p:sldId id="451" r:id="rId7"/>
    <p:sldId id="452" r:id="rId8"/>
    <p:sldId id="453" r:id="rId9"/>
    <p:sldId id="454" r:id="rId10"/>
    <p:sldId id="497" r:id="rId11"/>
    <p:sldId id="455" r:id="rId12"/>
    <p:sldId id="456" r:id="rId13"/>
    <p:sldId id="457" r:id="rId14"/>
    <p:sldId id="458" r:id="rId15"/>
    <p:sldId id="459" r:id="rId16"/>
    <p:sldId id="460" r:id="rId17"/>
    <p:sldId id="438" r:id="rId18"/>
    <p:sldId id="461" r:id="rId19"/>
    <p:sldId id="462" r:id="rId20"/>
    <p:sldId id="464" r:id="rId21"/>
    <p:sldId id="465" r:id="rId22"/>
    <p:sldId id="496" r:id="rId23"/>
  </p:sldIdLst>
  <p:sldSz cx="9144000" cy="6858000" type="screen4x3"/>
  <p:notesSz cx="6858000" cy="9144000"/>
  <p:custShowLst>
    <p:custShow name="Chapter" id="0">
      <p:sldLst>
        <p:sld r:id="rId18"/>
      </p:sldLst>
    </p:custShow>
    <p:custShow name="ELI Sect 1" id="1">
      <p:sldLst>
        <p:sld r:id="rId18"/>
      </p:sldLst>
    </p:custShow>
    <p:custShow name="ELI Sect 2" id="2">
      <p:sldLst>
        <p:sld r:id="rId18"/>
      </p:sldLst>
    </p:custShow>
    <p:custShow name="ELI Sect 3" id="3">
      <p:sldLst>
        <p:sld r:id="rId18"/>
      </p:sldLst>
    </p:custShow>
    <p:custShow name="ELI Sect 4" id="4">
      <p:sldLst/>
    </p:custShow>
    <p:custShow name="ELI STP" id="5">
      <p:sldLst>
        <p:sld r:id="rId5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</p:sldLst>
    </p:custShow>
    <p:custShow name="Image/Math" id="6">
      <p:sldLst>
        <p:sld r:id="rId17"/>
        <p:sld r:id="rId19"/>
        <p:sld r:id="rId20"/>
        <p:sld r:id="rId21"/>
        <p:sld r:id="rId22"/>
      </p:sldLst>
    </p:custShow>
    <p:custShow name="Bellringers" id="7">
      <p:sldLst/>
    </p:custShow>
    <p:custShow name="Transparencies" id="8">
      <p:sldLst/>
    </p:custShow>
    <p:custShow name="VIs Con" id="9">
      <p:sldLst/>
    </p:custShow>
    <p:custShow name="Resources" id="10">
      <p:sldLst/>
    </p:custShow>
    <p:custShow name="Chapter menu" id="11">
      <p:sldLst/>
    </p:custShow>
    <p:custShow name="No CNN" id="12">
      <p:sldLst/>
    </p:custShow>
    <p:custShow name="Chapter Presentation" id="13">
      <p:sldLst>
        <p:sld r:id="rId4"/>
        <p:sld r:id="rId5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  <p:custShow name="Image and Activity Bank" id="14">
      <p:sldLst/>
    </p:custShow>
    <p:custShow name="Standardized Test Prep" id="15">
      <p:sldLst>
        <p:sld r:id="rId3"/>
        <p:sld r:id="rId23"/>
      </p:sldLst>
    </p:custShow>
    <p:custShow name="Section 1" id="16">
      <p:sldLst>
        <p:sld r:id="rId4"/>
        <p:sld r:id="rId5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  <p:custShow name="Section 2" id="17">
      <p:sldLst/>
    </p:custShow>
  </p:custShow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4000" kern="1200" baseline="-250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0099"/>
    <a:srgbClr val="FFCC00"/>
    <a:srgbClr val="CC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4728" autoAdjust="0"/>
  </p:normalViewPr>
  <p:slideViewPr>
    <p:cSldViewPr snapToObjects="1">
      <p:cViewPr>
        <p:scale>
          <a:sx n="66" d="100"/>
          <a:sy n="66" d="100"/>
        </p:scale>
        <p:origin x="-504" y="-180"/>
      </p:cViewPr>
      <p:guideLst>
        <p:guide orient="horz" pos="1008"/>
        <p:guide pos="336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104" y="-3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12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10/15/2014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2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60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2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9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5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63" name="Picture 11" descr="env_sci_conte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9164" name="Rectangle 12">
            <a:hlinkClick r:id="" action="ppaction://hlinkshowjump?jump=previous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0600" y="6197600"/>
            <a:ext cx="8382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165" name="Rectangle 13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29300" y="6184900"/>
            <a:ext cx="819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166" name="Rectangle 1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8950" y="6197600"/>
            <a:ext cx="1066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167" name="Rectangle 15">
            <a:hlinkClick r:id="" action="ppaction://hlinkshowjump?jump=endshow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45450" y="6191250"/>
            <a:ext cx="8318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29157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Understanding Populations</a:t>
            </a:r>
          </a:p>
        </p:txBody>
      </p:sp>
      <p:sp>
        <p:nvSpPr>
          <p:cNvPr id="1329158" name="Text Box 6"/>
          <p:cNvSpPr txBox="1">
            <a:spLocks noChangeArrowheads="1"/>
          </p:cNvSpPr>
          <p:nvPr/>
        </p:nvSpPr>
        <p:spPr bwMode="auto">
          <a:xfrm>
            <a:off x="7239000" y="7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Section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10/15/2014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1: How Populations Change</a:t>
            </a:r>
            <a:endParaRPr lang="en-US" dirty="0"/>
          </a:p>
        </p:txBody>
      </p:sp>
      <p:pic>
        <p:nvPicPr>
          <p:cNvPr id="4" name="Picture 11" descr="08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7"/>
          <a:stretch/>
        </p:blipFill>
        <p:spPr bwMode="auto">
          <a:xfrm>
            <a:off x="533400" y="1315286"/>
            <a:ext cx="765350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3304132"/>
            <a:ext cx="242736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(ranking order)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Reproductive Potential</a:t>
            </a:r>
            <a:endParaRPr lang="en-US" b="0"/>
          </a:p>
        </p:txBody>
      </p:sp>
      <p:sp>
        <p:nvSpPr>
          <p:cNvPr id="122368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Increases </a:t>
            </a:r>
            <a:r>
              <a:rPr lang="en-US" dirty="0"/>
              <a:t>when </a:t>
            </a:r>
            <a:r>
              <a:rPr lang="en-US" dirty="0" smtClean="0"/>
              <a:t>individuals:</a:t>
            </a:r>
          </a:p>
          <a:p>
            <a:pPr lvl="1">
              <a:buClr>
                <a:srgbClr val="FFFFFF"/>
              </a:buClr>
            </a:pPr>
            <a:r>
              <a:rPr lang="en-US" dirty="0"/>
              <a:t>-</a:t>
            </a:r>
            <a:r>
              <a:rPr lang="en-US" dirty="0" smtClean="0"/>
              <a:t>produce </a:t>
            </a:r>
            <a:r>
              <a:rPr lang="en-US" dirty="0"/>
              <a:t>more offspring at a </a:t>
            </a:r>
            <a:r>
              <a:rPr lang="en-US" dirty="0" smtClean="0"/>
              <a:t>time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 smtClean="0"/>
              <a:t>- reproduce </a:t>
            </a:r>
            <a:r>
              <a:rPr lang="en-US" dirty="0"/>
              <a:t>more </a:t>
            </a:r>
            <a:r>
              <a:rPr lang="en-US" dirty="0" smtClean="0"/>
              <a:t>often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Clr>
                <a:srgbClr val="FFFFFF"/>
              </a:buClr>
            </a:pPr>
            <a:r>
              <a:rPr lang="en-US" dirty="0" smtClean="0"/>
              <a:t>-reproduce </a:t>
            </a:r>
            <a:r>
              <a:rPr lang="en-US" dirty="0"/>
              <a:t>earlier in life.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Reproducing </a:t>
            </a:r>
            <a:r>
              <a:rPr lang="en-US" dirty="0">
                <a:solidFill>
                  <a:srgbClr val="00B0F0"/>
                </a:solidFill>
              </a:rPr>
              <a:t>earlier in life has the greatest effect on reproductive </a:t>
            </a:r>
            <a:r>
              <a:rPr lang="en-US" dirty="0" smtClean="0">
                <a:solidFill>
                  <a:srgbClr val="00B0F0"/>
                </a:solidFill>
              </a:rPr>
              <a:t>potential</a:t>
            </a:r>
            <a:endParaRPr lang="en-US" dirty="0" smtClean="0"/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Also shortens </a:t>
            </a:r>
            <a:r>
              <a:rPr lang="en-US" u="sng" dirty="0" smtClean="0">
                <a:solidFill>
                  <a:srgbClr val="00B0F0"/>
                </a:solidFill>
              </a:rPr>
              <a:t>generation time -</a:t>
            </a:r>
          </a:p>
          <a:p>
            <a:pPr lvl="2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Time it takes an organism to reach reproductive age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68" y="5257800"/>
            <a:ext cx="2319657" cy="18459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Reproductive Potential</a:t>
            </a:r>
            <a:endParaRPr lang="en-US" b="0"/>
          </a:p>
        </p:txBody>
      </p:sp>
      <p:sp>
        <p:nvSpPr>
          <p:cNvPr id="122573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Small organisms</a:t>
            </a:r>
            <a:r>
              <a:rPr lang="en-US" dirty="0"/>
              <a:t> </a:t>
            </a:r>
            <a:r>
              <a:rPr lang="en-US" dirty="0" smtClean="0"/>
              <a:t>(bacteria </a:t>
            </a:r>
            <a:r>
              <a:rPr lang="en-US" dirty="0"/>
              <a:t>and </a:t>
            </a:r>
            <a:r>
              <a:rPr lang="en-US" dirty="0" smtClean="0"/>
              <a:t>insects) can </a:t>
            </a:r>
            <a:r>
              <a:rPr lang="en-US" dirty="0"/>
              <a:t>reproduce when they are only a few hours or a few days old.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populations can grow </a:t>
            </a:r>
            <a:r>
              <a:rPr lang="en-US" dirty="0" smtClean="0"/>
              <a:t>quickly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-Large organisms</a:t>
            </a:r>
            <a:r>
              <a:rPr lang="en-US" dirty="0"/>
              <a:t> </a:t>
            </a:r>
            <a:r>
              <a:rPr lang="en-US" dirty="0" smtClean="0"/>
              <a:t>(elephants </a:t>
            </a:r>
            <a:r>
              <a:rPr lang="en-US" dirty="0"/>
              <a:t>and </a:t>
            </a:r>
            <a:r>
              <a:rPr lang="en-US" dirty="0" smtClean="0"/>
              <a:t>humans, etc.) </a:t>
            </a:r>
            <a:r>
              <a:rPr lang="en-US" dirty="0"/>
              <a:t>become sexually mature after a number of years 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have </a:t>
            </a:r>
            <a:r>
              <a:rPr lang="en-US" dirty="0"/>
              <a:t>a much lower reproductive potential than insects.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8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Exponential Growth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277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6048375" cy="5054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Population keeps growing faster and faster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FFCC00"/>
                </a:solidFill>
              </a:rPr>
              <a:t> </a:t>
            </a:r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in which numbers increase by a certain factor in each successive time period.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Occurs </a:t>
            </a:r>
            <a:r>
              <a:rPr lang="en-US" dirty="0">
                <a:solidFill>
                  <a:srgbClr val="00B0F0"/>
                </a:solidFill>
              </a:rPr>
              <a:t>in nature only when </a:t>
            </a:r>
            <a:r>
              <a:rPr lang="en-US" dirty="0" smtClean="0">
                <a:solidFill>
                  <a:srgbClr val="00B0F0"/>
                </a:solidFill>
              </a:rPr>
              <a:t>populations: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dirty="0" smtClean="0">
                <a:solidFill>
                  <a:srgbClr val="00B0F0"/>
                </a:solidFill>
              </a:rPr>
              <a:t>have </a:t>
            </a:r>
            <a:r>
              <a:rPr lang="en-US" dirty="0">
                <a:solidFill>
                  <a:srgbClr val="00B0F0"/>
                </a:solidFill>
              </a:rPr>
              <a:t>plenty of food and </a:t>
            </a:r>
            <a:r>
              <a:rPr lang="en-US" dirty="0" smtClean="0">
                <a:solidFill>
                  <a:srgbClr val="00B0F0"/>
                </a:solidFill>
              </a:rPr>
              <a:t>space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-have </a:t>
            </a:r>
            <a:r>
              <a:rPr lang="en-US" dirty="0">
                <a:solidFill>
                  <a:srgbClr val="00B0F0"/>
                </a:solidFill>
              </a:rPr>
              <a:t>no competition or predators.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For </a:t>
            </a:r>
            <a:r>
              <a:rPr lang="en-US" dirty="0"/>
              <a:t>example, population explosions occur when bacteria or molds grow on a new source of food.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0"/>
            <a:ext cx="2667000" cy="284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Exponential Growth</a:t>
            </a:r>
            <a:endParaRPr lang="en-US" b="0"/>
          </a:p>
        </p:txBody>
      </p:sp>
      <p:sp>
        <p:nvSpPr>
          <p:cNvPr id="12298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4249738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-A large </a:t>
            </a:r>
            <a:r>
              <a:rPr lang="en-US" dirty="0"/>
              <a:t>number of individuals is added to the population in each succeeding time period.</a:t>
            </a:r>
          </a:p>
        </p:txBody>
      </p:sp>
      <p:pic>
        <p:nvPicPr>
          <p:cNvPr id="1229834" name="Picture 10" descr="08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5775"/>
            <a:ext cx="3398838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Limits Population Growth?</a:t>
            </a:r>
          </a:p>
        </p:txBody>
      </p:sp>
      <p:sp>
        <p:nvSpPr>
          <p:cNvPr id="123187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6429375" cy="5130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-Natural </a:t>
            </a:r>
            <a:r>
              <a:rPr lang="en-US" dirty="0">
                <a:solidFill>
                  <a:srgbClr val="00B0F0"/>
                </a:solidFill>
              </a:rPr>
              <a:t>conditions are neither ideal nor </a:t>
            </a:r>
            <a:r>
              <a:rPr lang="en-US" dirty="0" smtClean="0">
                <a:solidFill>
                  <a:srgbClr val="00B0F0"/>
                </a:solidFill>
              </a:rPr>
              <a:t>constant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SO </a:t>
            </a:r>
            <a:r>
              <a:rPr lang="en-US" dirty="0">
                <a:solidFill>
                  <a:srgbClr val="00B0F0"/>
                </a:solidFill>
              </a:rPr>
              <a:t>populations cannot grow forever.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-Resources </a:t>
            </a:r>
            <a:r>
              <a:rPr lang="en-US" dirty="0"/>
              <a:t>are used up 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-The </a:t>
            </a:r>
            <a:r>
              <a:rPr lang="en-US" dirty="0"/>
              <a:t>environment </a:t>
            </a:r>
            <a:r>
              <a:rPr lang="en-US" dirty="0" smtClean="0"/>
              <a:t>changes</a:t>
            </a:r>
            <a:endParaRPr lang="en-US" dirty="0"/>
          </a:p>
          <a:p>
            <a:pPr lvl="1">
              <a:buClr>
                <a:srgbClr val="FFFFFF"/>
              </a:buClr>
            </a:pPr>
            <a:r>
              <a:rPr lang="en-US" dirty="0" smtClean="0"/>
              <a:t>-Deaths </a:t>
            </a:r>
            <a:r>
              <a:rPr lang="en-US" dirty="0"/>
              <a:t>increase or births decrease.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Natural Selection has only </a:t>
            </a:r>
            <a:r>
              <a:rPr lang="en-US" dirty="0"/>
              <a:t>some members of any </a:t>
            </a:r>
            <a:r>
              <a:rPr lang="en-US" dirty="0" smtClean="0"/>
              <a:t>population survive </a:t>
            </a:r>
            <a:r>
              <a:rPr lang="en-US" dirty="0"/>
              <a:t>and reproduce. </a:t>
            </a:r>
            <a:endParaRPr lang="en-US" dirty="0" smtClean="0"/>
          </a:p>
          <a:p>
            <a:pPr lvl="1">
              <a:buClr>
                <a:srgbClr val="FFFFFF"/>
              </a:buClr>
            </a:pPr>
            <a:r>
              <a:rPr lang="en-US" dirty="0" smtClean="0"/>
              <a:t>- Properties </a:t>
            </a:r>
            <a:r>
              <a:rPr lang="en-US" dirty="0"/>
              <a:t>of a population may change over time.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0" y="2209800"/>
            <a:ext cx="2349500" cy="233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Carrying Capacity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339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-The largest </a:t>
            </a:r>
            <a:r>
              <a:rPr lang="en-US" dirty="0">
                <a:solidFill>
                  <a:srgbClr val="00B0F0"/>
                </a:solidFill>
              </a:rPr>
              <a:t>population that an environment can support at any given time.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-A </a:t>
            </a:r>
            <a:r>
              <a:rPr lang="en-US" dirty="0">
                <a:solidFill>
                  <a:srgbClr val="00B0F0"/>
                </a:solidFill>
              </a:rPr>
              <a:t>population may increase beyond this number but it cannot stay at this increased size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449484"/>
            <a:ext cx="3962400" cy="3243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Carrying Capacity</a:t>
            </a:r>
          </a:p>
        </p:txBody>
      </p:sp>
      <p:pic>
        <p:nvPicPr>
          <p:cNvPr id="1134600" name="Picture 8" descr="08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3814"/>
            <a:ext cx="5184775" cy="38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02" y="1490008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- </a:t>
            </a:r>
            <a:r>
              <a:rPr lang="en-US" dirty="0"/>
              <a:t>E</a:t>
            </a:r>
            <a:r>
              <a:rPr lang="en-US" dirty="0" smtClean="0"/>
              <a:t>cosystems change so carrying capacity is difficult to predict or calculate exactly, but can be estimated by looking at average population size.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Resource </a:t>
            </a:r>
            <a:r>
              <a:rPr lang="en-US" dirty="0" smtClean="0">
                <a:solidFill>
                  <a:srgbClr val="00B0F0"/>
                </a:solidFill>
              </a:rPr>
              <a:t>Limits on Populations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3597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Only so much to go around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>
                <a:solidFill>
                  <a:srgbClr val="00B0F0"/>
                </a:solidFill>
              </a:rPr>
              <a:t>species reaches </a:t>
            </a:r>
            <a:r>
              <a:rPr lang="en-US" dirty="0" smtClean="0">
                <a:solidFill>
                  <a:srgbClr val="00B0F0"/>
                </a:solidFill>
              </a:rPr>
              <a:t>carrying </a:t>
            </a:r>
            <a:r>
              <a:rPr lang="en-US" dirty="0">
                <a:solidFill>
                  <a:srgbClr val="00B0F0"/>
                </a:solidFill>
              </a:rPr>
              <a:t>capacity when it consumes a particular natural resource at the same rate </a:t>
            </a:r>
            <a:r>
              <a:rPr lang="en-US" dirty="0" smtClean="0">
                <a:solidFill>
                  <a:srgbClr val="00B0F0"/>
                </a:solidFill>
              </a:rPr>
              <a:t>that the </a:t>
            </a:r>
            <a:r>
              <a:rPr lang="en-US" dirty="0">
                <a:solidFill>
                  <a:srgbClr val="00B0F0"/>
                </a:solidFill>
              </a:rPr>
              <a:t>ecosystem produces the resource.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-called </a:t>
            </a:r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i="1" dirty="0">
                <a:solidFill>
                  <a:srgbClr val="00B0F0"/>
                </a:solidFill>
              </a:rPr>
              <a:t>limiting resource.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-The </a:t>
            </a:r>
            <a:r>
              <a:rPr lang="en-US" dirty="0"/>
              <a:t>supply of the most </a:t>
            </a:r>
            <a:r>
              <a:rPr lang="en-US" dirty="0" smtClean="0"/>
              <a:t>limited </a:t>
            </a:r>
            <a:r>
              <a:rPr lang="en-US" dirty="0"/>
              <a:t>resources determines the carrying capacity of an environment for a particular species at a particular time</a:t>
            </a:r>
            <a:r>
              <a:rPr lang="en-US" dirty="0" smtClean="0"/>
              <a:t>.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Examples: water, safe shelter,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Competition Within a Population</a:t>
            </a:r>
          </a:p>
        </p:txBody>
      </p:sp>
      <p:sp>
        <p:nvSpPr>
          <p:cNvPr id="123802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5057775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Limits Populations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Direct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The </a:t>
            </a:r>
            <a:r>
              <a:rPr lang="en-US" dirty="0"/>
              <a:t>members of a population use the same resources in the same </a:t>
            </a:r>
            <a:r>
              <a:rPr lang="en-US" dirty="0" smtClean="0"/>
              <a:t>ways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They will compete for those resources (example – food)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buClr>
                <a:srgbClr val="FFFFFF"/>
              </a:buClr>
            </a:pPr>
            <a:endParaRPr lang="en-US" dirty="0" smtClean="0"/>
          </a:p>
          <a:p>
            <a:pPr lvl="1">
              <a:buClr>
                <a:srgbClr val="FFFFFF"/>
              </a:buClr>
            </a:pPr>
            <a:r>
              <a:rPr lang="en-US" dirty="0" smtClean="0"/>
              <a:t>Competition is part of </a:t>
            </a:r>
            <a:r>
              <a:rPr lang="en-US" dirty="0"/>
              <a:t>natural </a:t>
            </a:r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52600"/>
            <a:ext cx="3505200" cy="231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27676"/>
            <a:ext cx="3505200" cy="2419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Competition Within a Population</a:t>
            </a:r>
          </a:p>
        </p:txBody>
      </p:sp>
      <p:sp>
        <p:nvSpPr>
          <p:cNvPr id="124211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In Direct-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00B0F0"/>
                </a:solidFill>
              </a:rPr>
              <a:t>Members </a:t>
            </a:r>
            <a:r>
              <a:rPr lang="en-US" dirty="0">
                <a:solidFill>
                  <a:srgbClr val="00B0F0"/>
                </a:solidFill>
              </a:rPr>
              <a:t>of a species may compete indirectly for social dominance or for a territory.</a:t>
            </a:r>
          </a:p>
          <a:p>
            <a:pPr lvl="2">
              <a:buClr>
                <a:srgbClr val="FFFFFF"/>
              </a:buClr>
            </a:pPr>
            <a:r>
              <a:rPr lang="en-US" dirty="0">
                <a:solidFill>
                  <a:srgbClr val="00B0F0"/>
                </a:solidFill>
              </a:rPr>
              <a:t>- Wolf packs have an alpha male and female who get first dibs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 A </a:t>
            </a:r>
            <a:r>
              <a:rPr lang="en-US" dirty="0"/>
              <a:t>territory is an area defended by one or more individuals against other individuals.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The </a:t>
            </a:r>
            <a:r>
              <a:rPr lang="en-US" dirty="0"/>
              <a:t>territory is of value not only for the space but for the shelter, food, or breeding sites it contains.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535672"/>
            <a:ext cx="1676400" cy="1295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526887"/>
            <a:ext cx="1212850" cy="1146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5535671"/>
            <a:ext cx="1570676" cy="1295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Is a Population?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99021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4" y="1498600"/>
            <a:ext cx="833742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-A group </a:t>
            </a:r>
            <a:r>
              <a:rPr lang="en-US" dirty="0">
                <a:solidFill>
                  <a:srgbClr val="00B0F0"/>
                </a:solidFill>
              </a:rPr>
              <a:t>of organisms of the same species that live in a specific geographical area </a:t>
            </a:r>
            <a:r>
              <a:rPr lang="en-US" dirty="0" smtClean="0">
                <a:solidFill>
                  <a:srgbClr val="00B0F0"/>
                </a:solidFill>
              </a:rPr>
              <a:t>and breed with each other</a:t>
            </a:r>
            <a:endParaRPr lang="en-US" dirty="0">
              <a:solidFill>
                <a:srgbClr val="00B0F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/>
              <a:t>-Usually </a:t>
            </a:r>
            <a:r>
              <a:rPr lang="en-US" dirty="0"/>
              <a:t>breed with members of their own </a:t>
            </a:r>
            <a:r>
              <a:rPr lang="en-US" dirty="0" smtClean="0"/>
              <a:t>population (won’t go to another population to find a mate)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962400"/>
            <a:ext cx="31496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Two Types of Population Regulation</a:t>
            </a:r>
          </a:p>
        </p:txBody>
      </p:sp>
      <p:sp>
        <p:nvSpPr>
          <p:cNvPr id="124416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Population size can be limited in ways that may or may not depend on the density of the population.</a:t>
            </a:r>
          </a:p>
          <a:p>
            <a:pPr>
              <a:buClr>
                <a:srgbClr val="FFFFFF"/>
              </a:buClr>
            </a:pPr>
            <a:r>
              <a:rPr lang="en-US" dirty="0"/>
              <a:t>Causes of death in a population may </a:t>
            </a:r>
            <a:r>
              <a:rPr lang="en-US" dirty="0" smtClean="0"/>
              <a:t>be: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solidFill>
                  <a:srgbClr val="00B0F0"/>
                </a:solidFill>
              </a:rPr>
              <a:t>-</a:t>
            </a:r>
            <a:r>
              <a:rPr lang="en-US" u="sng" dirty="0" smtClean="0">
                <a:solidFill>
                  <a:srgbClr val="00B0F0"/>
                </a:solidFill>
              </a:rPr>
              <a:t>density dependent </a:t>
            </a:r>
            <a:r>
              <a:rPr lang="en-US" dirty="0" smtClean="0">
                <a:solidFill>
                  <a:srgbClr val="00B0F0"/>
                </a:solidFill>
              </a:rPr>
              <a:t>– more deaths occur in a crowded population</a:t>
            </a:r>
          </a:p>
          <a:p>
            <a:pPr lvl="2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caused by limited resources, predation and disease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u="sng" dirty="0" smtClean="0">
                <a:solidFill>
                  <a:srgbClr val="00B0F0"/>
                </a:solidFill>
              </a:rPr>
              <a:t>density independent </a:t>
            </a:r>
            <a:r>
              <a:rPr lang="en-US" dirty="0" smtClean="0">
                <a:solidFill>
                  <a:srgbClr val="00B0F0"/>
                </a:solidFill>
              </a:rPr>
              <a:t>– affects all populations in a general way</a:t>
            </a:r>
          </a:p>
          <a:p>
            <a:pPr lvl="2"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caused by severe weather and natural disasters </a:t>
            </a:r>
            <a:endParaRPr lang="en-US" dirty="0">
              <a:solidFill>
                <a:srgbClr val="00B0F0"/>
              </a:solidFill>
            </a:endParaRPr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Regulation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8190380"/>
              </p:ext>
            </p:extLst>
          </p:nvPr>
        </p:nvGraphicFramePr>
        <p:xfrm>
          <a:off x="612775" y="1600200"/>
          <a:ext cx="8153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Density Dependent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Density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</a:rPr>
                        <a:t> Independent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2" y="2679700"/>
            <a:ext cx="3952599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10" y="2679700"/>
            <a:ext cx="3902538" cy="265430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63155"/>
              </p:ext>
            </p:extLst>
          </p:nvPr>
        </p:nvGraphicFramePr>
        <p:xfrm>
          <a:off x="612648" y="5562600"/>
          <a:ext cx="8153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Limited Resources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00"/>
                          </a:solidFill>
                        </a:rPr>
                        <a:t>Natural Disaster</a:t>
                      </a:r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0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Properties of Populations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0935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-Used </a:t>
            </a:r>
            <a:r>
              <a:rPr lang="en-US" dirty="0"/>
              <a:t>to describe populations and to predict changes within them.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- Size </a:t>
            </a:r>
            <a:r>
              <a:rPr lang="en-US" dirty="0" smtClean="0">
                <a:solidFill>
                  <a:srgbClr val="00B0F0"/>
                </a:solidFill>
              </a:rPr>
              <a:t>is the number of individuals in the area</a:t>
            </a:r>
            <a:endParaRPr lang="en-US" b="1" dirty="0">
              <a:solidFill>
                <a:srgbClr val="00B0F0"/>
              </a:solidFill>
            </a:endParaRP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-Density </a:t>
            </a:r>
            <a:r>
              <a:rPr lang="en-US" dirty="0">
                <a:solidFill>
                  <a:srgbClr val="00B0F0"/>
                </a:solidFill>
              </a:rPr>
              <a:t>is the number of individuals of the same species in that live in a </a:t>
            </a:r>
            <a:r>
              <a:rPr lang="en-US" dirty="0" smtClean="0">
                <a:solidFill>
                  <a:srgbClr val="00B0F0"/>
                </a:solidFill>
              </a:rPr>
              <a:t>specific area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-Dispersion </a:t>
            </a:r>
            <a:r>
              <a:rPr lang="en-US" dirty="0">
                <a:solidFill>
                  <a:srgbClr val="00B0F0"/>
                </a:solidFill>
              </a:rPr>
              <a:t>is the </a:t>
            </a:r>
            <a:r>
              <a:rPr lang="en-US" dirty="0" smtClean="0">
                <a:solidFill>
                  <a:srgbClr val="00B0F0"/>
                </a:solidFill>
              </a:rPr>
              <a:t>how the organism are dispersed or arrange in the population</a:t>
            </a:r>
          </a:p>
          <a:p>
            <a:pPr lvl="1">
              <a:buClr>
                <a:srgbClr val="FFFFFF"/>
              </a:buClr>
            </a:pPr>
            <a:r>
              <a:rPr lang="en-US" dirty="0" smtClean="0"/>
              <a:t>- can </a:t>
            </a:r>
            <a:r>
              <a:rPr lang="en-US" dirty="0"/>
              <a:t>be even, clumped, or random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648200"/>
            <a:ext cx="3124200" cy="20601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5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How Does a Population Grow?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1139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A </a:t>
            </a:r>
            <a:r>
              <a:rPr lang="en-US" dirty="0"/>
              <a:t>population </a:t>
            </a:r>
            <a:r>
              <a:rPr lang="en-US" dirty="0">
                <a:solidFill>
                  <a:srgbClr val="00B0F0"/>
                </a:solidFill>
              </a:rPr>
              <a:t>gains individuals with each new offspring or birth and loses them with each death.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The </a:t>
            </a:r>
            <a:r>
              <a:rPr lang="en-US" dirty="0"/>
              <a:t>resulting population change over time can be represented by the equation below.</a:t>
            </a:r>
          </a:p>
        </p:txBody>
      </p:sp>
      <p:pic>
        <p:nvPicPr>
          <p:cNvPr id="1211402" name="Picture 10" descr="0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986213"/>
            <a:ext cx="64579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How Does a Population Grow?</a:t>
            </a:r>
            <a:endParaRPr lang="en-US" b="0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- Growth </a:t>
            </a:r>
            <a:r>
              <a:rPr lang="en-US" b="1" dirty="0">
                <a:solidFill>
                  <a:srgbClr val="00B0F0"/>
                </a:solidFill>
              </a:rPr>
              <a:t>rate </a:t>
            </a:r>
            <a:r>
              <a:rPr lang="en-US" dirty="0" smtClean="0"/>
              <a:t>has 2 meanings: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dirty="0" smtClean="0"/>
              <a:t>	- the </a:t>
            </a:r>
            <a:r>
              <a:rPr lang="en-US" dirty="0"/>
              <a:t>increase in the size of an organism </a:t>
            </a:r>
            <a:endParaRPr lang="en-US" dirty="0" smtClean="0"/>
          </a:p>
          <a:p>
            <a:pPr marL="0" indent="0">
              <a:buClr>
                <a:srgbClr val="FFFFFF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B0F0"/>
                </a:solidFill>
              </a:rPr>
              <a:t>increase in population </a:t>
            </a:r>
            <a:r>
              <a:rPr lang="en-US" dirty="0">
                <a:solidFill>
                  <a:srgbClr val="00B0F0"/>
                </a:solidFill>
              </a:rPr>
              <a:t>over a given period of time.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dirty="0" smtClean="0">
                <a:solidFill>
                  <a:srgbClr val="00B0F0"/>
                </a:solidFill>
              </a:rPr>
              <a:t>	- birth </a:t>
            </a:r>
            <a:r>
              <a:rPr lang="en-US" dirty="0">
                <a:solidFill>
                  <a:srgbClr val="00B0F0"/>
                </a:solidFill>
              </a:rPr>
              <a:t>rate minus the death rate.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-Overtime</a:t>
            </a:r>
            <a:r>
              <a:rPr lang="en-US" dirty="0"/>
              <a:t>, the growth rates of populations change because birth rates and death rates increase or decrease. 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00B0F0"/>
                </a:solidFill>
              </a:rPr>
              <a:t>SO growth </a:t>
            </a:r>
            <a:r>
              <a:rPr lang="en-US" dirty="0">
                <a:solidFill>
                  <a:srgbClr val="00B0F0"/>
                </a:solidFill>
              </a:rPr>
              <a:t>rates can be positive, negative, or zero.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How Does a Population Grow?</a:t>
            </a:r>
            <a:endParaRPr lang="en-US" b="0"/>
          </a:p>
        </p:txBody>
      </p:sp>
      <p:sp>
        <p:nvSpPr>
          <p:cNvPr id="12175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Zero Growth Rate </a:t>
            </a:r>
            <a:r>
              <a:rPr lang="en-US" dirty="0" smtClean="0">
                <a:sym typeface="Wingdings"/>
              </a:rPr>
              <a:t> births = deaths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Positive Growth Rate </a:t>
            </a:r>
            <a:r>
              <a:rPr lang="en-US" dirty="0" smtClean="0">
                <a:sym typeface="Wingdings"/>
              </a:rPr>
              <a:t> births &gt; deaths</a:t>
            </a:r>
          </a:p>
          <a:p>
            <a:pPr>
              <a:buClr>
                <a:srgbClr val="FFFFFF"/>
              </a:buClr>
            </a:pPr>
            <a:r>
              <a:rPr lang="en-US" dirty="0" smtClean="0">
                <a:sym typeface="Wingdings"/>
              </a:rPr>
              <a:t>- Negative Growth Rate  deaths &gt; births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05014"/>
            <a:ext cx="3746500" cy="2884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433"/>
          <a:stretch/>
        </p:blipFill>
        <p:spPr>
          <a:xfrm>
            <a:off x="428625" y="3733800"/>
            <a:ext cx="3943956" cy="24672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Fast Can a Population Grow?</a:t>
            </a:r>
          </a:p>
        </p:txBody>
      </p:sp>
      <p:sp>
        <p:nvSpPr>
          <p:cNvPr id="12195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71249"/>
            <a:ext cx="8569602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 smtClean="0"/>
              <a:t>- Populations </a:t>
            </a:r>
            <a:r>
              <a:rPr lang="en-US" dirty="0"/>
              <a:t>usually stay about the same size from year to year </a:t>
            </a:r>
            <a:endParaRPr lang="en-US" dirty="0" smtClean="0"/>
          </a:p>
          <a:p>
            <a:pPr lvl="1">
              <a:buClr>
                <a:srgbClr val="FFFFFF"/>
              </a:buClr>
            </a:pPr>
            <a:r>
              <a:rPr lang="en-US" dirty="0"/>
              <a:t>-</a:t>
            </a:r>
            <a:r>
              <a:rPr lang="en-US" dirty="0" smtClean="0"/>
              <a:t>various </a:t>
            </a:r>
            <a:r>
              <a:rPr lang="en-US" dirty="0"/>
              <a:t>factors kill </a:t>
            </a:r>
            <a:r>
              <a:rPr lang="en-US" dirty="0" smtClean="0"/>
              <a:t>individuals </a:t>
            </a:r>
            <a:r>
              <a:rPr lang="en-US" dirty="0"/>
              <a:t>before they can reproduce.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These </a:t>
            </a:r>
            <a:r>
              <a:rPr lang="en-US" dirty="0"/>
              <a:t>factors control the sizes of populations.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 The </a:t>
            </a:r>
            <a:r>
              <a:rPr lang="en-US" dirty="0"/>
              <a:t>factors also determine how the population </a:t>
            </a:r>
            <a:r>
              <a:rPr lang="en-US" dirty="0" smtClean="0"/>
              <a:t>evolves over a long period of time.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Biotic Potential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2163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The Fastest Rate a population can grow</a:t>
            </a:r>
          </a:p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- Limited by reproductive potential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encrypted-tbn0.gstatic.com/images?q=tbn:ANd9GcRquGqV-f5V6iwMs3SNhEugv8NDgIzrnSiMeB-jB4ti9wgt9k2j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743200"/>
            <a:ext cx="5517249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Reproductive </a:t>
            </a:r>
            <a:r>
              <a:rPr lang="en-US" dirty="0" smtClean="0">
                <a:solidFill>
                  <a:srgbClr val="00B0F0"/>
                </a:solidFill>
              </a:rPr>
              <a:t>Potential 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122163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28625" y="1498600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 smtClean="0">
                <a:solidFill>
                  <a:srgbClr val="00B0F0"/>
                </a:solidFill>
              </a:rPr>
              <a:t>- Reproductive </a:t>
            </a:r>
            <a:r>
              <a:rPr lang="en-US" b="1" dirty="0">
                <a:solidFill>
                  <a:srgbClr val="00B0F0"/>
                </a:solidFill>
              </a:rPr>
              <a:t>potential</a:t>
            </a:r>
            <a:r>
              <a:rPr lang="en-US" dirty="0">
                <a:solidFill>
                  <a:srgbClr val="00B0F0"/>
                </a:solidFill>
              </a:rPr>
              <a:t> is the maximum number of offspring that a given organism can produce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00B0F0"/>
                </a:solidFill>
              </a:rPr>
              <a:t>- Some </a:t>
            </a:r>
            <a:r>
              <a:rPr lang="en-US" dirty="0">
                <a:solidFill>
                  <a:srgbClr val="00B0F0"/>
                </a:solidFill>
              </a:rPr>
              <a:t>species have much higher reproductive potentials than others. 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-This affects how quickly a population can grow.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602" y="41148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72&quot; dur=&quot;.899&quot;/&gt;&lt;Slide id=&quot;275&quot; dur=&quot;.639&quot;/&gt;&lt;Slide id=&quot;274&quot; dur=&quot;.51&quot;/&gt;&lt;Slide id=&quot;276&quot; dur=&quot;1.809&quot;/&gt;&lt;/Timings&gt;&lt;/WMTools&gt;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1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20913</TotalTime>
  <Words>897</Words>
  <Application>Microsoft Office PowerPoint</Application>
  <PresentationFormat>On-screen Show (4:3)</PresentationFormat>
  <Paragraphs>104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18</vt:i4>
      </vt:variant>
    </vt:vector>
  </HeadingPairs>
  <TitlesOfParts>
    <vt:vector size="41" baseType="lpstr">
      <vt:lpstr>1_Custom Design</vt:lpstr>
      <vt:lpstr>Median</vt:lpstr>
      <vt:lpstr>Chapter 8 </vt:lpstr>
      <vt:lpstr>What Is a Population?</vt:lpstr>
      <vt:lpstr>Properties of Populations</vt:lpstr>
      <vt:lpstr>How Does a Population Grow?</vt:lpstr>
      <vt:lpstr>How Does a Population Grow?</vt:lpstr>
      <vt:lpstr>How Does a Population Grow?</vt:lpstr>
      <vt:lpstr>How Fast Can a Population Grow?</vt:lpstr>
      <vt:lpstr>Biotic Potential</vt:lpstr>
      <vt:lpstr>Reproductive Potential </vt:lpstr>
      <vt:lpstr>Reproductive Potential</vt:lpstr>
      <vt:lpstr>Reproductive Potential</vt:lpstr>
      <vt:lpstr>Exponential Growth</vt:lpstr>
      <vt:lpstr>Exponential Growth</vt:lpstr>
      <vt:lpstr>What Limits Population Growth?</vt:lpstr>
      <vt:lpstr>Carrying Capacity</vt:lpstr>
      <vt:lpstr>Carrying Capacity</vt:lpstr>
      <vt:lpstr>Resource Limits on Populations</vt:lpstr>
      <vt:lpstr>Competition Within a Population</vt:lpstr>
      <vt:lpstr>Competition Within a Population</vt:lpstr>
      <vt:lpstr>Two Types of Population Regulation</vt:lpstr>
      <vt:lpstr>Population Regulation</vt:lpstr>
      <vt:lpstr>Chapter</vt:lpstr>
      <vt:lpstr>ELI Sect 1</vt:lpstr>
      <vt:lpstr>ELI Sect 2</vt:lpstr>
      <vt:lpstr>ELI Sect 3</vt:lpstr>
      <vt:lpstr>ELI Sect 4</vt:lpstr>
      <vt:lpstr>ELI STP</vt:lpstr>
      <vt:lpstr>Image/Math</vt:lpstr>
      <vt:lpstr>Bellringers</vt:lpstr>
      <vt:lpstr>Transparencies</vt:lpstr>
      <vt:lpstr>VIs Con</vt:lpstr>
      <vt:lpstr>Resources</vt:lpstr>
      <vt:lpstr>Chapter menu</vt:lpstr>
      <vt:lpstr>No CNN</vt:lpstr>
      <vt:lpstr>Chapter Presentation</vt:lpstr>
      <vt:lpstr>Image and Activity Bank</vt:lpstr>
      <vt:lpstr>Standardized Test Prep</vt:lpstr>
      <vt:lpstr>Section 1</vt:lpstr>
      <vt:lpstr>Section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Administrator</cp:lastModifiedBy>
  <cp:revision>713</cp:revision>
  <cp:lastPrinted>2014-10-15T13:43:03Z</cp:lastPrinted>
  <dcterms:modified xsi:type="dcterms:W3CDTF">2014-10-21T13:26:43Z</dcterms:modified>
</cp:coreProperties>
</file>