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460" r:id="rId3"/>
    <p:sldId id="282" r:id="rId4"/>
    <p:sldId id="449" r:id="rId5"/>
    <p:sldId id="380" r:id="rId6"/>
    <p:sldId id="450" r:id="rId7"/>
    <p:sldId id="400" r:id="rId8"/>
    <p:sldId id="287" r:id="rId9"/>
    <p:sldId id="401" r:id="rId10"/>
    <p:sldId id="290" r:id="rId11"/>
    <p:sldId id="402" r:id="rId12"/>
    <p:sldId id="457" r:id="rId13"/>
    <p:sldId id="292" r:id="rId14"/>
    <p:sldId id="294" r:id="rId15"/>
    <p:sldId id="302" r:id="rId16"/>
    <p:sldId id="403" r:id="rId17"/>
    <p:sldId id="306" r:id="rId18"/>
    <p:sldId id="451" r:id="rId19"/>
    <p:sldId id="452" r:id="rId20"/>
    <p:sldId id="382" r:id="rId21"/>
    <p:sldId id="383" r:id="rId22"/>
    <p:sldId id="412" r:id="rId23"/>
    <p:sldId id="416" r:id="rId24"/>
    <p:sldId id="417" r:id="rId25"/>
    <p:sldId id="431" r:id="rId26"/>
    <p:sldId id="454" r:id="rId27"/>
    <p:sldId id="453" r:id="rId28"/>
    <p:sldId id="432" r:id="rId29"/>
    <p:sldId id="435" r:id="rId30"/>
    <p:sldId id="436" r:id="rId31"/>
    <p:sldId id="437" r:id="rId32"/>
    <p:sldId id="438" r:id="rId33"/>
    <p:sldId id="439" r:id="rId34"/>
    <p:sldId id="440" r:id="rId35"/>
    <p:sldId id="441" r:id="rId36"/>
    <p:sldId id="442" r:id="rId37"/>
    <p:sldId id="443" r:id="rId38"/>
    <p:sldId id="444" r:id="rId39"/>
    <p:sldId id="455" r:id="rId40"/>
    <p:sldId id="445" r:id="rId41"/>
    <p:sldId id="447" r:id="rId42"/>
    <p:sldId id="404" r:id="rId43"/>
    <p:sldId id="405" r:id="rId44"/>
    <p:sldId id="392" r:id="rId45"/>
    <p:sldId id="393" r:id="rId46"/>
    <p:sldId id="394" r:id="rId47"/>
    <p:sldId id="395" r:id="rId48"/>
    <p:sldId id="425" r:id="rId49"/>
    <p:sldId id="420" r:id="rId50"/>
    <p:sldId id="398" r:id="rId51"/>
    <p:sldId id="422" r:id="rId52"/>
    <p:sldId id="407" r:id="rId53"/>
    <p:sldId id="408" r:id="rId54"/>
    <p:sldId id="456" r:id="rId55"/>
    <p:sldId id="409" r:id="rId56"/>
    <p:sldId id="421" r:id="rId57"/>
    <p:sldId id="426" r:id="rId58"/>
    <p:sldId id="423" r:id="rId59"/>
    <p:sldId id="458" r:id="rId60"/>
    <p:sldId id="427" r:id="rId61"/>
    <p:sldId id="428" r:id="rId62"/>
    <p:sldId id="448" r:id="rId63"/>
    <p:sldId id="367" r:id="rId64"/>
    <p:sldId id="410" r:id="rId65"/>
    <p:sldId id="434" r:id="rId66"/>
    <p:sldId id="411" r:id="rId67"/>
    <p:sldId id="430" r:id="rId6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00"/>
    <a:srgbClr val="00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84" autoAdjust="0"/>
    <p:restoredTop sz="95207" autoAdjust="0"/>
  </p:normalViewPr>
  <p:slideViewPr>
    <p:cSldViewPr>
      <p:cViewPr varScale="1">
        <p:scale>
          <a:sx n="75" d="100"/>
          <a:sy n="75" d="100"/>
        </p:scale>
        <p:origin x="-7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0.xml"/><Relationship Id="rId1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A580470-3872-4B1A-93BD-20E91ABD3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3BCDC-16E0-47D8-B6CA-C4A50D348F0D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6239A-95E1-46A9-8E3C-499B73A716C5}" type="slidenum">
              <a:rPr lang="en-US" smtClean="0">
                <a:latin typeface="Times New Roman" pitchFamily="18" charset="0"/>
              </a:rPr>
              <a:pPr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4DC51-D6C9-4D6A-B48A-0E0864A01943}" type="slidenum">
              <a:rPr lang="en-US" smtClean="0">
                <a:latin typeface="Times New Roman" pitchFamily="18" charset="0"/>
              </a:rPr>
              <a:pPr/>
              <a:t>36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B51D2-A7D1-4FF3-AD4E-29BF7EF17983}" type="slidenum">
              <a:rPr lang="en-US" smtClean="0">
                <a:latin typeface="Times New Roman" pitchFamily="18" charset="0"/>
              </a:rPr>
              <a:pPr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794C1-4C1F-4E33-A7FB-B03F75A62F91}" type="slidenum">
              <a:rPr lang="en-US" smtClean="0">
                <a:latin typeface="Times New Roman" pitchFamily="18" charset="0"/>
              </a:rPr>
              <a:pPr/>
              <a:t>40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15A6A-6B83-477A-A92E-F3BE144CBD85}" type="slidenum">
              <a:rPr lang="en-US" smtClean="0">
                <a:latin typeface="Times New Roman" pitchFamily="18" charset="0"/>
              </a:rPr>
              <a:pPr/>
              <a:t>63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66209-24DA-457C-81CD-06CE64604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6E2C0-EF1F-4680-9B2A-1779E2D0E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465E-E914-4436-B34F-0E016F5C1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6399D-CA4B-4F7C-92C0-A79880BDE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1FEB8-C726-486C-9739-4D07DC452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38763-4C8E-4B0C-A248-92A04F0AF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32081-6104-47FD-B65B-DE781B3F1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2034D-73A5-4D1A-999A-E4987051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75BDB-7EA5-4EA0-944D-EAF7E5AE5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B0AF7-FF09-4FC8-BF7B-70C2AB21A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1AAD6-10A2-48B1-B815-C3EAB0E09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4C00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BBF87A39-4C44-4A1A-82F4-9CB64F25C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bldLvl="5" autoUpdateAnimBg="0">
        <p:tmplLst>
          <p:tmpl lvl="1">
            <p:tnLst>
              <p:par>
                <p:cTn presetID="16" presetClass="entr" presetSubtype="4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4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4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4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4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500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v"/>
        <a:defRPr sz="3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5000"/>
        <a:buChar char="-"/>
        <a:defRPr sz="32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Ø"/>
        <a:defRPr sz="3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cm.amazon.com/e/cm?lt1=_blank&amp;bc1=000000&amp;IS2=1&amp;bg1=FFFFFF&amp;fc1=000000&amp;lc1=0000FF&amp;t=auruscie-20&amp;o=1&amp;p=8&amp;l=as1&amp;m=amazon&amp;f=ifr&amp;md=10FE9736YVPPT7A0FBG2&amp;asins=007338321X" TargetMode="External"/><Relationship Id="rId2" Type="http://schemas.openxmlformats.org/officeDocument/2006/relationships/hyperlink" Target="http://rcm.amazon.com/e/cm?lt1=_blank&amp;bc1=000000&amp;IS2=1&amp;bg1=FFFFFF&amp;fc1=000000&amp;lc1=0000FF&amp;t=auruscie-20&amp;o=1&amp;p=8&amp;l=as1&amp;m=amazon&amp;f=ifr&amp;md=10FE9736YVPPT7A0FBG2&amp;asins=049555671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ocstoc.com/docs/69621790/Global-Warming--Climate-Change-Notes-Outline" TargetMode="External"/><Relationship Id="rId4" Type="http://schemas.openxmlformats.org/officeDocument/2006/relationships/hyperlink" Target="http://www.docstoc.com/profile/jamesdauray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ovieClips\Day%20After%20Tomorrow%20Ice%20Shelf.wm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ovieClips\Day%20After%20Tomorrow%20NY%20Flood.wm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ovieClips\Day%20After%20Tomorrow%20Evac%20Plan.wmv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MovieClips\Inconvenient%20Truth%20Intro.wmv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MovieClips\Inconvenient%20Truth%20Hurricanes.wmv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ovieClips\Inconvenient%20Truth%20Ice%20Caps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ovieClips\Inconvenient%20Truth%20Flooding.wmv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MovieClips\Inconvenient%20Truth%20Scientific%20Agreement.wmv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MovieClips\Inconvenient%20Truth%20Slow%20Response.wmv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7320CD0-731E-4C34-BB8A-532E36C4AF16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Global Climate Change</a:t>
            </a:r>
          </a:p>
        </p:txBody>
      </p:sp>
      <p:sp>
        <p:nvSpPr>
          <p:cNvPr id="2053" name="Subtitle 5"/>
          <p:cNvSpPr>
            <a:spLocks noGrp="1"/>
          </p:cNvSpPr>
          <p:nvPr>
            <p:ph type="subTitle" idx="1"/>
          </p:nvPr>
        </p:nvSpPr>
        <p:spPr>
          <a:xfrm>
            <a:off x="914400" y="6248400"/>
            <a:ext cx="6400800" cy="457200"/>
          </a:xfrm>
        </p:spPr>
        <p:txBody>
          <a:bodyPr/>
          <a:lstStyle/>
          <a:p>
            <a:r>
              <a:rPr lang="en-US" sz="1800" dirty="0" smtClean="0"/>
              <a:t>“Warming of the climate system is unequivocal.” – International Panel on Climate Change, Fourth Report</a:t>
            </a:r>
          </a:p>
          <a:p>
            <a:endParaRPr lang="en-US" dirty="0" smtClean="0"/>
          </a:p>
        </p:txBody>
      </p:sp>
      <p:pic>
        <p:nvPicPr>
          <p:cNvPr id="69634" name="Picture 2" descr="http://web.mit.edu/12.000/www/m2010/images/katrina-08-28-2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8610600" cy="53816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CC42E8-9713-4650-BF66-951932E39F64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Solar Radiation Cont’d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Greenhouse Effect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Infrared energy that reflects off the Earth’s surface is trapped by greenhouse gases such as carbon dioxide in the atmosphere.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This is a normal process that keeps our temperature levels in a certain range.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Currently, these gases are at unusually high levels due to human activities.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How will this affect the Earth’s climate?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7AA8E0-6A4C-4CDD-A600-32E227DAB6B7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Greenhouse Gases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Carbon Dioxide </a:t>
            </a:r>
            <a:r>
              <a:rPr lang="en-US" smtClean="0"/>
              <a:t>-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/>
              <a:t>Fossil-fuel burning.</a:t>
            </a:r>
          </a:p>
          <a:p>
            <a:pPr lvl="2" eaLnBrk="1" hangingPunct="1"/>
            <a:r>
              <a:rPr lang="en-US" smtClean="0"/>
              <a:t>Atmospheric levels increasing steadily.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Methane </a:t>
            </a:r>
            <a:r>
              <a:rPr lang="en-US" smtClean="0"/>
              <a:t>-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/>
              <a:t>Cattle, Coal-mines</a:t>
            </a:r>
          </a:p>
          <a:p>
            <a:pPr lvl="2" eaLnBrk="1" hangingPunct="1"/>
            <a:r>
              <a:rPr lang="en-US" smtClean="0"/>
              <a:t>Absorbs more infrared than CO</a:t>
            </a:r>
            <a:r>
              <a:rPr lang="en-US" baseline="-25000" smtClean="0"/>
              <a:t>2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Water Vapor </a:t>
            </a:r>
            <a:r>
              <a:rPr lang="en-US" smtClean="0"/>
              <a:t>– Formed from evaporation.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Chlorofluorocarbons (CFC’s) </a:t>
            </a:r>
            <a:r>
              <a:rPr lang="en-US" smtClean="0"/>
              <a:t>–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/>
              <a:t>Refrigerants and aerosols. (No longer used)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Nitrous Oxide </a:t>
            </a:r>
            <a:r>
              <a:rPr lang="en-US" smtClean="0"/>
              <a:t>-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/>
              <a:t>Burning organic material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Sources of Greenhouse Gas Emissions</a:t>
            </a:r>
          </a:p>
        </p:txBody>
      </p:sp>
      <p:pic>
        <p:nvPicPr>
          <p:cNvPr id="58371" name="Picture 3" descr="c:\final files\chapt09\Art\color_art_library\09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819150"/>
            <a:ext cx="9117012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E53175B-8CDB-46B8-919D-66794BADD6F9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Global Temperature Affect Rain?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amount of heat in the atmosphere directly affects the movement of water.</a:t>
            </a:r>
          </a:p>
          <a:p>
            <a:pPr eaLnBrk="1" hangingPunct="1"/>
            <a:r>
              <a:rPr lang="en-US" dirty="0" smtClean="0"/>
              <a:t>Warm </a:t>
            </a:r>
            <a:r>
              <a:rPr lang="en-US" dirty="0" smtClean="0"/>
              <a:t>air containing evaporated water rises higher into the atmosphere.</a:t>
            </a:r>
          </a:p>
          <a:p>
            <a:pPr lvl="1" eaLnBrk="1" hangingPunct="1"/>
            <a:r>
              <a:rPr lang="en-US" dirty="0" smtClean="0"/>
              <a:t>Warm air is less dense than cool air.</a:t>
            </a:r>
          </a:p>
          <a:p>
            <a:pPr eaLnBrk="1" hangingPunct="1"/>
            <a:r>
              <a:rPr lang="en-US" dirty="0" smtClean="0"/>
              <a:t>As warm air rises, heat is released into the atmosphere and the water vapor condenses.</a:t>
            </a:r>
          </a:p>
          <a:p>
            <a:pPr lvl="1" eaLnBrk="1" hangingPunct="1"/>
            <a:r>
              <a:rPr lang="en-US" dirty="0" smtClean="0"/>
              <a:t>The condensed water then falls as rain or snow.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A9ED65-328B-44B3-AE75-5EE5A4767F3C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Convection Currents</a:t>
            </a:r>
          </a:p>
        </p:txBody>
      </p:sp>
      <p:pic>
        <p:nvPicPr>
          <p:cNvPr id="46083" name="Picture 3" descr="Fig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14400"/>
            <a:ext cx="5943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E0F7701-68E5-4438-A821-118746DC2B33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CLIMATE CHANGE IS A NATURAL PROCESS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Changes in climate have been observed throughout history.</a:t>
            </a:r>
          </a:p>
          <a:p>
            <a:pPr lvl="1" eaLnBrk="1" hangingPunct="1"/>
            <a:r>
              <a:rPr lang="en-US" smtClean="0"/>
              <a:t>There have been at least 5 major ice ages.</a:t>
            </a:r>
          </a:p>
          <a:p>
            <a:pPr lvl="1" eaLnBrk="1" hangingPunct="1"/>
            <a:r>
              <a:rPr lang="en-US" smtClean="0"/>
              <a:t>The sun undergoes cycles where it releases different amounts of energy.</a:t>
            </a:r>
          </a:p>
          <a:p>
            <a:pPr lvl="1" eaLnBrk="1" hangingPunct="1"/>
            <a:r>
              <a:rPr lang="en-US" smtClean="0"/>
              <a:t>The Earth’s orbit can shift and tilt.</a:t>
            </a:r>
          </a:p>
          <a:p>
            <a:pPr lvl="2" eaLnBrk="1" hangingPunct="1"/>
            <a:r>
              <a:rPr lang="en-US" smtClean="0"/>
              <a:t>Example:  Magnitude 8.8 earthquake in Chile shorted the Earth’s day by 1.26 millionths of a second.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Evidence of Global Warming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the EPA, the global surface temperature has increased 0.9°F since 1880.</a:t>
            </a:r>
          </a:p>
          <a:p>
            <a:pPr lvl="1"/>
            <a:r>
              <a:rPr lang="en-US" dirty="0" smtClean="0"/>
              <a:t>The Earth’s surface is currently warming at a rate of about 0.29ºF/decade or 2.9°F/century.</a:t>
            </a:r>
          </a:p>
          <a:p>
            <a:pPr lvl="1"/>
            <a:r>
              <a:rPr lang="en-US" dirty="0" smtClean="0"/>
              <a:t>The eight warmest years on record (since 1880) have all occurred since 2001, with the warmest years being 2005 and 2010.</a:t>
            </a:r>
          </a:p>
          <a:p>
            <a:pPr lvl="1"/>
            <a:r>
              <a:rPr lang="en-US" dirty="0" smtClean="0"/>
              <a:t>Arctic temperatures have increased twice as fast as the rest of the Earth.</a:t>
            </a:r>
          </a:p>
          <a:p>
            <a:pPr lvl="1"/>
            <a:endParaRPr lang="en-US" sz="1400" dirty="0" smtClean="0"/>
          </a:p>
          <a:p>
            <a:pPr lvl="1">
              <a:buFont typeface="Wingdings" pitchFamily="2" charset="2"/>
              <a:buNone/>
            </a:pPr>
            <a:r>
              <a:rPr lang="en-US" sz="1400" dirty="0" smtClean="0"/>
              <a:t>Source:  http://epa.gov/climatechange/science/recenttc.html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4AC0D79-1D62-42F4-AAF2-DA1D265C92A1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4BC30F3-5542-4707-9816-7B600ADEC0C5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Global Warming Human-Caused?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Intergovernmental Panel on Climate Change (IPCC) released its fourth report in 2007.</a:t>
            </a:r>
          </a:p>
          <a:p>
            <a:pPr eaLnBrk="1" hangingPunct="1"/>
            <a:r>
              <a:rPr lang="en-US" dirty="0" smtClean="0"/>
              <a:t>Two important statements are made in the summary of this report:</a:t>
            </a:r>
          </a:p>
          <a:p>
            <a:pPr lvl="1" eaLnBrk="1" hangingPunct="1"/>
            <a:r>
              <a:rPr lang="en-US" sz="2800" dirty="0" smtClean="0"/>
              <a:t>“Warming of the climate system is unequivocal, as is now evident from observations of </a:t>
            </a:r>
            <a:r>
              <a:rPr lang="en-US" sz="2800" u="sng" dirty="0" smtClean="0"/>
              <a:t>increases in global average air and ocean temperatures</a:t>
            </a:r>
            <a:r>
              <a:rPr lang="en-US" sz="2800" dirty="0" smtClean="0"/>
              <a:t>, </a:t>
            </a:r>
            <a:r>
              <a:rPr lang="en-US" sz="2800" u="sng" dirty="0" smtClean="0"/>
              <a:t>widespread melting of snow and ice</a:t>
            </a:r>
            <a:r>
              <a:rPr lang="en-US" sz="2800" dirty="0" smtClean="0"/>
              <a:t>, and </a:t>
            </a:r>
            <a:r>
              <a:rPr lang="en-US" sz="2800" u="sng" dirty="0" smtClean="0"/>
              <a:t>rising global average sea level</a:t>
            </a:r>
            <a:r>
              <a:rPr lang="en-US" sz="2800" dirty="0" smtClean="0"/>
              <a:t>. 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4BC30F3-5542-4707-9816-7B600ADEC0C5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Global Warming Human-Caused?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Second statement of the IPCC fourth report summary:</a:t>
            </a:r>
          </a:p>
          <a:p>
            <a:pPr lvl="1" eaLnBrk="1" hangingPunct="1"/>
            <a:r>
              <a:rPr lang="en-US" sz="2800" dirty="0" smtClean="0"/>
              <a:t>"Most of the observed increase in global average temperatures since the mid-20th century is very likely due to the observed increase in </a:t>
            </a:r>
            <a:r>
              <a:rPr lang="en-US" sz="2800" u="sng" dirty="0" smtClean="0"/>
              <a:t>anthropogenic greenhouse gas concentrations</a:t>
            </a:r>
            <a:r>
              <a:rPr lang="en-US" sz="2800" dirty="0" smtClean="0"/>
              <a:t>."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IPCC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6399D-CA4B-4F7C-92C0-A79880BDEE4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3970" name="Picture 2" descr="Figure SPM.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74331"/>
            <a:ext cx="5410200" cy="60836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Climate Change </a:t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Based on the textbooks</a:t>
            </a:r>
            <a:r>
              <a:rPr lang="en-US" sz="2800" dirty="0" smtClean="0"/>
              <a:t>:</a:t>
            </a:r>
          </a:p>
          <a:p>
            <a:pPr lvl="1"/>
            <a:r>
              <a:rPr lang="en-US" sz="2000" dirty="0" smtClean="0">
                <a:hlinkClick r:id="rId2"/>
              </a:rPr>
              <a:t>Living in the Environment by Miller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3"/>
              </a:rPr>
              <a:t>Environmental Science by Cunningham &amp; Cunningham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000" dirty="0" smtClean="0"/>
              <a:t>More teaching resources and lectures available here:  </a:t>
            </a:r>
            <a:r>
              <a:rPr lang="en-US" sz="2000" dirty="0" smtClean="0">
                <a:hlinkClick r:id="rId4"/>
              </a:rPr>
              <a:t>www.docstoc.com/profile/jamesdauray</a:t>
            </a:r>
            <a:endParaRPr lang="en-US" sz="2000" dirty="0" smtClean="0"/>
          </a:p>
          <a:p>
            <a:r>
              <a:rPr lang="en-US" sz="2000" dirty="0" smtClean="0"/>
              <a:t>Student notes outline available for this lecture here:</a:t>
            </a:r>
          </a:p>
          <a:p>
            <a:r>
              <a:rPr lang="en-US" sz="1600" dirty="0" smtClean="0">
                <a:hlinkClick r:id="rId5"/>
              </a:rPr>
              <a:t>http://www.docstoc.com/docs/69621790/Global-Warming--Climate-Change-Notes-Outline</a:t>
            </a:r>
            <a:endParaRPr lang="en-US" sz="16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Lecture </a:t>
            </a:r>
            <a:r>
              <a:rPr lang="en-US" sz="1800" dirty="0" err="1" smtClean="0"/>
              <a:t>Powerpoint</a:t>
            </a:r>
            <a:r>
              <a:rPr lang="en-US" sz="1800" dirty="0" smtClean="0"/>
              <a:t> written by James </a:t>
            </a:r>
            <a:r>
              <a:rPr lang="en-US" sz="1800" dirty="0" err="1" smtClean="0"/>
              <a:t>Dauray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728275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Warming Timeline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century:  Beginning of industrial revolution</a:t>
            </a:r>
          </a:p>
          <a:p>
            <a:pPr eaLnBrk="1" hangingPunct="1"/>
            <a:r>
              <a:rPr lang="en-US" sz="2400" dirty="0" smtClean="0"/>
              <a:t>1958:  </a:t>
            </a:r>
            <a:r>
              <a:rPr lang="en-US" sz="2400" dirty="0" smtClean="0"/>
              <a:t>Daily records of carbon dioxide levels start.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Venus found to have surface temperatures above boiling point.</a:t>
            </a:r>
          </a:p>
          <a:p>
            <a:pPr eaLnBrk="1" hangingPunct="1"/>
            <a:r>
              <a:rPr lang="en-US" sz="2400" dirty="0" smtClean="0"/>
              <a:t>1970:  First Earth day.</a:t>
            </a:r>
          </a:p>
          <a:p>
            <a:pPr eaLnBrk="1" hangingPunct="1"/>
            <a:r>
              <a:rPr lang="en-US" sz="2400" dirty="0" smtClean="0"/>
              <a:t>1973:  Arab embargo -- energy crisis.</a:t>
            </a:r>
          </a:p>
          <a:p>
            <a:pPr eaLnBrk="1" hangingPunct="1"/>
            <a:r>
              <a:rPr lang="en-US" sz="2400" dirty="0" smtClean="0"/>
              <a:t>1977:  Scientific opinion converges on global warming as the major climate risk.</a:t>
            </a:r>
          </a:p>
          <a:p>
            <a:pPr eaLnBrk="1" hangingPunct="1"/>
            <a:r>
              <a:rPr lang="en-US" sz="2400" dirty="0" smtClean="0"/>
              <a:t>1981:  Warmest year on record.</a:t>
            </a:r>
          </a:p>
          <a:p>
            <a:pPr eaLnBrk="1" hangingPunct="1"/>
            <a:r>
              <a:rPr lang="en-US" sz="2400" dirty="0" smtClean="0"/>
              <a:t>1995:  Reports on breaking up of Antarctic ice shelf.</a:t>
            </a:r>
          </a:p>
          <a:p>
            <a:pPr eaLnBrk="1" hangingPunct="1"/>
            <a:r>
              <a:rPr lang="en-US" sz="2400" dirty="0" smtClean="0"/>
              <a:t>1997:  Kyoto protocol established.</a:t>
            </a:r>
          </a:p>
          <a:p>
            <a:pPr eaLnBrk="1" hangingPunct="1"/>
            <a:r>
              <a:rPr lang="en-US" sz="2400" dirty="0" smtClean="0"/>
              <a:t>1998:  Strong El Nino produces warmest year on record.</a:t>
            </a:r>
          </a:p>
          <a:p>
            <a:pPr eaLnBrk="1" hangingPunct="1"/>
            <a:r>
              <a:rPr lang="en-US" sz="2400" dirty="0" smtClean="0"/>
              <a:t>2003:  Deadly European heat wave / major ice sheets collapse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D87E12-DF1F-4E19-A2A8-2EFF818C15B9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2004:  Day After Tomorrow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A4A3540-7FB8-4262-B387-980B4CC4AC67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17412" name="Picture 2" descr="Worse Than A Hollywood Disaster Movie, The Wall Street Crash and Economy Depression/Recession Obliges to THINK MORE The ENTERTAINMENT Social Function When Theaters are More Crowdy than Ever, Hollywood must Feel Guilty Smartly and Help Nicel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887413"/>
            <a:ext cx="4038600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6324600"/>
            <a:ext cx="8686800" cy="533400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Day After Tomorrow Clip 1: Breaking </a:t>
            </a:r>
            <a:r>
              <a:rPr lang="en-US" sz="2000" dirty="0" smtClean="0">
                <a:solidFill>
                  <a:schemeClr val="bg1"/>
                </a:solidFill>
              </a:rPr>
              <a:t>of the Larsen B Ice Shelf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33835C5-56FC-49D8-A59E-28A63C3E6955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6" name="Day After Tomorrow Ice Shelf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8458200" cy="63436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54A647-4035-4A25-8C5C-38097BC66931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0" y="6324600"/>
            <a:ext cx="8686800" cy="5334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Day After Tomorrow Clip </a:t>
            </a:r>
            <a:r>
              <a:rPr lang="en-US" sz="2400" dirty="0" smtClean="0">
                <a:solidFill>
                  <a:schemeClr val="bg1"/>
                </a:solidFill>
              </a:rPr>
              <a:t>2: New York City Tidal Wave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6" name="Day After Tomorrow NY Flood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0"/>
            <a:ext cx="8382000" cy="6286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DA8929D-C01F-4811-A09A-4F0D2F5E83D7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0" y="6324600"/>
            <a:ext cx="8686800" cy="5334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Day After Tomorrow Clip </a:t>
            </a:r>
            <a:r>
              <a:rPr lang="en-US" sz="2400" dirty="0" smtClean="0">
                <a:solidFill>
                  <a:schemeClr val="bg1"/>
                </a:solidFill>
              </a:rPr>
              <a:t>3: Evacuation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6" name="Day After Tomorrow Evac Pla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304800"/>
            <a:ext cx="7924800" cy="5943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6399D-CA4B-4F7C-92C0-A79880BDEE4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1" y="914400"/>
            <a:ext cx="6934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Kyoto treaty goes into effect (not ratified by U.S.)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smtClean="0">
                <a:solidFill>
                  <a:schemeClr val="bg1"/>
                </a:solidFill>
              </a:rPr>
              <a:t>Most active hurricane season in recorded history.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smtClean="0">
                <a:solidFill>
                  <a:schemeClr val="bg1"/>
                </a:solidFill>
              </a:rPr>
              <a:t>Hurricane </a:t>
            </a:r>
            <a:r>
              <a:rPr lang="en-US" dirty="0" smtClean="0">
                <a:solidFill>
                  <a:schemeClr val="bg1"/>
                </a:solidFill>
              </a:rPr>
              <a:t>Katrina hits New Orleans.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9154" name="Picture 2" descr="File:2005 Atlantic hurricane season 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971800"/>
            <a:ext cx="4768923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29400" y="617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Source:  NOAA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6399D-CA4B-4F7C-92C0-A79880BDEE4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1" y="914400"/>
            <a:ext cx="693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  An Inconvenient Truth, a documentary starring former vice president Al Gore, is released.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2007-Present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Severe drought hits Australia from 2007-2009, followed by severe flooding in 2010</a:t>
            </a:r>
            <a:r>
              <a:rPr lang="en-US" sz="2600" dirty="0" smtClean="0"/>
              <a:t>.  </a:t>
            </a:r>
          </a:p>
          <a:p>
            <a:r>
              <a:rPr lang="en-US" sz="2600" dirty="0" smtClean="0"/>
              <a:t>Severe flooding in Pakistan in 2010.</a:t>
            </a:r>
            <a:endParaRPr lang="en-US" sz="2600" dirty="0" smtClean="0"/>
          </a:p>
          <a:p>
            <a:r>
              <a:rPr lang="en-US" sz="2600" dirty="0" smtClean="0"/>
              <a:t>In the last stages of President Bush’s term, global warming was emphasized as a “scientific uncertainty”</a:t>
            </a:r>
          </a:p>
          <a:p>
            <a:r>
              <a:rPr lang="en-US" sz="2600" dirty="0" smtClean="0"/>
              <a:t>In 2009, the U.S. House of Representatives passed a bill meant to gradually limit the amount of carbon dioxide </a:t>
            </a:r>
            <a:r>
              <a:rPr lang="en-US" sz="2600" dirty="0" smtClean="0"/>
              <a:t>produced.  Stalled in the Senate.</a:t>
            </a:r>
            <a:endParaRPr lang="en-US" sz="2600" dirty="0" smtClean="0"/>
          </a:p>
          <a:p>
            <a:r>
              <a:rPr lang="en-US" sz="2600" dirty="0" smtClean="0"/>
              <a:t>In 2009, a series of emails from the researchers at the University of Anglia were made public; some implied data was being manipulated.  </a:t>
            </a:r>
            <a:r>
              <a:rPr lang="en-US" sz="2600" dirty="0" smtClean="0"/>
              <a:t>This was nicknamed “</a:t>
            </a:r>
            <a:r>
              <a:rPr lang="en-US" sz="2600" dirty="0" err="1" smtClean="0"/>
              <a:t>Climategate</a:t>
            </a:r>
            <a:r>
              <a:rPr lang="en-US" sz="2600" dirty="0" smtClean="0"/>
              <a:t>.”</a:t>
            </a:r>
            <a:endParaRPr lang="en-US" sz="2600" dirty="0" smtClean="0"/>
          </a:p>
          <a:p>
            <a:r>
              <a:rPr lang="en-US" sz="2600" dirty="0" smtClean="0"/>
              <a:t>2010 ties 2005 for the warmest year on record.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6399D-CA4B-4F7C-92C0-A79880BDEE4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52400" y="6096000"/>
            <a:ext cx="8686800" cy="533400"/>
          </a:xfrm>
        </p:spPr>
        <p:txBody>
          <a:bodyPr/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Inconvenient Truth Documentary</a:t>
            </a:r>
            <a:br>
              <a:rPr lang="en-US" sz="2000" i="1" dirty="0" smtClean="0">
                <a:solidFill>
                  <a:schemeClr val="bg1"/>
                </a:solidFill>
              </a:rPr>
            </a:br>
            <a:r>
              <a:rPr lang="en-US" sz="2000" i="1" dirty="0" smtClean="0">
                <a:solidFill>
                  <a:schemeClr val="bg1"/>
                </a:solidFill>
              </a:rPr>
              <a:t>Clip 1: Background</a:t>
            </a:r>
            <a:endParaRPr lang="en-US" sz="2000" i="1" dirty="0" smtClean="0">
              <a:solidFill>
                <a:schemeClr val="bg1"/>
              </a:solidFill>
            </a:endParaRPr>
          </a:p>
        </p:txBody>
      </p:sp>
      <p:sp>
        <p:nvSpPr>
          <p:cNvPr id="4096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754432B-7D91-4504-A2DA-2BE2ED4DC7F1}" type="slidenum">
              <a:rPr lang="en-US" smtClean="0">
                <a:latin typeface="Times New Roman" pitchFamily="18" charset="0"/>
              </a:rPr>
              <a:pPr/>
              <a:t>28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6" name="Inconvenient Truth Intr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3518" y="685800"/>
            <a:ext cx="9050482" cy="5105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3" y="941388"/>
            <a:ext cx="8001000" cy="731837"/>
          </a:xfrm>
        </p:spPr>
        <p:txBody>
          <a:bodyPr/>
          <a:lstStyle/>
          <a:p>
            <a:pPr eaLnBrk="1" hangingPunct="1"/>
            <a:r>
              <a:rPr lang="en-US" smtClean="0"/>
              <a:t>Measuring Carbon Dioxide in the Atmosphere</a:t>
            </a:r>
          </a:p>
        </p:txBody>
      </p:sp>
      <p:sp>
        <p:nvSpPr>
          <p:cNvPr id="13905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38150" y="1955800"/>
            <a:ext cx="8229600" cy="4343400"/>
          </a:xfrm>
        </p:spPr>
        <p:txBody>
          <a:bodyPr/>
          <a:lstStyle/>
          <a:p>
            <a:pPr eaLnBrk="1" hangingPunct="1">
              <a:buClr>
                <a:srgbClr val="FFFFFF"/>
              </a:buClr>
            </a:pPr>
            <a:r>
              <a:rPr lang="en-US" smtClean="0"/>
              <a:t>There is a carbon dioxide detector in  Mauna Loa in Hawaii. </a:t>
            </a:r>
          </a:p>
          <a:p>
            <a:pPr lvl="1" eaLnBrk="1" hangingPunct="1">
              <a:buClr>
                <a:srgbClr val="FFFFFF"/>
              </a:buClr>
            </a:pPr>
            <a:r>
              <a:rPr lang="en-US" smtClean="0"/>
              <a:t>This allows measurements far away from cities and forests.</a:t>
            </a:r>
          </a:p>
          <a:p>
            <a:pPr lvl="1" eaLnBrk="1" hangingPunct="1">
              <a:buClr>
                <a:srgbClr val="FFFFFF"/>
              </a:buClr>
            </a:pPr>
            <a:r>
              <a:rPr lang="en-US" smtClean="0"/>
              <a:t>The winds over Mauna Loa have come thousands of miles across the Pacific Ocean, swirling and mixing as they traveled.</a:t>
            </a:r>
          </a:p>
          <a:p>
            <a:pPr lvl="1" eaLnBrk="1" hangingPunct="1">
              <a:buClr>
                <a:srgbClr val="FFFFFF"/>
              </a:buCl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059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B48539-5F5D-4583-9450-7DF0308CD4ED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ATMOSPHERE AND CLIMATE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334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Weather</a:t>
            </a:r>
            <a:r>
              <a:rPr lang="en-US" smtClean="0"/>
              <a:t> - A description of short-term physical conditions of the atmosphere.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Climate</a:t>
            </a:r>
            <a:r>
              <a:rPr lang="en-US" smtClean="0"/>
              <a:t> - A description of the long-term weather pattern in a particular area.</a:t>
            </a:r>
          </a:p>
          <a:p>
            <a:pPr lvl="1" eaLnBrk="1" hangingPunct="1"/>
            <a:r>
              <a:rPr lang="en-US" smtClean="0"/>
              <a:t>Temperature</a:t>
            </a:r>
          </a:p>
          <a:p>
            <a:pPr lvl="1" eaLnBrk="1" hangingPunct="1"/>
            <a:r>
              <a:rPr lang="en-US" smtClean="0"/>
              <a:t>Humidity</a:t>
            </a:r>
          </a:p>
          <a:p>
            <a:pPr lvl="1" eaLnBrk="1" hangingPunct="1"/>
            <a:r>
              <a:rPr lang="en-US" smtClean="0"/>
              <a:t>Wind</a:t>
            </a:r>
          </a:p>
          <a:p>
            <a:pPr lvl="1" eaLnBrk="1" hangingPunct="1"/>
            <a:r>
              <a:rPr lang="en-US" smtClean="0"/>
              <a:t>Rainfall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Measuring Carbon Dioxide in the Atmosphere</a:t>
            </a:r>
          </a:p>
        </p:txBody>
      </p:sp>
      <p:sp>
        <p:nvSpPr>
          <p:cNvPr id="1396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343400"/>
          </a:xfrm>
        </p:spPr>
        <p:txBody>
          <a:bodyPr/>
          <a:lstStyle/>
          <a:p>
            <a:pPr eaLnBrk="1" hangingPunct="1">
              <a:buClr>
                <a:srgbClr val="FFFFFF"/>
              </a:buClr>
            </a:pPr>
            <a:r>
              <a:rPr lang="en-US" dirty="0" err="1" smtClean="0"/>
              <a:t>Keeling’s</a:t>
            </a:r>
            <a:r>
              <a:rPr lang="en-US" dirty="0" smtClean="0"/>
              <a:t> first measurement, in March of 1958, was 0.0314 percent.</a:t>
            </a:r>
          </a:p>
          <a:p>
            <a:pPr lvl="1" eaLnBrk="1" hangingPunct="1">
              <a:buClr>
                <a:srgbClr val="FFFFFF"/>
              </a:buClr>
            </a:pPr>
            <a:r>
              <a:rPr lang="en-US" dirty="0" smtClean="0"/>
              <a:t>Slightly higher in the winter.</a:t>
            </a:r>
          </a:p>
          <a:p>
            <a:pPr lvl="1" eaLnBrk="1" hangingPunct="1">
              <a:buClr>
                <a:srgbClr val="FFFFFF"/>
              </a:buClr>
            </a:pPr>
            <a:r>
              <a:rPr lang="en-US" dirty="0" smtClean="0"/>
              <a:t>Slightly lower in the summer.</a:t>
            </a:r>
          </a:p>
          <a:p>
            <a:pPr lvl="1" eaLnBrk="1" hangingPunct="1">
              <a:buClr>
                <a:srgbClr val="FFFFFF"/>
              </a:buClr>
            </a:pPr>
            <a:r>
              <a:rPr lang="en-US" dirty="0" smtClean="0"/>
              <a:t>Why?  Photosynthesis</a:t>
            </a:r>
          </a:p>
          <a:p>
            <a:pPr eaLnBrk="1" hangingPunct="1">
              <a:buClr>
                <a:srgbClr val="FFFFFF"/>
              </a:buClr>
            </a:pPr>
            <a:r>
              <a:rPr lang="en-US" dirty="0" smtClean="0"/>
              <a:t>These levels have rose steadily over the last 50 years.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674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final files\chapt09\Art\color_art_library\09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2238"/>
            <a:ext cx="8529638" cy="672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Figure 09.12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final files\chapt09\Art\color_art_library\09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136525"/>
            <a:ext cx="9117012" cy="65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Figure 09.09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Carbon Dioxide-Temperature</a:t>
            </a:r>
            <a:br>
              <a:rPr lang="en-US" smtClean="0"/>
            </a:br>
            <a:r>
              <a:rPr lang="en-US" smtClean="0"/>
              <a:t> “Hockey Stick Graph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temperature data prior to the 19</a:t>
            </a:r>
            <a:r>
              <a:rPr lang="en-US" baseline="30000" smtClean="0"/>
              <a:t>th</a:t>
            </a:r>
            <a:r>
              <a:rPr lang="en-US" smtClean="0"/>
              <a:t> century is retrieved as a result of “proxies”</a:t>
            </a:r>
          </a:p>
          <a:p>
            <a:pPr lvl="1" eaLnBrk="1" hangingPunct="1"/>
            <a:r>
              <a:rPr lang="en-US" smtClean="0"/>
              <a:t>Tree Rings</a:t>
            </a:r>
          </a:p>
          <a:p>
            <a:pPr lvl="1" eaLnBrk="1" hangingPunct="1"/>
            <a:r>
              <a:rPr lang="en-US" smtClean="0"/>
              <a:t>Ice Core Layering</a:t>
            </a:r>
          </a:p>
          <a:p>
            <a:pPr lvl="2" eaLnBrk="1" hangingPunct="1"/>
            <a:r>
              <a:rPr lang="en-US" smtClean="0"/>
              <a:t>Water naturally occurs in two isotopes:</a:t>
            </a:r>
          </a:p>
          <a:p>
            <a:pPr lvl="2" eaLnBrk="1" hangingPunct="1"/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baseline="30000" smtClean="0"/>
              <a:t>16</a:t>
            </a:r>
            <a:r>
              <a:rPr lang="en-US" smtClean="0"/>
              <a:t>O and H</a:t>
            </a:r>
            <a:r>
              <a:rPr lang="en-US" baseline="-25000" smtClean="0"/>
              <a:t>2</a:t>
            </a:r>
            <a:r>
              <a:rPr lang="en-US" baseline="30000" smtClean="0"/>
              <a:t>18</a:t>
            </a:r>
            <a:r>
              <a:rPr lang="en-US" smtClean="0"/>
              <a:t>O</a:t>
            </a:r>
          </a:p>
          <a:p>
            <a:pPr lvl="2" eaLnBrk="1" hangingPunct="1"/>
            <a:r>
              <a:rPr lang="en-US" smtClean="0"/>
              <a:t>Higher amounts of the H</a:t>
            </a:r>
            <a:r>
              <a:rPr lang="en-US" baseline="-25000" smtClean="0"/>
              <a:t>2</a:t>
            </a:r>
            <a:r>
              <a:rPr lang="en-US" baseline="30000" smtClean="0"/>
              <a:t>18</a:t>
            </a:r>
            <a:r>
              <a:rPr lang="en-US" smtClean="0"/>
              <a:t>O are found in colder temperatures.</a:t>
            </a:r>
          </a:p>
          <a:p>
            <a:pPr lvl="3"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9B663B4-D684-439C-9C58-68D039459951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Older Climate Data?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data presented only goes back about 650,000 years.</a:t>
            </a:r>
          </a:p>
          <a:p>
            <a:pPr lvl="1" eaLnBrk="1" hangingPunct="1"/>
            <a:r>
              <a:rPr lang="en-US" smtClean="0"/>
              <a:t>Limited by the age and extent of the Antarctic glaciers.</a:t>
            </a:r>
          </a:p>
          <a:p>
            <a:pPr eaLnBrk="1" hangingPunct="1"/>
            <a:r>
              <a:rPr lang="en-US" smtClean="0"/>
              <a:t>Deep sea cores have also been measured: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042070-B87E-4A3B-9139-EEBC461E51A3}" type="slidenum">
              <a:rPr lang="en-US" smtClean="0">
                <a:latin typeface="Times New Roman" pitchFamily="18" charset="0"/>
              </a:rPr>
              <a:pPr/>
              <a:t>34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38600"/>
            <a:ext cx="8362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270250" y="5924550"/>
            <a:ext cx="28130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Thousands of years ago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 rot="-5400000">
            <a:off x="-1486694" y="3683795"/>
            <a:ext cx="3819525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Average surface temperature (°C)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838200" y="56388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900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1685925" y="56388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800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2533650" y="56388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700</a:t>
            </a: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3381375" y="56388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600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4229100" y="56388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500</a:t>
            </a:r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5076825" y="56388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400</a:t>
            </a:r>
          </a:p>
        </p:txBody>
      </p:sp>
      <p:sp>
        <p:nvSpPr>
          <p:cNvPr id="26635" name="Text Box 13"/>
          <p:cNvSpPr txBox="1">
            <a:spLocks noChangeArrowheads="1"/>
          </p:cNvSpPr>
          <p:nvPr/>
        </p:nvSpPr>
        <p:spPr bwMode="auto">
          <a:xfrm>
            <a:off x="5924550" y="56388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300</a:t>
            </a:r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6772275" y="56388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  <p:sp>
        <p:nvSpPr>
          <p:cNvPr id="26637" name="Text Box 15"/>
          <p:cNvSpPr txBox="1">
            <a:spLocks noChangeArrowheads="1"/>
          </p:cNvSpPr>
          <p:nvPr/>
        </p:nvSpPr>
        <p:spPr bwMode="auto">
          <a:xfrm>
            <a:off x="7620000" y="56388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100</a:t>
            </a:r>
          </a:p>
        </p:txBody>
      </p:sp>
      <p:sp>
        <p:nvSpPr>
          <p:cNvPr id="26638" name="Text Box 16"/>
          <p:cNvSpPr txBox="1">
            <a:spLocks noChangeArrowheads="1"/>
          </p:cNvSpPr>
          <p:nvPr/>
        </p:nvSpPr>
        <p:spPr bwMode="auto">
          <a:xfrm rot="5400000">
            <a:off x="8366919" y="5842794"/>
            <a:ext cx="854075" cy="46196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Pres</a:t>
            </a:r>
          </a:p>
        </p:txBody>
      </p:sp>
      <p:sp>
        <p:nvSpPr>
          <p:cNvPr id="26639" name="Text Box 17"/>
          <p:cNvSpPr txBox="1">
            <a:spLocks noChangeArrowheads="1"/>
          </p:cNvSpPr>
          <p:nvPr/>
        </p:nvSpPr>
        <p:spPr bwMode="auto">
          <a:xfrm>
            <a:off x="673100" y="5386388"/>
            <a:ext cx="311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26640" name="Text Box 18"/>
          <p:cNvSpPr txBox="1">
            <a:spLocks noChangeArrowheads="1"/>
          </p:cNvSpPr>
          <p:nvPr/>
        </p:nvSpPr>
        <p:spPr bwMode="auto">
          <a:xfrm>
            <a:off x="552450" y="5013325"/>
            <a:ext cx="438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26641" name="Text Box 19"/>
          <p:cNvSpPr txBox="1">
            <a:spLocks noChangeArrowheads="1"/>
          </p:cNvSpPr>
          <p:nvPr/>
        </p:nvSpPr>
        <p:spPr bwMode="auto">
          <a:xfrm>
            <a:off x="552450" y="4592638"/>
            <a:ext cx="438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11</a:t>
            </a:r>
          </a:p>
        </p:txBody>
      </p:sp>
      <p:sp>
        <p:nvSpPr>
          <p:cNvPr id="26642" name="Text Box 20"/>
          <p:cNvSpPr txBox="1">
            <a:spLocks noChangeArrowheads="1"/>
          </p:cNvSpPr>
          <p:nvPr/>
        </p:nvSpPr>
        <p:spPr bwMode="auto">
          <a:xfrm>
            <a:off x="552450" y="4176713"/>
            <a:ext cx="438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12</a:t>
            </a:r>
          </a:p>
        </p:txBody>
      </p:sp>
      <p:sp>
        <p:nvSpPr>
          <p:cNvPr id="26643" name="Text Box 21"/>
          <p:cNvSpPr txBox="1">
            <a:spLocks noChangeArrowheads="1"/>
          </p:cNvSpPr>
          <p:nvPr/>
        </p:nvSpPr>
        <p:spPr bwMode="auto">
          <a:xfrm>
            <a:off x="552450" y="3756025"/>
            <a:ext cx="438150" cy="6413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13</a:t>
            </a:r>
          </a:p>
          <a:p>
            <a:pPr algn="ctr"/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44" name="Text Box 22"/>
          <p:cNvSpPr txBox="1">
            <a:spLocks noChangeArrowheads="1"/>
          </p:cNvSpPr>
          <p:nvPr/>
        </p:nvSpPr>
        <p:spPr bwMode="auto">
          <a:xfrm>
            <a:off x="457200" y="3352800"/>
            <a:ext cx="601663" cy="83026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14</a:t>
            </a:r>
          </a:p>
          <a:p>
            <a:pPr algn="ctr"/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45" name="Text Box 23"/>
          <p:cNvSpPr txBox="1">
            <a:spLocks noChangeArrowheads="1"/>
          </p:cNvSpPr>
          <p:nvPr/>
        </p:nvSpPr>
        <p:spPr bwMode="auto">
          <a:xfrm>
            <a:off x="552450" y="2906713"/>
            <a:ext cx="438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26646" name="Text Box 24"/>
          <p:cNvSpPr txBox="1">
            <a:spLocks noChangeArrowheads="1"/>
          </p:cNvSpPr>
          <p:nvPr/>
        </p:nvSpPr>
        <p:spPr bwMode="auto">
          <a:xfrm>
            <a:off x="552450" y="2490788"/>
            <a:ext cx="438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26647" name="Text Box 25"/>
          <p:cNvSpPr txBox="1">
            <a:spLocks noChangeArrowheads="1"/>
          </p:cNvSpPr>
          <p:nvPr/>
        </p:nvSpPr>
        <p:spPr bwMode="auto">
          <a:xfrm>
            <a:off x="552450" y="2071688"/>
            <a:ext cx="438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17</a:t>
            </a:r>
          </a:p>
        </p:txBody>
      </p:sp>
      <p:sp>
        <p:nvSpPr>
          <p:cNvPr id="26648" name="Rectangle 26"/>
          <p:cNvSpPr>
            <a:spLocks noChangeArrowheads="1"/>
          </p:cNvSpPr>
          <p:nvPr/>
        </p:nvSpPr>
        <p:spPr bwMode="auto">
          <a:xfrm>
            <a:off x="7126288" y="6491288"/>
            <a:ext cx="201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latin typeface="Arial" charset="0"/>
              </a:rPr>
              <a:t>Fig. 16-2a, p. 369</a:t>
            </a:r>
          </a:p>
        </p:txBody>
      </p:sp>
      <p:sp>
        <p:nvSpPr>
          <p:cNvPr id="2664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Average Global Temperature over the Past 900,000 Years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22"/>
          <p:cNvSpPr txBox="1">
            <a:spLocks noChangeArrowheads="1"/>
          </p:cNvSpPr>
          <p:nvPr/>
        </p:nvSpPr>
        <p:spPr bwMode="auto">
          <a:xfrm>
            <a:off x="1524000" y="3505200"/>
            <a:ext cx="1295400" cy="92333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End of</a:t>
            </a:r>
          </a:p>
          <a:p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last ice</a:t>
            </a:r>
          </a:p>
          <a:p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age</a:t>
            </a:r>
          </a:p>
        </p:txBody>
      </p:sp>
      <p:sp>
        <p:nvSpPr>
          <p:cNvPr id="27652" name="Rectangle 29"/>
          <p:cNvSpPr>
            <a:spLocks noChangeArrowheads="1"/>
          </p:cNvSpPr>
          <p:nvPr/>
        </p:nvSpPr>
        <p:spPr bwMode="auto">
          <a:xfrm>
            <a:off x="7118350" y="6491288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latin typeface="Arial" charset="0"/>
              </a:rPr>
              <a:t>Fig. 16-2b, p. 369</a:t>
            </a:r>
          </a:p>
        </p:txBody>
      </p:sp>
      <p:sp>
        <p:nvSpPr>
          <p:cNvPr id="27653" name="Rectangle 30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Temperature Changes Over Past 22,000 Years</a:t>
            </a:r>
          </a:p>
        </p:txBody>
      </p:sp>
      <p:sp>
        <p:nvSpPr>
          <p:cNvPr id="27654" name="Text Box 34"/>
          <p:cNvSpPr txBox="1">
            <a:spLocks noChangeArrowheads="1"/>
          </p:cNvSpPr>
          <p:nvPr/>
        </p:nvSpPr>
        <p:spPr bwMode="auto">
          <a:xfrm>
            <a:off x="4138613" y="5867400"/>
            <a:ext cx="12763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Years ago</a:t>
            </a:r>
          </a:p>
        </p:txBody>
      </p:sp>
      <p:sp>
        <p:nvSpPr>
          <p:cNvPr id="27655" name="Text Box 35"/>
          <p:cNvSpPr txBox="1">
            <a:spLocks noChangeArrowheads="1"/>
          </p:cNvSpPr>
          <p:nvPr/>
        </p:nvSpPr>
        <p:spPr bwMode="auto">
          <a:xfrm rot="-5400000">
            <a:off x="-862806" y="3344069"/>
            <a:ext cx="2905125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Temperature change (°C)</a:t>
            </a:r>
          </a:p>
        </p:txBody>
      </p:sp>
      <p:sp>
        <p:nvSpPr>
          <p:cNvPr id="27656" name="Text Box 44"/>
          <p:cNvSpPr txBox="1">
            <a:spLocks noChangeArrowheads="1"/>
          </p:cNvSpPr>
          <p:nvPr/>
        </p:nvSpPr>
        <p:spPr bwMode="auto">
          <a:xfrm>
            <a:off x="823913" y="4465638"/>
            <a:ext cx="5016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– 4</a:t>
            </a:r>
          </a:p>
        </p:txBody>
      </p:sp>
      <p:sp>
        <p:nvSpPr>
          <p:cNvPr id="27657" name="Text Box 45"/>
          <p:cNvSpPr txBox="1">
            <a:spLocks noChangeArrowheads="1"/>
          </p:cNvSpPr>
          <p:nvPr/>
        </p:nvSpPr>
        <p:spPr bwMode="auto">
          <a:xfrm>
            <a:off x="823913" y="3975100"/>
            <a:ext cx="5016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– 3</a:t>
            </a:r>
          </a:p>
        </p:txBody>
      </p:sp>
      <p:sp>
        <p:nvSpPr>
          <p:cNvPr id="27658" name="Text Box 46"/>
          <p:cNvSpPr txBox="1">
            <a:spLocks noChangeArrowheads="1"/>
          </p:cNvSpPr>
          <p:nvPr/>
        </p:nvSpPr>
        <p:spPr bwMode="auto">
          <a:xfrm>
            <a:off x="823913" y="3484563"/>
            <a:ext cx="5016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– 2</a:t>
            </a:r>
          </a:p>
        </p:txBody>
      </p:sp>
      <p:sp>
        <p:nvSpPr>
          <p:cNvPr id="27659" name="Text Box 47"/>
          <p:cNvSpPr txBox="1">
            <a:spLocks noChangeArrowheads="1"/>
          </p:cNvSpPr>
          <p:nvPr/>
        </p:nvSpPr>
        <p:spPr bwMode="auto">
          <a:xfrm>
            <a:off x="855663" y="2982913"/>
            <a:ext cx="438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–1</a:t>
            </a:r>
          </a:p>
        </p:txBody>
      </p:sp>
      <p:sp>
        <p:nvSpPr>
          <p:cNvPr id="27660" name="Text Box 48"/>
          <p:cNvSpPr txBox="1">
            <a:spLocks noChangeArrowheads="1"/>
          </p:cNvSpPr>
          <p:nvPr/>
        </p:nvSpPr>
        <p:spPr bwMode="auto">
          <a:xfrm>
            <a:off x="954088" y="2492375"/>
            <a:ext cx="311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27661" name="Text Box 49"/>
          <p:cNvSpPr txBox="1">
            <a:spLocks noChangeArrowheads="1"/>
          </p:cNvSpPr>
          <p:nvPr/>
        </p:nvSpPr>
        <p:spPr bwMode="auto">
          <a:xfrm>
            <a:off x="954088" y="2016125"/>
            <a:ext cx="311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27662" name="Text Box 50"/>
          <p:cNvSpPr txBox="1">
            <a:spLocks noChangeArrowheads="1"/>
          </p:cNvSpPr>
          <p:nvPr/>
        </p:nvSpPr>
        <p:spPr bwMode="auto">
          <a:xfrm>
            <a:off x="954088" y="1525588"/>
            <a:ext cx="311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7663" name="Text Box 52"/>
          <p:cNvSpPr txBox="1">
            <a:spLocks noChangeArrowheads="1"/>
          </p:cNvSpPr>
          <p:nvPr/>
        </p:nvSpPr>
        <p:spPr bwMode="auto">
          <a:xfrm>
            <a:off x="1833891" y="1828800"/>
            <a:ext cx="3018775" cy="40011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Agricultural Revolution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64" name="Line 53"/>
          <p:cNvSpPr>
            <a:spLocks noChangeShapeType="1"/>
          </p:cNvSpPr>
          <p:nvPr/>
        </p:nvSpPr>
        <p:spPr bwMode="auto">
          <a:xfrm>
            <a:off x="2517775" y="2157413"/>
            <a:ext cx="606425" cy="509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Line 56"/>
          <p:cNvSpPr>
            <a:spLocks noChangeShapeType="1"/>
          </p:cNvSpPr>
          <p:nvPr/>
        </p:nvSpPr>
        <p:spPr bwMode="auto">
          <a:xfrm flipV="1">
            <a:off x="3403600" y="3203575"/>
            <a:ext cx="0" cy="1444004"/>
          </a:xfrm>
          <a:prstGeom prst="line">
            <a:avLst/>
          </a:prstGeom>
          <a:noFill/>
          <a:ln w="25400">
            <a:noFill/>
            <a:round/>
            <a:headEnd type="none" w="med" len="lg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Text Box 36"/>
          <p:cNvSpPr txBox="1">
            <a:spLocks noChangeArrowheads="1"/>
          </p:cNvSpPr>
          <p:nvPr/>
        </p:nvSpPr>
        <p:spPr bwMode="auto">
          <a:xfrm>
            <a:off x="1143000" y="5562600"/>
            <a:ext cx="8826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20,000</a:t>
            </a:r>
          </a:p>
        </p:txBody>
      </p:sp>
      <p:sp>
        <p:nvSpPr>
          <p:cNvPr id="27667" name="Text Box 37"/>
          <p:cNvSpPr txBox="1">
            <a:spLocks noChangeArrowheads="1"/>
          </p:cNvSpPr>
          <p:nvPr/>
        </p:nvSpPr>
        <p:spPr bwMode="auto">
          <a:xfrm>
            <a:off x="2286000" y="5562600"/>
            <a:ext cx="8826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10,000</a:t>
            </a:r>
          </a:p>
        </p:txBody>
      </p:sp>
      <p:sp>
        <p:nvSpPr>
          <p:cNvPr id="27668" name="Text Box 38"/>
          <p:cNvSpPr txBox="1">
            <a:spLocks noChangeArrowheads="1"/>
          </p:cNvSpPr>
          <p:nvPr/>
        </p:nvSpPr>
        <p:spPr bwMode="auto">
          <a:xfrm>
            <a:off x="3657600" y="5562600"/>
            <a:ext cx="7556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2,000</a:t>
            </a:r>
          </a:p>
        </p:txBody>
      </p:sp>
      <p:sp>
        <p:nvSpPr>
          <p:cNvPr id="27669" name="Text Box 39"/>
          <p:cNvSpPr txBox="1">
            <a:spLocks noChangeArrowheads="1"/>
          </p:cNvSpPr>
          <p:nvPr/>
        </p:nvSpPr>
        <p:spPr bwMode="auto">
          <a:xfrm>
            <a:off x="4800600" y="5562600"/>
            <a:ext cx="7556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1,000</a:t>
            </a:r>
          </a:p>
        </p:txBody>
      </p:sp>
      <p:sp>
        <p:nvSpPr>
          <p:cNvPr id="27670" name="Text Box 40"/>
          <p:cNvSpPr txBox="1">
            <a:spLocks noChangeArrowheads="1"/>
          </p:cNvSpPr>
          <p:nvPr/>
        </p:nvSpPr>
        <p:spPr bwMode="auto">
          <a:xfrm>
            <a:off x="6172200" y="55626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  <p:sp>
        <p:nvSpPr>
          <p:cNvPr id="27671" name="Text Box 41"/>
          <p:cNvSpPr txBox="1">
            <a:spLocks noChangeArrowheads="1"/>
          </p:cNvSpPr>
          <p:nvPr/>
        </p:nvSpPr>
        <p:spPr bwMode="auto">
          <a:xfrm>
            <a:off x="7391400" y="55626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100</a:t>
            </a:r>
          </a:p>
        </p:txBody>
      </p:sp>
      <p:sp>
        <p:nvSpPr>
          <p:cNvPr id="27672" name="Text Box 42"/>
          <p:cNvSpPr txBox="1">
            <a:spLocks noChangeArrowheads="1"/>
          </p:cNvSpPr>
          <p:nvPr/>
        </p:nvSpPr>
        <p:spPr bwMode="auto">
          <a:xfrm>
            <a:off x="8401050" y="5562600"/>
            <a:ext cx="6667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Now</a:t>
            </a:r>
          </a:p>
        </p:txBody>
      </p:sp>
      <p:sp>
        <p:nvSpPr>
          <p:cNvPr id="27673" name="Text Box 43"/>
          <p:cNvSpPr txBox="1">
            <a:spLocks noChangeArrowheads="1"/>
          </p:cNvSpPr>
          <p:nvPr/>
        </p:nvSpPr>
        <p:spPr bwMode="auto">
          <a:xfrm>
            <a:off x="823913" y="4967288"/>
            <a:ext cx="5016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– 5</a:t>
            </a:r>
          </a:p>
        </p:txBody>
      </p:sp>
      <p:sp>
        <p:nvSpPr>
          <p:cNvPr id="29" name="Line 53"/>
          <p:cNvSpPr>
            <a:spLocks noChangeShapeType="1"/>
          </p:cNvSpPr>
          <p:nvPr/>
        </p:nvSpPr>
        <p:spPr bwMode="auto">
          <a:xfrm flipH="1">
            <a:off x="5486400" y="2209800"/>
            <a:ext cx="228600" cy="381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52"/>
          <p:cNvSpPr txBox="1">
            <a:spLocks noChangeArrowheads="1"/>
          </p:cNvSpPr>
          <p:nvPr/>
        </p:nvSpPr>
        <p:spPr bwMode="auto">
          <a:xfrm>
            <a:off x="5226079" y="1828800"/>
            <a:ext cx="3244798" cy="40011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Medieval warming period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52"/>
          <p:cNvSpPr txBox="1">
            <a:spLocks noChangeArrowheads="1"/>
          </p:cNvSpPr>
          <p:nvPr/>
        </p:nvSpPr>
        <p:spPr bwMode="auto">
          <a:xfrm>
            <a:off x="5029200" y="3657600"/>
            <a:ext cx="1734770" cy="40011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Little ice age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Line 53"/>
          <p:cNvSpPr>
            <a:spLocks noChangeShapeType="1"/>
          </p:cNvSpPr>
          <p:nvPr/>
        </p:nvSpPr>
        <p:spPr bwMode="auto">
          <a:xfrm flipH="1">
            <a:off x="5638800" y="3048000"/>
            <a:ext cx="228600" cy="533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"/>
          <p:cNvSpPr>
            <a:spLocks noChangeArrowheads="1"/>
          </p:cNvSpPr>
          <p:nvPr/>
        </p:nvSpPr>
        <p:spPr bwMode="auto">
          <a:xfrm>
            <a:off x="0" y="1600200"/>
            <a:ext cx="9144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75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8915400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486275" y="6034088"/>
            <a:ext cx="6794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Year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 rot="-5400000">
            <a:off x="-1208881" y="3637756"/>
            <a:ext cx="2905125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Temperature change (°C)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609600" y="5653088"/>
            <a:ext cx="692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1000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1311275" y="5653088"/>
            <a:ext cx="692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1100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2012950" y="5653088"/>
            <a:ext cx="692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1200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2714625" y="5653088"/>
            <a:ext cx="692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1300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3416300" y="5653088"/>
            <a:ext cx="692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1400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4117975" y="5653088"/>
            <a:ext cx="692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1500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4819650" y="5653088"/>
            <a:ext cx="692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1600</a:t>
            </a:r>
          </a:p>
        </p:txBody>
      </p:sp>
      <p:sp>
        <p:nvSpPr>
          <p:cNvPr id="28685" name="Text Box 14"/>
          <p:cNvSpPr txBox="1">
            <a:spLocks noChangeArrowheads="1"/>
          </p:cNvSpPr>
          <p:nvPr/>
        </p:nvSpPr>
        <p:spPr bwMode="auto">
          <a:xfrm>
            <a:off x="5521325" y="5653088"/>
            <a:ext cx="692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1700</a:t>
            </a:r>
          </a:p>
        </p:txBody>
      </p:sp>
      <p:sp>
        <p:nvSpPr>
          <p:cNvPr id="28686" name="Text Box 15"/>
          <p:cNvSpPr txBox="1">
            <a:spLocks noChangeArrowheads="1"/>
          </p:cNvSpPr>
          <p:nvPr/>
        </p:nvSpPr>
        <p:spPr bwMode="auto">
          <a:xfrm>
            <a:off x="6223000" y="5653088"/>
            <a:ext cx="692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1800</a:t>
            </a:r>
          </a:p>
        </p:txBody>
      </p:sp>
      <p:sp>
        <p:nvSpPr>
          <p:cNvPr id="28687" name="Text Box 16"/>
          <p:cNvSpPr txBox="1">
            <a:spLocks noChangeArrowheads="1"/>
          </p:cNvSpPr>
          <p:nvPr/>
        </p:nvSpPr>
        <p:spPr bwMode="auto">
          <a:xfrm>
            <a:off x="6924675" y="5653088"/>
            <a:ext cx="692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1900</a:t>
            </a:r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7626350" y="5653088"/>
            <a:ext cx="692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2000</a:t>
            </a:r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8328025" y="5653088"/>
            <a:ext cx="6921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2101</a:t>
            </a:r>
          </a:p>
        </p:txBody>
      </p:sp>
      <p:sp>
        <p:nvSpPr>
          <p:cNvPr id="28690" name="Text Box 19"/>
          <p:cNvSpPr txBox="1">
            <a:spLocks noChangeArrowheads="1"/>
          </p:cNvSpPr>
          <p:nvPr/>
        </p:nvSpPr>
        <p:spPr bwMode="auto">
          <a:xfrm>
            <a:off x="387350" y="5119688"/>
            <a:ext cx="6286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–1.0</a:t>
            </a:r>
          </a:p>
        </p:txBody>
      </p:sp>
      <p:sp>
        <p:nvSpPr>
          <p:cNvPr id="28691" name="Text Box 20"/>
          <p:cNvSpPr txBox="1">
            <a:spLocks noChangeArrowheads="1"/>
          </p:cNvSpPr>
          <p:nvPr/>
        </p:nvSpPr>
        <p:spPr bwMode="auto">
          <a:xfrm>
            <a:off x="387350" y="4295775"/>
            <a:ext cx="6286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–0.5</a:t>
            </a:r>
          </a:p>
        </p:txBody>
      </p:sp>
      <p:sp>
        <p:nvSpPr>
          <p:cNvPr id="28692" name="Text Box 21"/>
          <p:cNvSpPr txBox="1">
            <a:spLocks noChangeArrowheads="1"/>
          </p:cNvSpPr>
          <p:nvPr/>
        </p:nvSpPr>
        <p:spPr bwMode="auto">
          <a:xfrm>
            <a:off x="488950" y="3409950"/>
            <a:ext cx="5016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0.0</a:t>
            </a:r>
          </a:p>
        </p:txBody>
      </p:sp>
      <p:sp>
        <p:nvSpPr>
          <p:cNvPr id="28693" name="Text Box 22"/>
          <p:cNvSpPr txBox="1">
            <a:spLocks noChangeArrowheads="1"/>
          </p:cNvSpPr>
          <p:nvPr/>
        </p:nvSpPr>
        <p:spPr bwMode="auto">
          <a:xfrm>
            <a:off x="488950" y="2573338"/>
            <a:ext cx="5016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0.5</a:t>
            </a:r>
          </a:p>
        </p:txBody>
      </p:sp>
      <p:sp>
        <p:nvSpPr>
          <p:cNvPr id="28694" name="Text Box 23"/>
          <p:cNvSpPr txBox="1">
            <a:spLocks noChangeArrowheads="1"/>
          </p:cNvSpPr>
          <p:nvPr/>
        </p:nvSpPr>
        <p:spPr bwMode="auto">
          <a:xfrm>
            <a:off x="488950" y="1700213"/>
            <a:ext cx="5016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1.0</a:t>
            </a:r>
          </a:p>
        </p:txBody>
      </p:sp>
      <p:sp>
        <p:nvSpPr>
          <p:cNvPr id="28695" name="Rectangle 24"/>
          <p:cNvSpPr>
            <a:spLocks noChangeArrowheads="1"/>
          </p:cNvSpPr>
          <p:nvPr/>
        </p:nvSpPr>
        <p:spPr bwMode="auto">
          <a:xfrm>
            <a:off x="7146925" y="6459538"/>
            <a:ext cx="201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latin typeface="Arial" charset="0"/>
              </a:rPr>
              <a:t>Fig. 16-2c, p. 369</a:t>
            </a:r>
          </a:p>
        </p:txBody>
      </p:sp>
      <p:sp>
        <p:nvSpPr>
          <p:cNvPr id="28696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Temperature Changes Over Past 1,000 Years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Medieval Warming Period</a:t>
            </a:r>
            <a:endParaRPr lang="en-US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Occurred sometime between 800-1300 A.D.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This produced milder winters and longer summers throughout Europe.</a:t>
            </a:r>
          </a:p>
          <a:p>
            <a:pPr lvl="1" eaLnBrk="1" hangingPunct="1"/>
            <a:r>
              <a:rPr lang="en-US" sz="2800" dirty="0" smtClean="0"/>
              <a:t>Western Europe thrived with abundant crops and overall healthy populations.</a:t>
            </a:r>
          </a:p>
          <a:p>
            <a:pPr lvl="1" eaLnBrk="1" hangingPunct="1"/>
            <a:r>
              <a:rPr lang="en-US" sz="2800" dirty="0" smtClean="0"/>
              <a:t>Viking explorers were able to colonize Greenland and Labrador.</a:t>
            </a:r>
          </a:p>
          <a:p>
            <a:pPr eaLnBrk="1" hangingPunct="1"/>
            <a:r>
              <a:rPr lang="en-US" sz="2800" dirty="0" smtClean="0"/>
              <a:t>Much of North America, South America, and Asia experienced severe droughts.</a:t>
            </a:r>
          </a:p>
          <a:p>
            <a:pPr lvl="1" eaLnBrk="1" hangingPunct="1"/>
            <a:r>
              <a:rPr lang="en-US" sz="2800" dirty="0" smtClean="0"/>
              <a:t>May have been a major cause of the downfall of the Mayan empire.</a:t>
            </a:r>
          </a:p>
          <a:p>
            <a:pPr eaLnBrk="1" hangingPunct="1"/>
            <a:r>
              <a:rPr lang="en-US" sz="2800" dirty="0" smtClean="0"/>
              <a:t>Causes are unknown.</a:t>
            </a:r>
          </a:p>
          <a:p>
            <a:pPr lvl="1"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F57656-D09B-4754-B580-47ED251B507E}" type="slidenum">
              <a:rPr lang="en-US" smtClean="0">
                <a:latin typeface="Times New Roman" pitchFamily="18" charset="0"/>
              </a:rPr>
              <a:pPr/>
              <a:t>38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Little Ice Age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334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Period of cooling lasted from the </a:t>
            </a:r>
            <a:r>
              <a:rPr lang="en-US" sz="2800" dirty="0" smtClean="0"/>
              <a:t>about 1300-1800 A.D. 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Effects of this cooling period:</a:t>
            </a:r>
          </a:p>
          <a:p>
            <a:pPr lvl="1" eaLnBrk="1" hangingPunct="1"/>
            <a:r>
              <a:rPr lang="en-US" sz="2800" dirty="0" smtClean="0"/>
              <a:t>Colder winters in North America and Europe.</a:t>
            </a:r>
          </a:p>
          <a:p>
            <a:pPr lvl="1" eaLnBrk="1" hangingPunct="1"/>
            <a:r>
              <a:rPr lang="en-US" sz="2800" dirty="0" smtClean="0"/>
              <a:t>Severe food shortages and famines were commonplace.</a:t>
            </a:r>
          </a:p>
          <a:p>
            <a:pPr lvl="2" eaLnBrk="1" hangingPunct="1"/>
            <a:r>
              <a:rPr lang="en-US" sz="2800" dirty="0" smtClean="0"/>
              <a:t>The Viking colony in Greenland died out.</a:t>
            </a:r>
          </a:p>
          <a:p>
            <a:pPr eaLnBrk="1" hangingPunct="1"/>
            <a:r>
              <a:rPr lang="en-US" sz="2800" dirty="0" smtClean="0"/>
              <a:t>Causes of this “little ice age”?</a:t>
            </a:r>
          </a:p>
          <a:p>
            <a:pPr lvl="1" eaLnBrk="1" hangingPunct="1"/>
            <a:r>
              <a:rPr lang="en-US" sz="2800" dirty="0" smtClean="0"/>
              <a:t>Decreased solar activity</a:t>
            </a:r>
          </a:p>
          <a:p>
            <a:pPr lvl="1" eaLnBrk="1" hangingPunct="1"/>
            <a:r>
              <a:rPr lang="en-US" sz="2800" dirty="0" smtClean="0"/>
              <a:t>Increased volcanic activity</a:t>
            </a:r>
          </a:p>
          <a:p>
            <a:pPr lvl="1" eaLnBrk="1" hangingPunct="1"/>
            <a:r>
              <a:rPr lang="en-US" sz="2800" dirty="0" smtClean="0"/>
              <a:t>Ocean conveyor was disrupted – possibly by melting glaciers. </a:t>
            </a:r>
          </a:p>
          <a:p>
            <a:pPr lvl="1"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F57656-D09B-4754-B580-47ED251B507E}" type="slidenum">
              <a:rPr lang="en-US" smtClean="0">
                <a:latin typeface="Times New Roman" pitchFamily="18" charset="0"/>
              </a:rPr>
              <a:pPr/>
              <a:t>39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B48539-5F5D-4583-9450-7DF0308CD4ED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Atmosphere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smtClean="0">
                <a:solidFill>
                  <a:schemeClr val="tx1"/>
                </a:solidFill>
              </a:rPr>
              <a:t>atmosphere</a:t>
            </a:r>
            <a:r>
              <a:rPr lang="en-US" dirty="0" smtClean="0"/>
              <a:t> is a thin layer of gasses surrounding the Earth.</a:t>
            </a:r>
          </a:p>
          <a:p>
            <a:pPr lvl="1" eaLnBrk="1" hangingPunct="1"/>
            <a:r>
              <a:rPr lang="en-US" dirty="0" smtClean="0"/>
              <a:t>If the Earth were the size of an apple, the atmosphere would be the skin.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030" name="Picture 6" descr="http://www.aerospaceweb.org/question/atmosphere/earth/atmosph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429000"/>
            <a:ext cx="4343400" cy="31588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447800"/>
            <a:ext cx="908685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460875" y="5957888"/>
            <a:ext cx="6794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Year</a:t>
            </a: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 rot="-5400000">
            <a:off x="-1627981" y="3561556"/>
            <a:ext cx="3819525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Average surface temperature (°C)</a:t>
            </a: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669925" y="5562600"/>
            <a:ext cx="692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1860</a:t>
            </a: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1622425" y="5562600"/>
            <a:ext cx="692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1880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2574925" y="5562600"/>
            <a:ext cx="692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1900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3575050" y="5562600"/>
            <a:ext cx="692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1920</a:t>
            </a:r>
          </a:p>
        </p:txBody>
      </p:sp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4572000" y="5562600"/>
            <a:ext cx="692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1940</a:t>
            </a:r>
          </a:p>
        </p:txBody>
      </p:sp>
      <p:sp>
        <p:nvSpPr>
          <p:cNvPr id="30730" name="Text Box 13"/>
          <p:cNvSpPr txBox="1">
            <a:spLocks noChangeArrowheads="1"/>
          </p:cNvSpPr>
          <p:nvPr/>
        </p:nvSpPr>
        <p:spPr bwMode="auto">
          <a:xfrm>
            <a:off x="5556250" y="5562600"/>
            <a:ext cx="692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1960</a:t>
            </a:r>
          </a:p>
        </p:txBody>
      </p:sp>
      <p:sp>
        <p:nvSpPr>
          <p:cNvPr id="30731" name="Text Box 14"/>
          <p:cNvSpPr txBox="1">
            <a:spLocks noChangeArrowheads="1"/>
          </p:cNvSpPr>
          <p:nvPr/>
        </p:nvSpPr>
        <p:spPr bwMode="auto">
          <a:xfrm>
            <a:off x="6546850" y="5562600"/>
            <a:ext cx="692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1980</a:t>
            </a:r>
          </a:p>
        </p:txBody>
      </p:sp>
      <p:sp>
        <p:nvSpPr>
          <p:cNvPr id="30732" name="Text Box 15"/>
          <p:cNvSpPr txBox="1">
            <a:spLocks noChangeArrowheads="1"/>
          </p:cNvSpPr>
          <p:nvPr/>
        </p:nvSpPr>
        <p:spPr bwMode="auto">
          <a:xfrm>
            <a:off x="7537450" y="5562600"/>
            <a:ext cx="692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2000</a:t>
            </a:r>
          </a:p>
        </p:txBody>
      </p:sp>
      <p:sp>
        <p:nvSpPr>
          <p:cNvPr id="30733" name="Text Box 16"/>
          <p:cNvSpPr txBox="1">
            <a:spLocks noChangeArrowheads="1"/>
          </p:cNvSpPr>
          <p:nvPr/>
        </p:nvSpPr>
        <p:spPr bwMode="auto">
          <a:xfrm>
            <a:off x="8375650" y="5562600"/>
            <a:ext cx="6921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2020</a:t>
            </a:r>
          </a:p>
        </p:txBody>
      </p:sp>
      <p:sp>
        <p:nvSpPr>
          <p:cNvPr id="30734" name="Text Box 17"/>
          <p:cNvSpPr txBox="1">
            <a:spLocks noChangeArrowheads="1"/>
          </p:cNvSpPr>
          <p:nvPr/>
        </p:nvSpPr>
        <p:spPr bwMode="auto">
          <a:xfrm>
            <a:off x="384175" y="4876800"/>
            <a:ext cx="6286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13.6</a:t>
            </a:r>
          </a:p>
        </p:txBody>
      </p:sp>
      <p:sp>
        <p:nvSpPr>
          <p:cNvPr id="30735" name="Text Box 18"/>
          <p:cNvSpPr txBox="1">
            <a:spLocks noChangeArrowheads="1"/>
          </p:cNvSpPr>
          <p:nvPr/>
        </p:nvSpPr>
        <p:spPr bwMode="auto">
          <a:xfrm>
            <a:off x="384175" y="4462463"/>
            <a:ext cx="6286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13.8</a:t>
            </a:r>
          </a:p>
        </p:txBody>
      </p:sp>
      <p:sp>
        <p:nvSpPr>
          <p:cNvPr id="30736" name="Text Box 19"/>
          <p:cNvSpPr txBox="1">
            <a:spLocks noChangeArrowheads="1"/>
          </p:cNvSpPr>
          <p:nvPr/>
        </p:nvSpPr>
        <p:spPr bwMode="auto">
          <a:xfrm>
            <a:off x="384175" y="4048125"/>
            <a:ext cx="6286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14.0</a:t>
            </a:r>
          </a:p>
        </p:txBody>
      </p:sp>
      <p:sp>
        <p:nvSpPr>
          <p:cNvPr id="30737" name="Text Box 20"/>
          <p:cNvSpPr txBox="1">
            <a:spLocks noChangeArrowheads="1"/>
          </p:cNvSpPr>
          <p:nvPr/>
        </p:nvSpPr>
        <p:spPr bwMode="auto">
          <a:xfrm>
            <a:off x="384175" y="3635375"/>
            <a:ext cx="6286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14.2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84175" y="3221038"/>
            <a:ext cx="6286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14.4</a:t>
            </a:r>
          </a:p>
        </p:txBody>
      </p:sp>
      <p:sp>
        <p:nvSpPr>
          <p:cNvPr id="30739" name="Text Box 22"/>
          <p:cNvSpPr txBox="1">
            <a:spLocks noChangeArrowheads="1"/>
          </p:cNvSpPr>
          <p:nvPr/>
        </p:nvSpPr>
        <p:spPr bwMode="auto">
          <a:xfrm>
            <a:off x="384175" y="2808288"/>
            <a:ext cx="628650" cy="366712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14.6</a:t>
            </a:r>
          </a:p>
        </p:txBody>
      </p:sp>
      <p:sp>
        <p:nvSpPr>
          <p:cNvPr id="30740" name="Text Box 23"/>
          <p:cNvSpPr txBox="1">
            <a:spLocks noChangeArrowheads="1"/>
          </p:cNvSpPr>
          <p:nvPr/>
        </p:nvSpPr>
        <p:spPr bwMode="auto">
          <a:xfrm>
            <a:off x="384175" y="2393950"/>
            <a:ext cx="6286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14.8</a:t>
            </a:r>
          </a:p>
        </p:txBody>
      </p:sp>
      <p:sp>
        <p:nvSpPr>
          <p:cNvPr id="30741" name="Text Box 24"/>
          <p:cNvSpPr txBox="1">
            <a:spLocks noChangeArrowheads="1"/>
          </p:cNvSpPr>
          <p:nvPr/>
        </p:nvSpPr>
        <p:spPr bwMode="auto">
          <a:xfrm>
            <a:off x="384175" y="1981200"/>
            <a:ext cx="6286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15.0</a:t>
            </a:r>
          </a:p>
        </p:txBody>
      </p:sp>
      <p:sp>
        <p:nvSpPr>
          <p:cNvPr id="30742" name="Rectangle 25"/>
          <p:cNvSpPr>
            <a:spLocks noChangeArrowheads="1"/>
          </p:cNvSpPr>
          <p:nvPr/>
        </p:nvSpPr>
        <p:spPr bwMode="auto">
          <a:xfrm>
            <a:off x="7118350" y="648176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latin typeface="Arial" charset="0"/>
              </a:rPr>
              <a:t>Fig. 16-2d, p. 369</a:t>
            </a:r>
          </a:p>
        </p:txBody>
      </p:sp>
      <p:sp>
        <p:nvSpPr>
          <p:cNvPr id="30743" name="Rectangle 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z="4000" smtClean="0"/>
              <a:t>Average Global Temperature Over Past 130 Years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52400" y="6096000"/>
            <a:ext cx="8686800" cy="53340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Inconvenient Truth Documentary</a:t>
            </a:r>
            <a:br>
              <a:rPr lang="en-US" sz="2400" i="1" dirty="0" smtClean="0">
                <a:solidFill>
                  <a:schemeClr val="bg1"/>
                </a:solidFill>
              </a:rPr>
            </a:br>
            <a:r>
              <a:rPr lang="en-US" sz="2400" i="1" dirty="0" smtClean="0">
                <a:solidFill>
                  <a:schemeClr val="bg1"/>
                </a:solidFill>
              </a:rPr>
              <a:t>Clip </a:t>
            </a:r>
            <a:r>
              <a:rPr lang="en-US" sz="2400" i="1" dirty="0" smtClean="0">
                <a:solidFill>
                  <a:schemeClr val="bg1"/>
                </a:solidFill>
              </a:rPr>
              <a:t>2: Effects of Global Warming; Hurricanes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096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754432B-7D91-4504-A2DA-2BE2ED4DC7F1}" type="slidenum">
              <a:rPr lang="en-US" smtClean="0">
                <a:latin typeface="Times New Roman" pitchFamily="18" charset="0"/>
              </a:rPr>
              <a:pPr/>
              <a:t>41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7" name="Inconvenient Truth Hurrican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457200"/>
            <a:ext cx="9185564" cy="5181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Hurricane Katrina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876800" cy="5562600"/>
          </a:xfrm>
        </p:spPr>
        <p:txBody>
          <a:bodyPr/>
          <a:lstStyle/>
          <a:p>
            <a:r>
              <a:rPr lang="en-US" sz="2800" smtClean="0"/>
              <a:t>Formed over the Atlantic in August of 2005.</a:t>
            </a:r>
          </a:p>
          <a:p>
            <a:pPr lvl="1"/>
            <a:r>
              <a:rPr lang="en-US" sz="2800" smtClean="0"/>
              <a:t>Crossed Southern Florida as a category 1 hurricane.</a:t>
            </a:r>
          </a:p>
          <a:p>
            <a:pPr lvl="1"/>
            <a:r>
              <a:rPr lang="en-US" sz="2800" smtClean="0"/>
              <a:t>Strengthened very quickly over warm waters of the Gulf of Mexico</a:t>
            </a:r>
          </a:p>
          <a:p>
            <a:r>
              <a:rPr lang="en-US" sz="2800" smtClean="0"/>
              <a:t>Made landfall over Louisiana as a Category 3 hurricane</a:t>
            </a:r>
            <a:r>
              <a:rPr lang="en-US" smtClean="0"/>
              <a:t>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AF627E-16D9-4C74-B1A8-E8629637887E}" type="slidenum">
              <a:rPr lang="en-US" smtClean="0">
                <a:latin typeface="Times New Roman" pitchFamily="18" charset="0"/>
              </a:rPr>
              <a:pPr/>
              <a:t>42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325" y="1981200"/>
            <a:ext cx="41306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Orleans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382000" cy="2286000"/>
          </a:xfrm>
        </p:spPr>
        <p:txBody>
          <a:bodyPr/>
          <a:lstStyle/>
          <a:p>
            <a:r>
              <a:rPr lang="en-US" sz="2800" smtClean="0"/>
              <a:t>Parts of New Orleans are below sea level.</a:t>
            </a:r>
          </a:p>
          <a:p>
            <a:r>
              <a:rPr lang="en-US" sz="2800" smtClean="0"/>
              <a:t>The levees holding back the Mississippi river and the shoreline were not maintained properly.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695FD5D-26AE-452F-B92B-7D5197E482E3}" type="slidenum">
              <a:rPr lang="en-US" smtClean="0">
                <a:latin typeface="Times New Roman" pitchFamily="18" charset="0"/>
              </a:rPr>
              <a:pPr/>
              <a:t>43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743200"/>
            <a:ext cx="53689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2743200"/>
            <a:ext cx="2667000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Immediate connections were made between global warming, the unusually warm Gulf of Mexico, and the hurricane.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Warming and Hurricanes?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/>
          <a:lstStyle/>
          <a:p>
            <a:pPr eaLnBrk="1" hangingPunct="1"/>
            <a:r>
              <a:rPr lang="en-US" smtClean="0"/>
              <a:t>No evidence to link climate change and frequency of hurricanes and typhoons.</a:t>
            </a:r>
          </a:p>
          <a:p>
            <a:pPr eaLnBrk="1" hangingPunct="1"/>
            <a:r>
              <a:rPr lang="en-US" smtClean="0"/>
              <a:t>Studies do show evidence between ocean surface temperatures and hurricane intensity and duration.</a:t>
            </a:r>
          </a:p>
          <a:p>
            <a:pPr lvl="1" eaLnBrk="1" hangingPunct="1"/>
            <a:r>
              <a:rPr lang="en-US" smtClean="0"/>
              <a:t>Duration and strength of hurricanes has increased about 50% over the last 30 years.</a:t>
            </a:r>
          </a:p>
          <a:p>
            <a:pPr lvl="1" eaLnBrk="1" hangingPunct="1"/>
            <a:r>
              <a:rPr lang="en-US" smtClean="0"/>
              <a:t>Previous models showed a 5% increase for every 1°C.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571F55C-D919-4ECD-8B5C-D775585306D6}" type="slidenum">
              <a:rPr lang="en-US" smtClean="0">
                <a:latin typeface="Times New Roman" pitchFamily="18" charset="0"/>
              </a:rPr>
              <a:pPr/>
              <a:t>44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14EE1E-E881-46A6-B167-DB380A34B393}" type="slidenum">
              <a:rPr lang="en-US" smtClean="0">
                <a:latin typeface="Times New Roman" pitchFamily="18" charset="0"/>
              </a:rPr>
              <a:pPr/>
              <a:t>45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 Ni</a:t>
            </a:r>
            <a:r>
              <a:rPr lang="en-US" smtClean="0">
                <a:cs typeface="Arial" charset="0"/>
              </a:rPr>
              <a:t>ñ</a:t>
            </a:r>
            <a:r>
              <a:rPr lang="en-US" smtClean="0"/>
              <a:t>o/Southern Oscillation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a typeface="+mj-ea"/>
                <a:cs typeface="+mj-cs"/>
              </a:rPr>
              <a:t>El Ni</a:t>
            </a:r>
            <a:r>
              <a:rPr lang="en-US" dirty="0" smtClean="0">
                <a:solidFill>
                  <a:srgbClr val="FFFF00"/>
                </a:solidFill>
                <a:ea typeface="+mj-ea"/>
                <a:cs typeface="Arial" charset="0"/>
              </a:rPr>
              <a:t>ñ</a:t>
            </a:r>
            <a:r>
              <a:rPr lang="en-US" dirty="0" smtClean="0">
                <a:solidFill>
                  <a:srgbClr val="FFFF00"/>
                </a:solidFill>
                <a:ea typeface="+mj-ea"/>
                <a:cs typeface="+mj-cs"/>
              </a:rPr>
              <a:t>o</a:t>
            </a:r>
            <a:r>
              <a:rPr lang="en-US" dirty="0" smtClean="0"/>
              <a:t> – A large pool of warm surface water in the Pacific Ocean.</a:t>
            </a:r>
          </a:p>
          <a:p>
            <a:pPr lvl="1" eaLnBrk="1" hangingPunct="1">
              <a:defRPr/>
            </a:pPr>
            <a:r>
              <a:rPr lang="en-US" dirty="0" smtClean="0"/>
              <a:t>Moves back and forth between Indonesia and South America.</a:t>
            </a:r>
          </a:p>
          <a:p>
            <a:pPr lvl="1" eaLnBrk="1" hangingPunct="1">
              <a:defRPr/>
            </a:pPr>
            <a:r>
              <a:rPr lang="en-US" dirty="0" smtClean="0"/>
              <a:t>Most years, the pool is held in the western Pacific by steady trade winds.</a:t>
            </a:r>
          </a:p>
          <a:p>
            <a:pPr lvl="2" eaLnBrk="1" hangingPunct="1">
              <a:defRPr/>
            </a:pPr>
            <a:r>
              <a:rPr lang="en-US" dirty="0" smtClean="0"/>
              <a:t>Every three-five years the mass of warm surface water surges back east.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6C27058-4459-489B-9A4C-B1D793A5A88E}" type="slidenum">
              <a:rPr lang="en-US" smtClean="0">
                <a:latin typeface="Times New Roman" pitchFamily="18" charset="0"/>
              </a:rPr>
              <a:pPr/>
              <a:t>46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 Ni</a:t>
            </a:r>
            <a:r>
              <a:rPr lang="en-US" smtClean="0">
                <a:cs typeface="Arial" charset="0"/>
              </a:rPr>
              <a:t>ñ</a:t>
            </a:r>
            <a:r>
              <a:rPr lang="en-US" smtClean="0"/>
              <a:t>o/Southern Oscillation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During an El Ni</a:t>
            </a:r>
            <a:r>
              <a:rPr lang="en-US" smtClean="0">
                <a:cs typeface="Arial" charset="0"/>
              </a:rPr>
              <a:t>ñ</a:t>
            </a:r>
            <a:r>
              <a:rPr lang="en-US" smtClean="0"/>
              <a:t>o year, the northern jet stream pulls moist air from the Pacific over the U.S.</a:t>
            </a:r>
          </a:p>
          <a:p>
            <a:pPr lvl="2" eaLnBrk="1" hangingPunct="1"/>
            <a:r>
              <a:rPr lang="en-US" smtClean="0"/>
              <a:t>Intense storms and heavy rains in the Western U.S.</a:t>
            </a:r>
          </a:p>
          <a:p>
            <a:pPr lvl="2" eaLnBrk="1" hangingPunct="1"/>
            <a:r>
              <a:rPr lang="en-US" smtClean="0"/>
              <a:t>During </a:t>
            </a:r>
            <a:r>
              <a:rPr lang="en-US" smtClean="0">
                <a:solidFill>
                  <a:srgbClr val="FFFF00"/>
                </a:solidFill>
              </a:rPr>
              <a:t>La Ni</a:t>
            </a:r>
            <a:r>
              <a:rPr lang="en-US" smtClean="0">
                <a:solidFill>
                  <a:srgbClr val="FFFF00"/>
                </a:solidFill>
                <a:cs typeface="Arial" charset="0"/>
              </a:rPr>
              <a:t>ñ</a:t>
            </a:r>
            <a:r>
              <a:rPr lang="en-US" smtClean="0">
                <a:solidFill>
                  <a:srgbClr val="FFFF00"/>
                </a:solidFill>
              </a:rPr>
              <a:t>a</a:t>
            </a:r>
            <a:r>
              <a:rPr lang="en-US" smtClean="0"/>
              <a:t> years, where the mass of warm water is closer to Indonesia, hot, dry weather is often present.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0DA5A1-5262-4566-908E-F3CD0F4B898B}" type="slidenum">
              <a:rPr lang="en-US" smtClean="0">
                <a:latin typeface="Times New Roman" pitchFamily="18" charset="0"/>
              </a:rPr>
              <a:pPr/>
              <a:t>47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 Ni</a:t>
            </a:r>
            <a:r>
              <a:rPr lang="en-US" smtClean="0">
                <a:cs typeface="Arial" charset="0"/>
              </a:rPr>
              <a:t>ñ</a:t>
            </a:r>
            <a:r>
              <a:rPr lang="en-US" smtClean="0"/>
              <a:t>o Southern Oscillation</a:t>
            </a:r>
          </a:p>
        </p:txBody>
      </p:sp>
      <p:pic>
        <p:nvPicPr>
          <p:cNvPr id="57347" name="Picture 3" descr="Fig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6019800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 Niño Changes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sudden change in El Niño behavior occurred between 1976-77.  </a:t>
            </a:r>
          </a:p>
          <a:p>
            <a:r>
              <a:rPr lang="en-US" smtClean="0"/>
              <a:t>There have been more frequent El Niño years than in prior history.</a:t>
            </a:r>
          </a:p>
          <a:p>
            <a:r>
              <a:rPr lang="en-US" smtClean="0"/>
              <a:t>Relation to global warming is unknown.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BB5397-260B-4318-990B-7D95B6E0BE63}" type="slidenum">
              <a:rPr lang="en-US" smtClean="0">
                <a:latin typeface="Times New Roman" pitchFamily="18" charset="0"/>
              </a:rPr>
              <a:pPr/>
              <a:t>48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6096000"/>
            <a:ext cx="8686800" cy="53340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Inconvenient Truth Documentary</a:t>
            </a:r>
            <a:br>
              <a:rPr lang="en-US" sz="2400" i="1" dirty="0" smtClean="0">
                <a:solidFill>
                  <a:schemeClr val="bg1"/>
                </a:solidFill>
              </a:rPr>
            </a:br>
            <a:r>
              <a:rPr lang="en-US" sz="2400" i="1" dirty="0" smtClean="0">
                <a:solidFill>
                  <a:schemeClr val="bg1"/>
                </a:solidFill>
              </a:rPr>
              <a:t>Clip </a:t>
            </a:r>
            <a:r>
              <a:rPr lang="en-US" sz="2400" i="1" dirty="0" smtClean="0">
                <a:solidFill>
                  <a:schemeClr val="bg1"/>
                </a:solidFill>
              </a:rPr>
              <a:t>3: The Poles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8F0551F-ADA3-463E-855B-BBADB02E97D4}" type="slidenum">
              <a:rPr lang="en-US" smtClean="0">
                <a:latin typeface="Times New Roman" pitchFamily="18" charset="0"/>
              </a:rPr>
              <a:pPr/>
              <a:t>49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9" name="Inconvenient Truth Ice Cap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9144000" cy="51581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of the Atmosphere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9EC869E-1391-4901-B21A-5E23A6EEF1F1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5" name="Picture 6" descr="1502_temp_of_atmosp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13383"/>
            <a:ext cx="4356100" cy="58446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Great Ocean Conveyor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585D28F-F2A7-4610-8992-5CF700F4DFE8}" type="slidenum">
              <a:rPr lang="en-US" smtClean="0">
                <a:latin typeface="Times New Roman" pitchFamily="18" charset="0"/>
              </a:rPr>
              <a:pPr/>
              <a:t>50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50180" name="Picture 2" descr="http://media.economist.com/images/20090103/CSR99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7696200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Warming Effects on Poles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334000"/>
          </a:xfrm>
        </p:spPr>
        <p:txBody>
          <a:bodyPr/>
          <a:lstStyle/>
          <a:p>
            <a:r>
              <a:rPr lang="en-US" smtClean="0"/>
              <a:t>99% of sheet ice is located in Antarctica and Greenland</a:t>
            </a:r>
          </a:p>
          <a:p>
            <a:r>
              <a:rPr lang="en-US" smtClean="0"/>
              <a:t>Ice is melting worldwide, but especially quickly at the poles.</a:t>
            </a:r>
          </a:p>
          <a:p>
            <a:pPr lvl="1"/>
            <a:r>
              <a:rPr lang="en-US" smtClean="0"/>
              <a:t>As a result…</a:t>
            </a:r>
          </a:p>
          <a:p>
            <a:pPr lvl="2"/>
            <a:r>
              <a:rPr lang="en-US" smtClean="0"/>
              <a:t>Ocean levels have risen about 3.0mm per year in the 10 years.</a:t>
            </a:r>
          </a:p>
          <a:p>
            <a:pPr lvl="2"/>
            <a:r>
              <a:rPr lang="en-US" smtClean="0"/>
              <a:t>Adelle penguin population is down to 1/3 its normal level.</a:t>
            </a:r>
          </a:p>
          <a:p>
            <a:pPr lvl="2"/>
            <a:r>
              <a:rPr lang="en-US" smtClean="0"/>
              <a:t>Multiple populations of polar bears are declining.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74DA2E-4B8A-436F-8DFC-DA683AA16BAC}" type="slidenum">
              <a:rPr lang="en-US" smtClean="0">
                <a:latin typeface="Times New Roman" pitchFamily="18" charset="0"/>
              </a:rPr>
              <a:pPr/>
              <a:t>51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Warming Effects on Glaciers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about 1% of the world’s sheet ice is located in temperate (non-polar) regions, but these are close in proximity to human populations.</a:t>
            </a:r>
          </a:p>
          <a:p>
            <a:pPr lvl="1"/>
            <a:r>
              <a:rPr lang="en-US" dirty="0" smtClean="0"/>
              <a:t>Himalayan glaciers are the sources of Asia’s biggest rivers</a:t>
            </a:r>
          </a:p>
          <a:p>
            <a:pPr lvl="1"/>
            <a:r>
              <a:rPr lang="en-US" dirty="0" smtClean="0"/>
              <a:t>Biggest single source of water for the entirety of </a:t>
            </a:r>
            <a:r>
              <a:rPr lang="en-US" dirty="0" smtClean="0"/>
              <a:t>southern Asia.</a:t>
            </a: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0D9D299-3F68-437E-9DF3-A55CDF8AE805}" type="slidenum">
              <a:rPr lang="en-US" smtClean="0">
                <a:latin typeface="Times New Roman" pitchFamily="18" charset="0"/>
              </a:rPr>
              <a:pPr/>
              <a:t>52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Flawed Predictions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statement was published by a journal that suggested the Himalayan glaciers could be melted by 2035.</a:t>
            </a:r>
          </a:p>
          <a:p>
            <a:pPr lvl="1"/>
            <a:r>
              <a:rPr lang="en-US" smtClean="0"/>
              <a:t>These numbers were based on unrealistic calculations and this prediction was retracted.</a:t>
            </a:r>
          </a:p>
          <a:p>
            <a:pPr lvl="1"/>
            <a:r>
              <a:rPr lang="en-US" smtClean="0"/>
              <a:t>Many dismiss global warming claims in general as a result of retractions such as this.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5CFB72F-2B12-4891-9F94-B3E8152B064E}" type="slidenum">
              <a:rPr lang="en-US" smtClean="0">
                <a:latin typeface="Times New Roman" pitchFamily="18" charset="0"/>
              </a:rPr>
              <a:pPr/>
              <a:t>53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6399D-CA4B-4F7C-92C0-A79880BDEE4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87042" name="Picture 2" descr="http://www.csmonitor.com/var/ezflow_site/storage/images/media/major-rivers-fed-by-himalayan-glaciers/7252109-1-eng-US/Major-rivers-fed-by-Himalayan-glaciers_full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547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F499CC-6477-456F-9CE3-7573833D69C7}" type="slidenum">
              <a:rPr lang="en-US" smtClean="0">
                <a:latin typeface="Times New Roman" pitchFamily="18" charset="0"/>
              </a:rPr>
              <a:pPr/>
              <a:t>55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4290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914400"/>
            <a:ext cx="8915400" cy="2971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5000"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2007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IPCC report predicted a complete loss of the Himalayan glaciers by 2035.</a:t>
            </a:r>
          </a:p>
          <a:p>
            <a:pPr marL="800100" lvl="1" indent="-342900" eaLnBrk="0" hangingPunct="0">
              <a:spcBef>
                <a:spcPct val="20000"/>
              </a:spcBef>
              <a:buSzPct val="55000"/>
              <a:buFontTx/>
              <a:buChar char="•"/>
            </a:pPr>
            <a:r>
              <a:rPr lang="en-US" sz="2800" kern="0" baseline="0" dirty="0" smtClean="0">
                <a:solidFill>
                  <a:schemeClr val="bg1"/>
                </a:solidFill>
                <a:latin typeface="+mn-lt"/>
              </a:rPr>
              <a:t>This</a:t>
            </a:r>
            <a:r>
              <a:rPr lang="en-US" sz="2800" kern="0" dirty="0" smtClean="0">
                <a:solidFill>
                  <a:schemeClr val="bg1"/>
                </a:solidFill>
                <a:latin typeface="+mn-lt"/>
              </a:rPr>
              <a:t> was later retracted, as it was based on a single interview of a scientist who denied making the prediction.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232392"/>
            <a:ext cx="4572000" cy="362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eaLnBrk="0" hangingPunct="0">
              <a:spcBef>
                <a:spcPct val="20000"/>
              </a:spcBef>
              <a:buSzPct val="55000"/>
              <a:buFontTx/>
              <a:buChar char="•"/>
            </a:pPr>
            <a:r>
              <a:rPr lang="en-US" sz="2800" kern="0" dirty="0" smtClean="0">
                <a:solidFill>
                  <a:schemeClr val="bg1"/>
                </a:solidFill>
                <a:latin typeface="+mj-lt"/>
              </a:rPr>
              <a:t>This rate of melting would require global warming to be </a:t>
            </a:r>
            <a:r>
              <a:rPr lang="en-US" sz="2800" kern="0" dirty="0" smtClean="0">
                <a:solidFill>
                  <a:schemeClr val="bg1"/>
                </a:solidFill>
                <a:latin typeface="+mj-lt"/>
              </a:rPr>
              <a:t>occurring </a:t>
            </a:r>
            <a:r>
              <a:rPr lang="en-US" sz="2800" kern="0" dirty="0" smtClean="0">
                <a:solidFill>
                  <a:schemeClr val="bg1"/>
                </a:solidFill>
                <a:latin typeface="+mj-lt"/>
              </a:rPr>
              <a:t>at 2-3x the rate it is currently</a:t>
            </a:r>
            <a:r>
              <a:rPr lang="en-US" sz="2800" kern="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800100" lvl="1" indent="-342900" eaLnBrk="0" hangingPunct="0">
              <a:spcBef>
                <a:spcPct val="20000"/>
              </a:spcBef>
              <a:buSzPct val="55000"/>
              <a:buFontTx/>
              <a:buChar char="•"/>
            </a:pPr>
            <a:r>
              <a:rPr lang="en-US" sz="2800" kern="0" dirty="0" smtClean="0">
                <a:solidFill>
                  <a:schemeClr val="bg1"/>
                </a:solidFill>
                <a:latin typeface="+mj-lt"/>
              </a:rPr>
              <a:t>This error damaged the credibility of the report.</a:t>
            </a:r>
            <a:endParaRPr lang="en-US" sz="2800" kern="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2A2972-5FE8-4A28-B0D0-78A2BE0DE27A}" type="slidenum">
              <a:rPr lang="en-US" smtClean="0">
                <a:latin typeface="Times New Roman" pitchFamily="18" charset="0"/>
              </a:rPr>
              <a:pPr/>
              <a:t>56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0198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i="1" dirty="0" smtClean="0">
                <a:solidFill>
                  <a:schemeClr val="bg1"/>
                </a:solidFill>
              </a:rPr>
              <a:t>Inconvenient Truth Documentary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Clip </a:t>
            </a:r>
            <a:r>
              <a:rPr lang="en-US" i="1" dirty="0" smtClean="0">
                <a:solidFill>
                  <a:schemeClr val="bg1"/>
                </a:solidFill>
              </a:rPr>
              <a:t>4: Heat and the Water Cycle</a:t>
            </a:r>
            <a:endParaRPr lang="en-US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Inconvenient Truth Flooding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457200"/>
            <a:ext cx="9144000" cy="51581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0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on the Hydrologic Cycle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temperatures are measurably increasing.  This effects the water cycle:</a:t>
            </a:r>
            <a:endParaRPr lang="en-US" dirty="0" smtClean="0"/>
          </a:p>
          <a:p>
            <a:pPr lvl="1"/>
            <a:r>
              <a:rPr lang="en-US" dirty="0" smtClean="0"/>
              <a:t>Higher rate of evaporation (from land and sea both)</a:t>
            </a:r>
          </a:p>
          <a:p>
            <a:pPr lvl="1"/>
            <a:r>
              <a:rPr lang="en-US" dirty="0" smtClean="0"/>
              <a:t>Warmer atmosphere is capable of holding more water vapor.</a:t>
            </a:r>
          </a:p>
          <a:p>
            <a:pPr lvl="2"/>
            <a:r>
              <a:rPr lang="en-US" dirty="0" smtClean="0"/>
              <a:t>Higher likelihood of heavy precipitation </a:t>
            </a:r>
            <a:r>
              <a:rPr lang="en-US" dirty="0" smtClean="0"/>
              <a:t>(both rain and snow) weather </a:t>
            </a:r>
            <a:r>
              <a:rPr lang="en-US" dirty="0" smtClean="0"/>
              <a:t>events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Ocean temperatures are also increasing.</a:t>
            </a: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C60AD71-5029-4D62-8A7F-5F4F1C083BDB}" type="slidenum">
              <a:rPr lang="en-US" smtClean="0">
                <a:latin typeface="Times New Roman" pitchFamily="18" charset="0"/>
              </a:rPr>
              <a:pPr/>
              <a:t>57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Changes in Precipitation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CCE2CC-7535-437E-89B2-228CFD5A1952}" type="slidenum">
              <a:rPr lang="en-US" smtClean="0">
                <a:latin typeface="Times New Roman" pitchFamily="18" charset="0"/>
              </a:rPr>
              <a:pPr/>
              <a:t>58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57348" name="Picture 2" descr="http://media-2.web.britannica.com/eb-media/38/104238-004-98DCFC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79463"/>
            <a:ext cx="7315200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Snowpocalypse</a:t>
            </a:r>
            <a:r>
              <a:rPr lang="en-US" dirty="0" smtClean="0"/>
              <a:t>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6399D-CA4B-4F7C-92C0-A79880BDEE4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534400" cy="570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endCxn id="10" idx="0"/>
          </p:cNvCxnSpPr>
          <p:nvPr/>
        </p:nvCxnSpPr>
        <p:spPr>
          <a:xfrm rot="5400000">
            <a:off x="3333750" y="4171950"/>
            <a:ext cx="1828800" cy="9525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600200" y="5562600"/>
            <a:ext cx="43434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6F91F0E-D80F-469A-9FE9-8C4B92654E65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Troposphere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Troposphere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Largest and lowest part of atmosphere.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Weather occurs in this layer.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Carbon dioxide is trapped in this layer, forming the basis of the greenhouse effect and global warming.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Stratosphere</a:t>
            </a:r>
          </a:p>
          <a:p>
            <a:pPr lvl="1" eaLnBrk="1" hangingPunct="1"/>
            <a:r>
              <a:rPr lang="en-US" dirty="0" smtClean="0"/>
              <a:t>Very stable, calm layer of the atmosphere.</a:t>
            </a:r>
          </a:p>
          <a:p>
            <a:pPr lvl="2" eaLnBrk="1" hangingPunct="1"/>
            <a:r>
              <a:rPr lang="en-US" dirty="0" smtClean="0"/>
              <a:t>Used by aircraft.</a:t>
            </a:r>
          </a:p>
          <a:p>
            <a:pPr lvl="1" eaLnBrk="1" hangingPunct="1"/>
            <a:r>
              <a:rPr lang="en-US" dirty="0" smtClean="0"/>
              <a:t>Contains the ozone layer.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790F04-CCA4-4A3E-86C4-C933D5FA2AA6}" type="slidenum">
              <a:rPr lang="en-US" smtClean="0">
                <a:latin typeface="Times New Roman" pitchFamily="18" charset="0"/>
              </a:rPr>
              <a:pPr/>
              <a:t>60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60198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i="1" dirty="0" smtClean="0">
                <a:solidFill>
                  <a:schemeClr val="bg1"/>
                </a:solidFill>
              </a:rPr>
              <a:t>Inconvenient Truth Documentary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Clip </a:t>
            </a:r>
            <a:r>
              <a:rPr lang="en-US" i="1" dirty="0" smtClean="0">
                <a:solidFill>
                  <a:schemeClr val="bg1"/>
                </a:solidFill>
              </a:rPr>
              <a:t>5: Scientific Consensus?</a:t>
            </a:r>
            <a:endParaRPr lang="en-US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nconvenient Truth Scientific Agreemen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381000"/>
            <a:ext cx="9144000" cy="51581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Scientific Consensus?</a:t>
            </a:r>
          </a:p>
        </p:txBody>
      </p:sp>
      <p:sp>
        <p:nvSpPr>
          <p:cNvPr id="6041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868D6C-DC7D-4742-85D9-DA0787E8A6C0}" type="slidenum">
              <a:rPr lang="en-US" smtClean="0">
                <a:latin typeface="Times New Roman" pitchFamily="18" charset="0"/>
              </a:rPr>
              <a:pPr/>
              <a:t>61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066800"/>
            <a:ext cx="8686800" cy="53340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55000"/>
              <a:buFontTx/>
              <a:buChar char="•"/>
              <a:defRPr/>
            </a:pPr>
            <a:r>
              <a:rPr lang="en-US" sz="3200" kern="0" dirty="0">
                <a:solidFill>
                  <a:schemeClr val="bg1"/>
                </a:solidFill>
                <a:latin typeface="+mn-lt"/>
              </a:rPr>
              <a:t>Survey was taken in 2004 of 928 abstracts of peer-reviewed papers relating to climate change.</a:t>
            </a:r>
          </a:p>
          <a:p>
            <a:pPr marL="800100" lvl="1" indent="-342900" eaLnBrk="0" hangingPunct="0">
              <a:spcBef>
                <a:spcPct val="20000"/>
              </a:spcBef>
              <a:buSzPct val="55000"/>
              <a:buFontTx/>
              <a:buChar char="•"/>
              <a:defRPr/>
            </a:pPr>
            <a:r>
              <a:rPr lang="en-US" sz="3200" kern="0" dirty="0">
                <a:solidFill>
                  <a:schemeClr val="bg1"/>
                </a:solidFill>
                <a:latin typeface="+mn-lt"/>
              </a:rPr>
              <a:t>None disagreed with the IPCC conclusion.</a:t>
            </a:r>
          </a:p>
          <a:p>
            <a:pPr marL="342900" indent="-342900" eaLnBrk="0" hangingPunct="0">
              <a:spcBef>
                <a:spcPct val="20000"/>
              </a:spcBef>
              <a:buSzPct val="55000"/>
              <a:buFontTx/>
              <a:buChar char="•"/>
              <a:defRPr/>
            </a:pPr>
            <a:r>
              <a:rPr lang="en-US" sz="3200" kern="0" dirty="0">
                <a:solidFill>
                  <a:schemeClr val="bg1"/>
                </a:solidFill>
                <a:latin typeface="+mn-lt"/>
              </a:rPr>
              <a:t>Survey taken in 2009 of 3,146 Earth Scientists (defined as publishing more than half of their peer-reviewed papers on climate change)</a:t>
            </a:r>
          </a:p>
          <a:p>
            <a:pPr marL="800100" lvl="1" indent="-342900" eaLnBrk="0" hangingPunct="0">
              <a:spcBef>
                <a:spcPct val="20000"/>
              </a:spcBef>
              <a:buSzPct val="55000"/>
              <a:buFontTx/>
              <a:buChar char="•"/>
              <a:defRPr/>
            </a:pPr>
            <a:r>
              <a:rPr lang="en-US" sz="3200" kern="0" dirty="0">
                <a:solidFill>
                  <a:schemeClr val="bg1"/>
                </a:solidFill>
                <a:latin typeface="+mn-lt"/>
              </a:rPr>
              <a:t>97% agree with the IPCC conclusion.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790F04-CCA4-4A3E-86C4-C933D5FA2AA6}" type="slidenum">
              <a:rPr lang="en-US" smtClean="0">
                <a:latin typeface="Times New Roman" pitchFamily="18" charset="0"/>
              </a:rPr>
              <a:pPr/>
              <a:t>62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60198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i="1" dirty="0" smtClean="0">
                <a:solidFill>
                  <a:schemeClr val="bg1"/>
                </a:solidFill>
              </a:rPr>
              <a:t>Inconvenient Truth Documentary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Clip </a:t>
            </a:r>
            <a:r>
              <a:rPr lang="en-US" i="1" dirty="0" smtClean="0">
                <a:solidFill>
                  <a:schemeClr val="bg1"/>
                </a:solidFill>
              </a:rPr>
              <a:t>6: Human Action and Inaction</a:t>
            </a:r>
            <a:endParaRPr lang="en-US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nconvenient Truth Slow Respons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" y="685800"/>
            <a:ext cx="8645236" cy="4876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0" y="819150"/>
            <a:ext cx="9144000" cy="6059488"/>
          </a:xfrm>
          <a:prstGeom prst="rect">
            <a:avLst/>
          </a:prstGeom>
          <a:solidFill>
            <a:srgbClr val="FFFCD7"/>
          </a:solidFill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43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828675"/>
            <a:ext cx="337026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3910013" y="1127125"/>
            <a:ext cx="1741487" cy="33655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009D7E"/>
                </a:solidFill>
                <a:latin typeface="Arial" charset="0"/>
              </a:rPr>
              <a:t>Global Warming</a:t>
            </a:r>
          </a:p>
        </p:txBody>
      </p:sp>
      <p:sp>
        <p:nvSpPr>
          <p:cNvPr id="61445" name="Text Box 8"/>
          <p:cNvSpPr txBox="1">
            <a:spLocks noChangeArrowheads="1"/>
          </p:cNvSpPr>
          <p:nvPr/>
        </p:nvSpPr>
        <p:spPr bwMode="auto">
          <a:xfrm>
            <a:off x="4156075" y="793750"/>
            <a:ext cx="1225550" cy="366713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9D7E"/>
                </a:solidFill>
                <a:latin typeface="Arial" charset="0"/>
              </a:rPr>
              <a:t>Solutions</a:t>
            </a:r>
          </a:p>
        </p:txBody>
      </p:sp>
      <p:sp>
        <p:nvSpPr>
          <p:cNvPr id="61446" name="Text Box 9"/>
          <p:cNvSpPr txBox="1">
            <a:spLocks noChangeArrowheads="1"/>
          </p:cNvSpPr>
          <p:nvPr/>
        </p:nvSpPr>
        <p:spPr bwMode="auto">
          <a:xfrm>
            <a:off x="3119438" y="1524000"/>
            <a:ext cx="1103312" cy="30480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Prevention</a:t>
            </a:r>
          </a:p>
        </p:txBody>
      </p:sp>
      <p:sp>
        <p:nvSpPr>
          <p:cNvPr id="61447" name="Text Box 10"/>
          <p:cNvSpPr txBox="1">
            <a:spLocks noChangeArrowheads="1"/>
          </p:cNvSpPr>
          <p:nvPr/>
        </p:nvSpPr>
        <p:spPr bwMode="auto">
          <a:xfrm>
            <a:off x="5524500" y="1524000"/>
            <a:ext cx="885825" cy="304800"/>
          </a:xfrm>
          <a:prstGeom prst="rect">
            <a:avLst/>
          </a:prstGeom>
          <a:noFill/>
          <a:ln w="25400">
            <a:noFill/>
            <a:miter lim="800000"/>
            <a:headEnd type="none" w="med" len="lg"/>
            <a:tailEnd type="none" w="med" len="lg"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Cleanup</a:t>
            </a:r>
          </a:p>
        </p:txBody>
      </p:sp>
      <p:sp>
        <p:nvSpPr>
          <p:cNvPr id="61448" name="Rectangle 11"/>
          <p:cNvSpPr>
            <a:spLocks noChangeArrowheads="1"/>
          </p:cNvSpPr>
          <p:nvPr/>
        </p:nvSpPr>
        <p:spPr bwMode="auto">
          <a:xfrm>
            <a:off x="598488" y="1841500"/>
            <a:ext cx="3870325" cy="304800"/>
          </a:xfrm>
          <a:prstGeom prst="rect">
            <a:avLst/>
          </a:prstGeom>
          <a:noFill/>
          <a:ln w="152400">
            <a:noFill/>
            <a:miter lim="800000"/>
            <a:headEnd type="none" w="med" len="lg"/>
            <a:tailEnd type="none" w="med" len="sm"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Cut fossil fuel use (especially coal)</a:t>
            </a:r>
          </a:p>
        </p:txBody>
      </p:sp>
      <p:sp>
        <p:nvSpPr>
          <p:cNvPr id="61449" name="Rectangle 12"/>
          <p:cNvSpPr>
            <a:spLocks noChangeArrowheads="1"/>
          </p:cNvSpPr>
          <p:nvPr/>
        </p:nvSpPr>
        <p:spPr bwMode="auto">
          <a:xfrm>
            <a:off x="635000" y="2273300"/>
            <a:ext cx="3217863" cy="304800"/>
          </a:xfrm>
          <a:prstGeom prst="rect">
            <a:avLst/>
          </a:prstGeom>
          <a:noFill/>
          <a:ln w="152400">
            <a:noFill/>
            <a:miter lim="800000"/>
            <a:headEnd type="none" w="med" len="lg"/>
            <a:tailEnd type="none" w="med" len="sm"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Shift from coal to natural gas</a:t>
            </a:r>
          </a:p>
        </p:txBody>
      </p:sp>
      <p:sp>
        <p:nvSpPr>
          <p:cNvPr id="61450" name="Rectangle 13"/>
          <p:cNvSpPr>
            <a:spLocks noChangeArrowheads="1"/>
          </p:cNvSpPr>
          <p:nvPr/>
        </p:nvSpPr>
        <p:spPr bwMode="auto">
          <a:xfrm>
            <a:off x="625475" y="2705100"/>
            <a:ext cx="3394075" cy="304800"/>
          </a:xfrm>
          <a:prstGeom prst="rect">
            <a:avLst/>
          </a:prstGeom>
          <a:noFill/>
          <a:ln w="152400">
            <a:noFill/>
            <a:miter lim="800000"/>
            <a:headEnd type="none" w="med" len="lg"/>
            <a:tailEnd type="none" w="med" len="sm"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Improve energy efficiency</a:t>
            </a:r>
          </a:p>
        </p:txBody>
      </p:sp>
      <p:sp>
        <p:nvSpPr>
          <p:cNvPr id="61451" name="Rectangle 14"/>
          <p:cNvSpPr>
            <a:spLocks noChangeArrowheads="1"/>
          </p:cNvSpPr>
          <p:nvPr/>
        </p:nvSpPr>
        <p:spPr bwMode="auto">
          <a:xfrm>
            <a:off x="608013" y="3138488"/>
            <a:ext cx="3694112" cy="304800"/>
          </a:xfrm>
          <a:prstGeom prst="rect">
            <a:avLst/>
          </a:prstGeom>
          <a:noFill/>
          <a:ln w="152400">
            <a:noFill/>
            <a:miter lim="800000"/>
            <a:headEnd type="none" w="med" len="lg"/>
            <a:tailEnd type="none" w="med" len="sm"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Shift to renewable energy resources</a:t>
            </a:r>
          </a:p>
        </p:txBody>
      </p:sp>
      <p:sp>
        <p:nvSpPr>
          <p:cNvPr id="61452" name="Rectangle 15"/>
          <p:cNvSpPr>
            <a:spLocks noChangeArrowheads="1"/>
          </p:cNvSpPr>
          <p:nvPr/>
        </p:nvSpPr>
        <p:spPr bwMode="auto">
          <a:xfrm>
            <a:off x="625475" y="3570288"/>
            <a:ext cx="3379788" cy="730250"/>
          </a:xfrm>
          <a:prstGeom prst="rect">
            <a:avLst/>
          </a:prstGeom>
          <a:noFill/>
          <a:ln w="152400">
            <a:noFill/>
            <a:miter lim="800000"/>
            <a:headEnd type="none" w="med" len="lg"/>
            <a:tailEnd type="none" w="med" len="sm"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Transfer energy efficiency and renewable energy technologies to developing countries</a:t>
            </a:r>
          </a:p>
        </p:txBody>
      </p:sp>
      <p:sp>
        <p:nvSpPr>
          <p:cNvPr id="61453" name="Rectangle 16"/>
          <p:cNvSpPr>
            <a:spLocks noChangeArrowheads="1"/>
          </p:cNvSpPr>
          <p:nvPr/>
        </p:nvSpPr>
        <p:spPr bwMode="auto">
          <a:xfrm>
            <a:off x="631825" y="4487863"/>
            <a:ext cx="3268663" cy="304800"/>
          </a:xfrm>
          <a:prstGeom prst="rect">
            <a:avLst/>
          </a:prstGeom>
          <a:noFill/>
          <a:ln w="152400">
            <a:noFill/>
            <a:miter lim="800000"/>
            <a:headEnd type="none" w="med" len="lg"/>
            <a:tailEnd type="none" w="med" len="sm"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Reduce deforestation</a:t>
            </a:r>
          </a:p>
        </p:txBody>
      </p:sp>
      <p:sp>
        <p:nvSpPr>
          <p:cNvPr id="61454" name="Rectangle 17"/>
          <p:cNvSpPr>
            <a:spLocks noChangeArrowheads="1"/>
          </p:cNvSpPr>
          <p:nvPr/>
        </p:nvSpPr>
        <p:spPr bwMode="auto">
          <a:xfrm>
            <a:off x="627063" y="4922838"/>
            <a:ext cx="3365500" cy="304800"/>
          </a:xfrm>
          <a:prstGeom prst="rect">
            <a:avLst/>
          </a:prstGeom>
          <a:noFill/>
          <a:ln w="152400">
            <a:noFill/>
            <a:miter lim="800000"/>
            <a:headEnd type="none" w="med" len="lg"/>
            <a:tailEnd type="none" w="med" len="sm"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Use more sustainable agriculture</a:t>
            </a:r>
          </a:p>
        </p:txBody>
      </p:sp>
      <p:sp>
        <p:nvSpPr>
          <p:cNvPr id="61455" name="Rectangle 18"/>
          <p:cNvSpPr>
            <a:spLocks noChangeArrowheads="1"/>
          </p:cNvSpPr>
          <p:nvPr/>
        </p:nvSpPr>
        <p:spPr bwMode="auto">
          <a:xfrm>
            <a:off x="608013" y="5353050"/>
            <a:ext cx="3689350" cy="304800"/>
          </a:xfrm>
          <a:prstGeom prst="rect">
            <a:avLst/>
          </a:prstGeom>
          <a:noFill/>
          <a:ln w="152400">
            <a:noFill/>
            <a:miter lim="800000"/>
            <a:headEnd type="none" w="med" len="lg"/>
            <a:tailEnd type="none" w="med" len="sm"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Limit urban sprawl</a:t>
            </a:r>
          </a:p>
        </p:txBody>
      </p:sp>
      <p:sp>
        <p:nvSpPr>
          <p:cNvPr id="61456" name="Rectangle 19"/>
          <p:cNvSpPr>
            <a:spLocks noChangeArrowheads="1"/>
          </p:cNvSpPr>
          <p:nvPr/>
        </p:nvSpPr>
        <p:spPr bwMode="auto">
          <a:xfrm>
            <a:off x="650875" y="5834063"/>
            <a:ext cx="2914650" cy="304800"/>
          </a:xfrm>
          <a:prstGeom prst="rect">
            <a:avLst/>
          </a:prstGeom>
          <a:noFill/>
          <a:ln w="152400">
            <a:noFill/>
            <a:miter lim="800000"/>
            <a:headEnd type="none" w="med" len="lg"/>
            <a:tailEnd type="none" w="med" len="sm"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Reduce poverty</a:t>
            </a:r>
          </a:p>
        </p:txBody>
      </p:sp>
      <p:sp>
        <p:nvSpPr>
          <p:cNvPr id="61457" name="Rectangle 20"/>
          <p:cNvSpPr>
            <a:spLocks noChangeArrowheads="1"/>
          </p:cNvSpPr>
          <p:nvPr/>
        </p:nvSpPr>
        <p:spPr bwMode="auto">
          <a:xfrm>
            <a:off x="628650" y="6219825"/>
            <a:ext cx="3317875" cy="304800"/>
          </a:xfrm>
          <a:prstGeom prst="rect">
            <a:avLst/>
          </a:prstGeom>
          <a:noFill/>
          <a:ln w="152400">
            <a:noFill/>
            <a:miter lim="800000"/>
            <a:headEnd type="none" w="med" len="lg"/>
            <a:tailEnd type="none" w="med" len="sm"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Slow population growth</a:t>
            </a:r>
          </a:p>
        </p:txBody>
      </p:sp>
      <p:sp>
        <p:nvSpPr>
          <p:cNvPr id="61458" name="Rectangle 21"/>
          <p:cNvSpPr>
            <a:spLocks noChangeArrowheads="1"/>
          </p:cNvSpPr>
          <p:nvPr/>
        </p:nvSpPr>
        <p:spPr bwMode="auto">
          <a:xfrm>
            <a:off x="5181600" y="2644775"/>
            <a:ext cx="2897188" cy="517525"/>
          </a:xfrm>
          <a:prstGeom prst="rect">
            <a:avLst/>
          </a:prstGeom>
          <a:noFill/>
          <a:ln w="152400">
            <a:noFill/>
            <a:miter lim="800000"/>
            <a:headEnd type="none" w="med" len="lg"/>
            <a:tailEnd type="none" w="med" len="sm"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Store (sequester) CO</a:t>
            </a:r>
            <a:r>
              <a:rPr lang="en-US" sz="14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 by planting trees</a:t>
            </a:r>
          </a:p>
        </p:txBody>
      </p:sp>
      <p:sp>
        <p:nvSpPr>
          <p:cNvPr id="61459" name="Rectangle 22"/>
          <p:cNvSpPr>
            <a:spLocks noChangeArrowheads="1"/>
          </p:cNvSpPr>
          <p:nvPr/>
        </p:nvSpPr>
        <p:spPr bwMode="auto">
          <a:xfrm>
            <a:off x="5181600" y="3317875"/>
            <a:ext cx="3505200" cy="304800"/>
          </a:xfrm>
          <a:prstGeom prst="rect">
            <a:avLst/>
          </a:prstGeom>
          <a:noFill/>
          <a:ln w="152400">
            <a:noFill/>
            <a:miter lim="800000"/>
            <a:headEnd type="none" w="med" len="lg"/>
            <a:tailEnd type="none" w="med" len="sm"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Sequester CO</a:t>
            </a:r>
            <a:r>
              <a:rPr lang="en-US" sz="14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  deep underground</a:t>
            </a:r>
          </a:p>
        </p:txBody>
      </p:sp>
      <p:sp>
        <p:nvSpPr>
          <p:cNvPr id="61460" name="Rectangle 23"/>
          <p:cNvSpPr>
            <a:spLocks noChangeArrowheads="1"/>
          </p:cNvSpPr>
          <p:nvPr/>
        </p:nvSpPr>
        <p:spPr bwMode="auto">
          <a:xfrm>
            <a:off x="5181600" y="3798888"/>
            <a:ext cx="3382963" cy="730250"/>
          </a:xfrm>
          <a:prstGeom prst="rect">
            <a:avLst/>
          </a:prstGeom>
          <a:noFill/>
          <a:ln w="152400">
            <a:noFill/>
            <a:miter lim="800000"/>
            <a:headEnd type="none" w="med" len="lg"/>
            <a:tailEnd type="none" w="med" len="sm"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Sequester CO</a:t>
            </a:r>
            <a:r>
              <a:rPr lang="en-US" sz="14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 in soil by using no-till cultivation and taking crop land out of production</a:t>
            </a:r>
          </a:p>
        </p:txBody>
      </p:sp>
      <p:sp>
        <p:nvSpPr>
          <p:cNvPr id="61461" name="Rectangle 24"/>
          <p:cNvSpPr>
            <a:spLocks noChangeArrowheads="1"/>
          </p:cNvSpPr>
          <p:nvPr/>
        </p:nvSpPr>
        <p:spPr bwMode="auto">
          <a:xfrm>
            <a:off x="5181600" y="4762500"/>
            <a:ext cx="3505200" cy="304800"/>
          </a:xfrm>
          <a:prstGeom prst="rect">
            <a:avLst/>
          </a:prstGeom>
          <a:noFill/>
          <a:ln w="152400">
            <a:noFill/>
            <a:miter lim="800000"/>
            <a:headEnd type="none" w="med" len="lg"/>
            <a:tailEnd type="none" w="med" len="sm"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Sequester CO</a:t>
            </a:r>
            <a:r>
              <a:rPr lang="en-US" sz="14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 in the deep ocean</a:t>
            </a:r>
          </a:p>
        </p:txBody>
      </p:sp>
      <p:sp>
        <p:nvSpPr>
          <p:cNvPr id="61462" name="Rectangle 25"/>
          <p:cNvSpPr>
            <a:spLocks noChangeArrowheads="1"/>
          </p:cNvSpPr>
          <p:nvPr/>
        </p:nvSpPr>
        <p:spPr bwMode="auto">
          <a:xfrm>
            <a:off x="5181600" y="5240338"/>
            <a:ext cx="3343275" cy="517525"/>
          </a:xfrm>
          <a:prstGeom prst="rect">
            <a:avLst/>
          </a:prstGeom>
          <a:noFill/>
          <a:ln w="152400">
            <a:noFill/>
            <a:miter lim="800000"/>
            <a:headEnd type="none" w="med" len="lg"/>
            <a:tailEnd type="none" w="med" len="sm"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Repair leaky natural gas pipelines and facilities</a:t>
            </a:r>
          </a:p>
        </p:txBody>
      </p:sp>
      <p:sp>
        <p:nvSpPr>
          <p:cNvPr id="61463" name="Rectangle 26"/>
          <p:cNvSpPr>
            <a:spLocks noChangeArrowheads="1"/>
          </p:cNvSpPr>
          <p:nvPr/>
        </p:nvSpPr>
        <p:spPr bwMode="auto">
          <a:xfrm>
            <a:off x="5181600" y="5962650"/>
            <a:ext cx="2308225" cy="730250"/>
          </a:xfrm>
          <a:prstGeom prst="rect">
            <a:avLst/>
          </a:prstGeom>
          <a:noFill/>
          <a:ln w="152400">
            <a:noFill/>
            <a:miter lim="800000"/>
            <a:headEnd type="none" w="med" len="lg"/>
            <a:tailEnd type="none" w="med" len="sm"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Use feeds that reduce CH</a:t>
            </a:r>
            <a:r>
              <a:rPr lang="en-US" sz="1400" b="1" baseline="-2500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 emissions by belching cows</a:t>
            </a:r>
          </a:p>
        </p:txBody>
      </p:sp>
      <p:sp>
        <p:nvSpPr>
          <p:cNvPr id="61464" name="Rectangle 27"/>
          <p:cNvSpPr>
            <a:spLocks noChangeArrowheads="1"/>
          </p:cNvSpPr>
          <p:nvPr/>
        </p:nvSpPr>
        <p:spPr bwMode="auto">
          <a:xfrm>
            <a:off x="5181600" y="1876425"/>
            <a:ext cx="3462338" cy="517525"/>
          </a:xfrm>
          <a:prstGeom prst="rect">
            <a:avLst/>
          </a:prstGeom>
          <a:noFill/>
          <a:ln w="152400">
            <a:noFill/>
            <a:miter lim="800000"/>
            <a:headEnd type="none" w="med" len="lg"/>
            <a:tailEnd type="none" w="med" len="sm"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Remove CO</a:t>
            </a:r>
            <a:r>
              <a:rPr lang="en-US" sz="14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400" b="1">
                <a:solidFill>
                  <a:srgbClr val="000000"/>
                </a:solidFill>
                <a:latin typeface="Arial" charset="0"/>
              </a:rPr>
              <a:t> from smokestack</a:t>
            </a:r>
          </a:p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and vehicle emissions</a:t>
            </a:r>
          </a:p>
        </p:txBody>
      </p:sp>
      <p:sp>
        <p:nvSpPr>
          <p:cNvPr id="61465" name="Text Box 4"/>
          <p:cNvSpPr txBox="1">
            <a:spLocks noChangeArrowheads="1"/>
          </p:cNvSpPr>
          <p:nvPr/>
        </p:nvSpPr>
        <p:spPr bwMode="auto">
          <a:xfrm>
            <a:off x="7131050" y="6488113"/>
            <a:ext cx="201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0000"/>
                </a:solidFill>
                <a:latin typeface="Arial" charset="0"/>
              </a:rPr>
              <a:t>Fig. 16-13, p. 379</a:t>
            </a:r>
          </a:p>
        </p:txBody>
      </p:sp>
      <p:sp>
        <p:nvSpPr>
          <p:cNvPr id="550942" name="Rectangle 30"/>
          <p:cNvSpPr>
            <a:spLocks noGrp="1" noChangeArrowheads="1"/>
          </p:cNvSpPr>
          <p:nvPr>
            <p:ph type="title"/>
          </p:nvPr>
        </p:nvSpPr>
        <p:spPr>
          <a:xfrm>
            <a:off x="457200" y="73025"/>
            <a:ext cx="8229600" cy="765175"/>
          </a:xfrm>
        </p:spPr>
        <p:txBody>
          <a:bodyPr/>
          <a:lstStyle/>
          <a:p>
            <a:pPr eaLnBrk="1" hangingPunct="1"/>
            <a:r>
              <a:rPr lang="en-US" sz="3600" smtClean="0"/>
              <a:t>Solutions to Global Warming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0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4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Ideas?</a:t>
            </a:r>
            <a:endParaRPr lang="en-US" dirty="0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03860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err="1" smtClean="0">
                <a:solidFill>
                  <a:schemeClr val="tx1"/>
                </a:solidFill>
              </a:rPr>
              <a:t>stratoshield</a:t>
            </a:r>
            <a:r>
              <a:rPr lang="en-US" sz="2800" dirty="0" smtClean="0"/>
              <a:t> is an idea developed to combat global warming by blocking some of the sunlight entering the Earth’s atmosphere.</a:t>
            </a:r>
          </a:p>
          <a:p>
            <a:r>
              <a:rPr lang="en-US" sz="2800" dirty="0" smtClean="0"/>
              <a:t>Inject sulfur </a:t>
            </a:r>
            <a:r>
              <a:rPr lang="en-US" sz="2800" dirty="0" smtClean="0"/>
              <a:t>dioxide or particulate pollutants into the stratosphere.</a:t>
            </a:r>
          </a:p>
          <a:p>
            <a:pPr lvl="1"/>
            <a:r>
              <a:rPr lang="en-US" sz="2800" dirty="0" smtClean="0"/>
              <a:t>This would be too </a:t>
            </a:r>
            <a:r>
              <a:rPr lang="en-US" sz="2800" dirty="0" smtClean="0"/>
              <a:t>high in the atmosphere to be directly breathed or cause acid rain.</a:t>
            </a:r>
          </a:p>
          <a:p>
            <a:pPr lvl="1"/>
            <a:r>
              <a:rPr lang="en-US" sz="2800" dirty="0" smtClean="0"/>
              <a:t>Blocks out just enough sunlight to bring global temperatures down to acceptable ranges.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797383E-F7BB-4B16-AB62-B2FE8C64C223}" type="slidenum">
              <a:rPr lang="en-US" smtClean="0">
                <a:latin typeface="Times New Roman" pitchFamily="18" charset="0"/>
              </a:rPr>
              <a:pPr/>
              <a:t>64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4098" name="Picture 2" descr="http://images2.wikia.nocookie.net/__cb20090629004815/en.futurama/images/thumb/7/74/GiantIceCube.jpg/250px-GiantIceC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410199"/>
            <a:ext cx="1905000" cy="14478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24200" y="5486401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Another quick solution: dropping ice cubes into the ocean.</a:t>
            </a: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Source:  </a:t>
            </a:r>
            <a:r>
              <a:rPr lang="en-US" sz="1800" dirty="0" err="1" smtClean="0">
                <a:solidFill>
                  <a:schemeClr val="bg1"/>
                </a:solidFill>
              </a:rPr>
              <a:t>Futurama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“Crimes of the Hot”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Cap-and-Trade System</a:t>
            </a:r>
          </a:p>
          <a:p>
            <a:pPr lvl="1"/>
            <a:r>
              <a:rPr lang="en-US" dirty="0" smtClean="0"/>
              <a:t>A limit on the amount of carbon dioxide any specific factory or power plant can produce.</a:t>
            </a:r>
          </a:p>
          <a:p>
            <a:pPr lvl="1"/>
            <a:r>
              <a:rPr lang="en-US" dirty="0" smtClean="0"/>
              <a:t>Permits (or credits) are required depending on how much carbon dioxide is emitted.</a:t>
            </a:r>
          </a:p>
          <a:p>
            <a:pPr lvl="2"/>
            <a:r>
              <a:rPr lang="en-US" dirty="0" smtClean="0"/>
              <a:t>An organization can purchase additional credits from other organizations that do not need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6399D-CA4B-4F7C-92C0-A79880BDEE4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 vs. Inaction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A90B88F-1C3E-42E4-83F2-66F3FE44A4E9}" type="slidenum">
              <a:rPr lang="en-US" smtClean="0">
                <a:latin typeface="Times New Roman" pitchFamily="18" charset="0"/>
              </a:rPr>
              <a:pPr/>
              <a:t>66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63492" name="Picture 6" descr="http://www.starsandseas.com/SAS_Images/SAS_Genetics_images/Punnet%20images/punnet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5943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Box 5"/>
          <p:cNvSpPr txBox="1">
            <a:spLocks noChangeArrowheads="1"/>
          </p:cNvSpPr>
          <p:nvPr/>
        </p:nvSpPr>
        <p:spPr bwMode="auto">
          <a:xfrm>
            <a:off x="228600" y="4343400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GCC is </a:t>
            </a:r>
            <a:endParaRPr lang="en-US" dirty="0" smtClean="0"/>
          </a:p>
          <a:p>
            <a:r>
              <a:rPr lang="en-US" dirty="0" smtClean="0"/>
              <a:t>real </a:t>
            </a:r>
            <a:r>
              <a:rPr lang="en-US" dirty="0"/>
              <a:t>and </a:t>
            </a:r>
            <a:r>
              <a:rPr lang="en-US" dirty="0" smtClean="0"/>
              <a:t>primarily human-caused</a:t>
            </a:r>
            <a:endParaRPr lang="en-US" dirty="0"/>
          </a:p>
        </p:txBody>
      </p:sp>
      <p:sp>
        <p:nvSpPr>
          <p:cNvPr id="62470" name="TextBox 6"/>
          <p:cNvSpPr txBox="1">
            <a:spLocks noChangeArrowheads="1"/>
          </p:cNvSpPr>
          <p:nvPr/>
        </p:nvSpPr>
        <p:spPr bwMode="auto">
          <a:xfrm>
            <a:off x="228600" y="1905000"/>
            <a:ext cx="167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GCC is </a:t>
            </a:r>
            <a:r>
              <a:rPr lang="en-US" dirty="0" smtClean="0"/>
              <a:t>a fraud or it is </a:t>
            </a:r>
            <a:r>
              <a:rPr lang="en-US" dirty="0"/>
              <a:t>naturally occurring</a:t>
            </a:r>
          </a:p>
        </p:txBody>
      </p:sp>
      <p:sp>
        <p:nvSpPr>
          <p:cNvPr id="62471" name="TextBox 7"/>
          <p:cNvSpPr txBox="1">
            <a:spLocks noChangeArrowheads="1"/>
          </p:cNvSpPr>
          <p:nvPr/>
        </p:nvSpPr>
        <p:spPr bwMode="auto">
          <a:xfrm>
            <a:off x="2286000" y="9906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Significant Action</a:t>
            </a:r>
          </a:p>
        </p:txBody>
      </p:sp>
      <p:sp>
        <p:nvSpPr>
          <p:cNvPr id="62472" name="TextBox 8"/>
          <p:cNvSpPr txBox="1">
            <a:spLocks noChangeArrowheads="1"/>
          </p:cNvSpPr>
          <p:nvPr/>
        </p:nvSpPr>
        <p:spPr bwMode="auto">
          <a:xfrm>
            <a:off x="5562600" y="9906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 Action</a:t>
            </a:r>
          </a:p>
        </p:txBody>
      </p:sp>
      <p:sp>
        <p:nvSpPr>
          <p:cNvPr id="62473" name="TextBox 9"/>
          <p:cNvSpPr txBox="1">
            <a:spLocks noChangeArrowheads="1"/>
          </p:cNvSpPr>
          <p:nvPr/>
        </p:nvSpPr>
        <p:spPr bwMode="auto">
          <a:xfrm>
            <a:off x="2286000" y="1905000"/>
            <a:ext cx="2514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800">
                <a:solidFill>
                  <a:srgbClr val="002E00"/>
                </a:solidFill>
              </a:rPr>
              <a:t> Increased taxation, </a:t>
            </a:r>
          </a:p>
          <a:p>
            <a:pPr>
              <a:buFontTx/>
              <a:buChar char="-"/>
            </a:pPr>
            <a:r>
              <a:rPr lang="en-US" sz="1800">
                <a:solidFill>
                  <a:srgbClr val="002E00"/>
                </a:solidFill>
              </a:rPr>
              <a:t> Increased government       regulation</a:t>
            </a:r>
          </a:p>
          <a:p>
            <a:pPr>
              <a:buFontTx/>
              <a:buChar char="-"/>
            </a:pPr>
            <a:r>
              <a:rPr lang="en-US" sz="1800">
                <a:solidFill>
                  <a:srgbClr val="002E00"/>
                </a:solidFill>
              </a:rPr>
              <a:t> Economy crippled</a:t>
            </a:r>
          </a:p>
          <a:p>
            <a:pPr>
              <a:buFontTx/>
              <a:buChar char="-"/>
            </a:pPr>
            <a:r>
              <a:rPr lang="en-US" sz="1800">
                <a:solidFill>
                  <a:srgbClr val="002E00"/>
                </a:solidFill>
              </a:rPr>
              <a:t> Global depression</a:t>
            </a:r>
          </a:p>
        </p:txBody>
      </p:sp>
      <p:sp>
        <p:nvSpPr>
          <p:cNvPr id="62474" name="TextBox 10"/>
          <p:cNvSpPr txBox="1">
            <a:spLocks noChangeArrowheads="1"/>
          </p:cNvSpPr>
          <p:nvPr/>
        </p:nvSpPr>
        <p:spPr bwMode="auto">
          <a:xfrm>
            <a:off x="5105400" y="1981200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800" dirty="0">
                <a:solidFill>
                  <a:srgbClr val="002E00"/>
                </a:solidFill>
              </a:rPr>
              <a:t> Continued </a:t>
            </a:r>
            <a:r>
              <a:rPr lang="en-US" sz="1800" dirty="0" smtClean="0">
                <a:solidFill>
                  <a:srgbClr val="002E00"/>
                </a:solidFill>
              </a:rPr>
              <a:t>overall prosperity</a:t>
            </a:r>
            <a:r>
              <a:rPr lang="en-US" sz="1800" dirty="0">
                <a:solidFill>
                  <a:srgbClr val="002E00"/>
                </a:solidFill>
              </a:rPr>
              <a:t>.</a:t>
            </a:r>
          </a:p>
        </p:txBody>
      </p:sp>
      <p:sp>
        <p:nvSpPr>
          <p:cNvPr id="62475" name="TextBox 11"/>
          <p:cNvSpPr txBox="1">
            <a:spLocks noChangeArrowheads="1"/>
          </p:cNvSpPr>
          <p:nvPr/>
        </p:nvSpPr>
        <p:spPr bwMode="auto">
          <a:xfrm>
            <a:off x="2286000" y="4495800"/>
            <a:ext cx="2514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800">
                <a:solidFill>
                  <a:srgbClr val="002E00"/>
                </a:solidFill>
              </a:rPr>
              <a:t> Increased taxation</a:t>
            </a:r>
          </a:p>
          <a:p>
            <a:pPr>
              <a:buFontTx/>
              <a:buChar char="-"/>
            </a:pPr>
            <a:r>
              <a:rPr lang="en-US" sz="1800">
                <a:solidFill>
                  <a:srgbClr val="002E00"/>
                </a:solidFill>
              </a:rPr>
              <a:t>Increased government regulation</a:t>
            </a:r>
          </a:p>
          <a:p>
            <a:pPr>
              <a:buFontTx/>
              <a:buChar char="-"/>
            </a:pPr>
            <a:r>
              <a:rPr lang="en-US" sz="1800">
                <a:solidFill>
                  <a:srgbClr val="002E00"/>
                </a:solidFill>
              </a:rPr>
              <a:t>Climate change occurs</a:t>
            </a:r>
          </a:p>
          <a:p>
            <a:pPr lvl="1">
              <a:buFontTx/>
              <a:buChar char="-"/>
            </a:pPr>
            <a:r>
              <a:rPr lang="en-US" sz="1800">
                <a:solidFill>
                  <a:srgbClr val="002E00"/>
                </a:solidFill>
              </a:rPr>
              <a:t>Effects reduced</a:t>
            </a:r>
          </a:p>
          <a:p>
            <a:pPr lvl="1">
              <a:buFontTx/>
              <a:buChar char="-"/>
            </a:pPr>
            <a:r>
              <a:rPr lang="en-US" sz="1800">
                <a:solidFill>
                  <a:srgbClr val="002E00"/>
                </a:solidFill>
              </a:rPr>
              <a:t>More prepared</a:t>
            </a:r>
          </a:p>
        </p:txBody>
      </p:sp>
      <p:sp>
        <p:nvSpPr>
          <p:cNvPr id="62476" name="TextBox 12"/>
          <p:cNvSpPr txBox="1">
            <a:spLocks noChangeArrowheads="1"/>
          </p:cNvSpPr>
          <p:nvPr/>
        </p:nvSpPr>
        <p:spPr bwMode="auto">
          <a:xfrm>
            <a:off x="5181600" y="4267200"/>
            <a:ext cx="2514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800">
                <a:solidFill>
                  <a:srgbClr val="002E00"/>
                </a:solidFill>
              </a:rPr>
              <a:t>Coastal flooding; Mass refugees</a:t>
            </a:r>
          </a:p>
          <a:p>
            <a:pPr>
              <a:buFontTx/>
              <a:buChar char="-"/>
            </a:pPr>
            <a:r>
              <a:rPr lang="en-US" sz="1800">
                <a:solidFill>
                  <a:srgbClr val="002E00"/>
                </a:solidFill>
              </a:rPr>
              <a:t>Collapse of food producin`g regions</a:t>
            </a:r>
          </a:p>
          <a:p>
            <a:pPr>
              <a:buFontTx/>
              <a:buChar char="-"/>
            </a:pPr>
            <a:r>
              <a:rPr lang="en-US" sz="1800">
                <a:solidFill>
                  <a:srgbClr val="002E00"/>
                </a:solidFill>
              </a:rPr>
              <a:t>Increased diseases and infestations</a:t>
            </a:r>
          </a:p>
          <a:p>
            <a:pPr>
              <a:buFontTx/>
              <a:buChar char="-"/>
            </a:pPr>
            <a:r>
              <a:rPr lang="en-US" sz="1800">
                <a:solidFill>
                  <a:srgbClr val="002E00"/>
                </a:solidFill>
              </a:rPr>
              <a:t>Conflict over scarce resources; War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0" grpId="0"/>
      <p:bldP spid="62471" grpId="0"/>
      <p:bldP spid="62473" grpId="0"/>
      <p:bldP spid="62474" grpId="0"/>
      <p:bldP spid="62475" grpId="0"/>
      <p:bldP spid="6247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457200" y="6400800"/>
            <a:ext cx="8686800" cy="304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 smtClean="0">
                <a:latin typeface="trebuchet ms" pitchFamily="34" charset="0"/>
              </a:rPr>
              <a:t>Image from An Inconvenient Truth, by Al Gore, Page 271</a:t>
            </a:r>
            <a:endParaRPr lang="en-US" sz="1600" dirty="0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CBDCA1-BB4D-47D9-AB90-70BBF6A7FBED}" type="slidenum">
              <a:rPr lang="en-US" smtClean="0">
                <a:latin typeface="Times New Roman" pitchFamily="18" charset="0"/>
              </a:rPr>
              <a:pPr/>
              <a:t>67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777240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dirty="0" smtClean="0"/>
              <a:t>The True Dilemma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66B8D9-4EE8-42C8-94FF-1C5DCDAE2B75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Solar Radiation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Visible light</a:t>
            </a:r>
            <a:r>
              <a:rPr lang="en-US" smtClean="0"/>
              <a:t> is energy waves that we can see as color.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These pass through the atmosphere.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Ultraviolet light</a:t>
            </a:r>
            <a:r>
              <a:rPr lang="en-US" smtClean="0"/>
              <a:t> is energy waves that we cannot see but can cause sun burns and cancer.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These are absorbed by ozone in the stratosphere.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Infrared radiation</a:t>
            </a:r>
            <a:r>
              <a:rPr lang="en-US" smtClean="0"/>
              <a:t> is the energy of the sun that we feel as heat.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This is absorbed by carbon dioxide and water in the troposphere.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75479EC-D70B-4FD2-BC9B-4B42F94AEBD6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and the Greenhouse Effect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334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Solar Radiation</a:t>
            </a:r>
          </a:p>
          <a:p>
            <a:pPr lvl="1" eaLnBrk="1" hangingPunct="1"/>
            <a:r>
              <a:rPr lang="en-US" smtClean="0"/>
              <a:t>Of solar energy reaching outer atmosphere:</a:t>
            </a:r>
          </a:p>
          <a:p>
            <a:pPr lvl="2" eaLnBrk="1" hangingPunct="1"/>
            <a:r>
              <a:rPr lang="en-US" smtClean="0"/>
              <a:t>25% reflected</a:t>
            </a:r>
          </a:p>
          <a:p>
            <a:pPr lvl="2" eaLnBrk="1" hangingPunct="1"/>
            <a:r>
              <a:rPr lang="en-US" smtClean="0"/>
              <a:t>25% absorbed</a:t>
            </a:r>
          </a:p>
          <a:p>
            <a:pPr lvl="2" eaLnBrk="1" hangingPunct="1"/>
            <a:r>
              <a:rPr lang="en-US" smtClean="0"/>
              <a:t>50% reaches earth’s surface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Of the solar energy that reaches the surface, much is reflected: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Fresh clean snow 		90%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Dark soil 			3%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Net average of earth 	30%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CBD118-759E-42E5-842F-565C1EB9C98B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Solar Radiation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27125"/>
            <a:ext cx="883920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FFFF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2622</Words>
  <Application>Microsoft Office PowerPoint</Application>
  <PresentationFormat>On-screen Show (4:3)</PresentationFormat>
  <Paragraphs>453</Paragraphs>
  <Slides>67</Slides>
  <Notes>8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Default Design</vt:lpstr>
      <vt:lpstr>Global Climate Change</vt:lpstr>
      <vt:lpstr>Global Climate Change  Lecture Powerpoint</vt:lpstr>
      <vt:lpstr>ATMOSPHERE AND CLIMATE</vt:lpstr>
      <vt:lpstr>The Atmosphere</vt:lpstr>
      <vt:lpstr>Layers of the Atmosphere</vt:lpstr>
      <vt:lpstr>Troposphere</vt:lpstr>
      <vt:lpstr>Solar Radiation</vt:lpstr>
      <vt:lpstr>Energy and the Greenhouse Effect</vt:lpstr>
      <vt:lpstr>Solar Radiation</vt:lpstr>
      <vt:lpstr>Solar Radiation Cont’d</vt:lpstr>
      <vt:lpstr>Greenhouse Gases</vt:lpstr>
      <vt:lpstr>Sources of Greenhouse Gas Emissions</vt:lpstr>
      <vt:lpstr>How Does Global Temperature Affect Rain?</vt:lpstr>
      <vt:lpstr>Convection Currents</vt:lpstr>
      <vt:lpstr>CLIMATE CHANGE IS A NATURAL PROCESS</vt:lpstr>
      <vt:lpstr>Evidence of Global Warming</vt:lpstr>
      <vt:lpstr>Is Global Warming Human-Caused?</vt:lpstr>
      <vt:lpstr>Is Global Warming Human-Caused?</vt:lpstr>
      <vt:lpstr>IPCC Data</vt:lpstr>
      <vt:lpstr>Global Warming Timeline</vt:lpstr>
      <vt:lpstr>2004:  Day After Tomorrow</vt:lpstr>
      <vt:lpstr>Day After Tomorrow Clip 1: Breaking of the Larsen B Ice Shelf</vt:lpstr>
      <vt:lpstr>Day After Tomorrow Clip 2: New York City Tidal Wave</vt:lpstr>
      <vt:lpstr>Day After Tomorrow Clip 3: Evacuation</vt:lpstr>
      <vt:lpstr>2005</vt:lpstr>
      <vt:lpstr>2006</vt:lpstr>
      <vt:lpstr>2007-Present</vt:lpstr>
      <vt:lpstr>Inconvenient Truth Documentary Clip 1: Background</vt:lpstr>
      <vt:lpstr>Measuring Carbon Dioxide in the Atmosphere</vt:lpstr>
      <vt:lpstr>Measuring Carbon Dioxide in the Atmosphere</vt:lpstr>
      <vt:lpstr>Figure 09.12</vt:lpstr>
      <vt:lpstr>Figure 09.09</vt:lpstr>
      <vt:lpstr>Carbon Dioxide-Temperature  “Hockey Stick Graph</vt:lpstr>
      <vt:lpstr>Older Climate Data?</vt:lpstr>
      <vt:lpstr>Average Global Temperature over the Past 900,000 Years</vt:lpstr>
      <vt:lpstr>Temperature Changes Over Past 22,000 Years</vt:lpstr>
      <vt:lpstr>Temperature Changes Over Past 1,000 Years</vt:lpstr>
      <vt:lpstr>Medieval Warming Period</vt:lpstr>
      <vt:lpstr>Little Ice Age</vt:lpstr>
      <vt:lpstr>Average Global Temperature Over Past 130 Years</vt:lpstr>
      <vt:lpstr>Inconvenient Truth Documentary Clip 2: Effects of Global Warming; Hurricanes </vt:lpstr>
      <vt:lpstr>Hurricane Katrina</vt:lpstr>
      <vt:lpstr>New Orleans</vt:lpstr>
      <vt:lpstr>Global Warming and Hurricanes?</vt:lpstr>
      <vt:lpstr>El Niño/Southern Oscillation</vt:lpstr>
      <vt:lpstr>El Niño/Southern Oscillation</vt:lpstr>
      <vt:lpstr>El Niño Southern Oscillation</vt:lpstr>
      <vt:lpstr>El Niño Changes</vt:lpstr>
      <vt:lpstr>Inconvenient Truth Documentary Clip 3: The Poles</vt:lpstr>
      <vt:lpstr>The Great Ocean Conveyor</vt:lpstr>
      <vt:lpstr>Global Warming Effects on Poles</vt:lpstr>
      <vt:lpstr>Global Warming Effects on Glaciers</vt:lpstr>
      <vt:lpstr>Flawed Predictions</vt:lpstr>
      <vt:lpstr>Slide 54</vt:lpstr>
      <vt:lpstr>Slide 55</vt:lpstr>
      <vt:lpstr>Slide 56</vt:lpstr>
      <vt:lpstr>Effects on the Hydrologic Cycle</vt:lpstr>
      <vt:lpstr>Changes in Precipitation</vt:lpstr>
      <vt:lpstr>The Snowpocalypse, 2010</vt:lpstr>
      <vt:lpstr>Slide 60</vt:lpstr>
      <vt:lpstr>Scientific Consensus?</vt:lpstr>
      <vt:lpstr>Slide 62</vt:lpstr>
      <vt:lpstr>Solutions to Global Warming</vt:lpstr>
      <vt:lpstr>Other Ideas?</vt:lpstr>
      <vt:lpstr>Legislation</vt:lpstr>
      <vt:lpstr>Action vs. Inaction</vt:lpstr>
      <vt:lpstr>The True Dilemma</vt:lpstr>
    </vt:vector>
  </TitlesOfParts>
  <Company>CCSN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Our Environment</dc:title>
  <dc:creator>CCSN</dc:creator>
  <cp:lastModifiedBy>WTHS</cp:lastModifiedBy>
  <cp:revision>262</cp:revision>
  <dcterms:created xsi:type="dcterms:W3CDTF">2002-01-16T22:44:40Z</dcterms:created>
  <dcterms:modified xsi:type="dcterms:W3CDTF">2011-01-20T17:29:55Z</dcterms:modified>
</cp:coreProperties>
</file>