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handoutMasterIdLst>
    <p:handoutMasterId r:id="rId46"/>
  </p:handoutMasterIdLst>
  <p:sldIdLst>
    <p:sldId id="256" r:id="rId2"/>
    <p:sldId id="362" r:id="rId3"/>
    <p:sldId id="280" r:id="rId4"/>
    <p:sldId id="352" r:id="rId5"/>
    <p:sldId id="353" r:id="rId6"/>
    <p:sldId id="354" r:id="rId7"/>
    <p:sldId id="351" r:id="rId8"/>
    <p:sldId id="281" r:id="rId9"/>
    <p:sldId id="373" r:id="rId10"/>
    <p:sldId id="374" r:id="rId11"/>
    <p:sldId id="375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3" r:id="rId28"/>
    <p:sldId id="394" r:id="rId29"/>
    <p:sldId id="399" r:id="rId30"/>
    <p:sldId id="395" r:id="rId31"/>
    <p:sldId id="396" r:id="rId32"/>
    <p:sldId id="398" r:id="rId33"/>
    <p:sldId id="357" r:id="rId34"/>
    <p:sldId id="364" r:id="rId35"/>
    <p:sldId id="320" r:id="rId36"/>
    <p:sldId id="321" r:id="rId37"/>
    <p:sldId id="358" r:id="rId38"/>
    <p:sldId id="361" r:id="rId39"/>
    <p:sldId id="359" r:id="rId40"/>
    <p:sldId id="363" r:id="rId41"/>
    <p:sldId id="324" r:id="rId42"/>
    <p:sldId id="325" r:id="rId43"/>
    <p:sldId id="400" r:id="rId4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1" autoAdjust="0"/>
    <p:restoredTop sz="98986" autoAdjust="0"/>
  </p:normalViewPr>
  <p:slideViewPr>
    <p:cSldViewPr>
      <p:cViewPr>
        <p:scale>
          <a:sx n="80" d="100"/>
          <a:sy n="80" d="100"/>
        </p:scale>
        <p:origin x="-11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70" cy="465062"/>
          </a:xfrm>
          <a:prstGeom prst="rect">
            <a:avLst/>
          </a:prstGeom>
        </p:spPr>
        <p:txBody>
          <a:bodyPr vert="horz" lIns="93088" tIns="46543" rIns="93088" bIns="465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49" y="1"/>
            <a:ext cx="2972168" cy="465062"/>
          </a:xfrm>
          <a:prstGeom prst="rect">
            <a:avLst/>
          </a:prstGeom>
        </p:spPr>
        <p:txBody>
          <a:bodyPr vert="horz" lIns="93088" tIns="46543" rIns="93088" bIns="46543" rtlCol="0"/>
          <a:lstStyle>
            <a:lvl1pPr algn="r">
              <a:defRPr sz="1300"/>
            </a:lvl1pPr>
          </a:lstStyle>
          <a:p>
            <a:fld id="{EA689CC7-F6E7-4296-A777-55B92ED5022C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724"/>
            <a:ext cx="2972170" cy="465062"/>
          </a:xfrm>
          <a:prstGeom prst="rect">
            <a:avLst/>
          </a:prstGeom>
        </p:spPr>
        <p:txBody>
          <a:bodyPr vert="horz" lIns="93088" tIns="46543" rIns="93088" bIns="465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49" y="8829724"/>
            <a:ext cx="2972168" cy="465062"/>
          </a:xfrm>
          <a:prstGeom prst="rect">
            <a:avLst/>
          </a:prstGeom>
        </p:spPr>
        <p:txBody>
          <a:bodyPr vert="horz" lIns="93088" tIns="46543" rIns="93088" bIns="46543" rtlCol="0" anchor="b"/>
          <a:lstStyle>
            <a:lvl1pPr algn="r">
              <a:defRPr sz="1300"/>
            </a:lvl1pPr>
          </a:lstStyle>
          <a:p>
            <a:fld id="{FB7ED39B-8F4A-44CD-91CE-90454530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5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72421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80" y="3"/>
            <a:ext cx="2972421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algn="r"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3" y="4416426"/>
            <a:ext cx="5028578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80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algn="r" defTabSz="931582">
              <a:defRPr sz="1300">
                <a:solidFill>
                  <a:schemeClr val="tx1"/>
                </a:solidFill>
              </a:defRPr>
            </a:lvl1pPr>
          </a:lstStyle>
          <a:p>
            <a:fld id="{1AC9D03A-7F5A-4995-8305-02C9D107E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40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A7D27-D54F-4EFC-82F7-49F549E8DE4A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76532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A83B5-B374-4F00-83BE-2A3C7F457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1F21-D4A4-44EF-B7D3-2835365AD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E206-2668-4BD0-AE89-819B4CB2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F86251-25BF-4C04-9879-D5E697482F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1A72-090C-4D78-A6EA-328E11E818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887C-F72F-4220-A352-30347332E8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2930-7659-4FAC-9F95-CE125FEAA0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B007-9C4D-471B-A058-EB8B1D72AF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725-E0BF-4A52-9134-0373C08C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70D86-213E-42E3-A4B2-1A5388873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0B362-DCC5-4719-99D1-66610B5F9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1" baseline="0">
                <a:solidFill>
                  <a:schemeClr val="tx2"/>
                </a:solidFill>
              </a:defRPr>
            </a:lvl1pPr>
          </a:lstStyle>
          <a:p>
            <a:fld id="{8CBA1591-6BFE-46D6-A973-52A8C4D066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 autoUpdateAnimBg="0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lang="en-US" sz="4200" b="1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rumscience.com/environmental/1_introduction/studyguide.html" TargetMode="External"/><Relationship Id="rId2" Type="http://schemas.openxmlformats.org/officeDocument/2006/relationships/hyperlink" Target="http://www.aurumscience.com/environmental/1_introduction/notes_outlin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urumscience.com/environmental/2_science/index.html" TargetMode="External"/><Relationship Id="rId4" Type="http://schemas.openxmlformats.org/officeDocument/2006/relationships/hyperlink" Target="http://www.aurumscience.com/environmental/1_introduction/index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vimeo.com/moogaloop.swf?clip_id=46122198&amp;force_embed=1&amp;server=vimeo.com&amp;show_title=1&amp;show_byline=1&amp;show_portrait=1&amp;color=00adef&amp;fullscreen=1&amp;autoplay=0&amp;loop=0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vimeo.com/2604709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763000" cy="9144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tabLst>
                <a:tab pos="225425" algn="l"/>
              </a:tabLst>
            </a:pPr>
            <a:r>
              <a:rPr lang="en-US" sz="4200" b="1" dirty="0" smtClean="0"/>
              <a:t>Introduction to </a:t>
            </a:r>
            <a:br>
              <a:rPr lang="en-US" sz="4200" b="1" dirty="0" smtClean="0"/>
            </a:br>
            <a:r>
              <a:rPr lang="en-US" sz="4200" b="1" dirty="0" smtClean="0"/>
              <a:t>Environmental Science</a:t>
            </a:r>
            <a:endParaRPr lang="en-US" sz="4200" b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896AE1-2B33-473D-BB0E-545B2484791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019800"/>
            <a:ext cx="771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In every deliberation, we must consider our impact on the next seven generations.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- The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Iroqouis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Confederacy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7106" name="Picture 2" descr="http://i.imgur.com/fKZ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24544"/>
            <a:ext cx="6400800" cy="48506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b="1" dirty="0" smtClean="0"/>
              <a:t>Resource Depletion</a:t>
            </a:r>
          </a:p>
          <a:p>
            <a:pPr lvl="1"/>
            <a:r>
              <a:rPr lang="en-US" dirty="0" smtClean="0"/>
              <a:t>A great deal of resources are needed to support the human population (~7 billion).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Renewable resources </a:t>
            </a:r>
            <a:r>
              <a:rPr lang="en-US" dirty="0" smtClean="0"/>
              <a:t>can be replenished within a human lifetime.  </a:t>
            </a:r>
          </a:p>
          <a:p>
            <a:pPr lvl="2"/>
            <a:r>
              <a:rPr lang="en-US" dirty="0" smtClean="0"/>
              <a:t>Timber, water.</a:t>
            </a:r>
          </a:p>
          <a:p>
            <a:pPr lvl="1"/>
            <a:r>
              <a:rPr lang="en-US" dirty="0" smtClean="0"/>
              <a:t>The supply of </a:t>
            </a:r>
            <a:r>
              <a:rPr lang="en-US" dirty="0" smtClean="0">
                <a:solidFill>
                  <a:srgbClr val="FFFF00"/>
                </a:solidFill>
              </a:rPr>
              <a:t>nonrenewable resources</a:t>
            </a:r>
            <a:r>
              <a:rPr lang="en-US" dirty="0" smtClean="0"/>
              <a:t> is replenished extremely slowly, if at all.  These can be used up.</a:t>
            </a:r>
          </a:p>
          <a:p>
            <a:pPr lvl="2"/>
            <a:r>
              <a:rPr lang="en-US" dirty="0" smtClean="0"/>
              <a:t>Coal, oil, minerals.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81000"/>
            <a:ext cx="83820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prstClr val="white"/>
                </a:solidFill>
                <a:latin typeface="Constantia"/>
              </a:rPr>
              <a:t>Coal is a nonrenewable resource.  Over time, it will become more difficult and expensive to extract.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prstClr val="white"/>
                </a:solidFill>
                <a:latin typeface="Constantia"/>
              </a:rPr>
              <a:t>This graph represents world coal reserves as of 2008.  It is estimated we have about 250 years of the resource remaining at current rates of use.</a:t>
            </a: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2052" name="Picture 4" descr="World coal reserves ch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97" y="1447800"/>
            <a:ext cx="5029200" cy="40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105400" cy="5105400"/>
          </a:xfrm>
        </p:spPr>
        <p:txBody>
          <a:bodyPr/>
          <a:lstStyle/>
          <a:p>
            <a:r>
              <a:rPr lang="en-US" b="1" dirty="0"/>
              <a:t>Pollution</a:t>
            </a:r>
          </a:p>
          <a:p>
            <a:pPr lvl="1"/>
            <a:r>
              <a:rPr lang="en-US" dirty="0" smtClean="0"/>
              <a:t>Pollution is a degradation or an undesired </a:t>
            </a:r>
            <a:r>
              <a:rPr lang="en-US" dirty="0"/>
              <a:t>change in air, water, or soil that affects the health of living things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Biodegradable pollution </a:t>
            </a:r>
            <a:r>
              <a:rPr lang="en-US" dirty="0" smtClean="0"/>
              <a:t>will break down naturally over time.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Nondegradable</a:t>
            </a:r>
            <a:r>
              <a:rPr lang="en-US" dirty="0" smtClean="0">
                <a:solidFill>
                  <a:srgbClr val="FFFF00"/>
                </a:solidFill>
              </a:rPr>
              <a:t> pollution </a:t>
            </a:r>
            <a:r>
              <a:rPr lang="en-US" dirty="0" smtClean="0"/>
              <a:t>does not break down.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496176" cy="239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181600"/>
          </a:xfrm>
        </p:spPr>
        <p:txBody>
          <a:bodyPr/>
          <a:lstStyle/>
          <a:p>
            <a:r>
              <a:rPr lang="en-US" dirty="0" smtClean="0"/>
              <a:t>Pollution, whether in air or water, can move and affect ecosystems far away from the source.</a:t>
            </a:r>
          </a:p>
          <a:p>
            <a:r>
              <a:rPr lang="en-US" dirty="0" smtClean="0"/>
              <a:t>This map shows the areas with the highest concentrations of air pollution.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074" name="Picture 2" descr="http://www.nasa.gov/images/content/483902main_Final-US-PM2.5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30" y="2209800"/>
            <a:ext cx="6248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b="1" dirty="0" smtClean="0"/>
              <a:t>Loss of Biodiversity</a:t>
            </a:r>
          </a:p>
          <a:p>
            <a:pPr lvl="1"/>
            <a:r>
              <a:rPr lang="en-US" dirty="0" smtClean="0"/>
              <a:t>The number of species on the Earth is unknown, but estimated to be in the tens of millions.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Biodiversity</a:t>
            </a:r>
            <a:r>
              <a:rPr lang="en-US" dirty="0" smtClean="0"/>
              <a:t> is the number of different species present in one specific ecosystem.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Extinction</a:t>
            </a:r>
            <a:r>
              <a:rPr lang="en-US" dirty="0" smtClean="0"/>
              <a:t>, or the complete loss of a species, is a natural event that can be accelerated by human actions.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Loss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dirty="0" smtClean="0"/>
              <a:t>There are five known major extinction events in Earth’s history. 	</a:t>
            </a:r>
          </a:p>
          <a:p>
            <a:r>
              <a:rPr lang="en-US" dirty="0" smtClean="0"/>
              <a:t>The most recent major extinction, about 65 million years ago, caused 75% of all species to disappear from the Earth.</a:t>
            </a:r>
          </a:p>
          <a:p>
            <a:pPr lvl="1"/>
            <a:r>
              <a:rPr lang="en-US" dirty="0" smtClean="0"/>
              <a:t>Believed to have been caused by a meteor impact.</a:t>
            </a:r>
            <a:endParaRPr lang="en-US" dirty="0"/>
          </a:p>
        </p:txBody>
      </p:sp>
      <p:pic>
        <p:nvPicPr>
          <p:cNvPr id="4098" name="Picture 2" descr="File:Impact ev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4089399" cy="28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Loss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324600" cy="5638800"/>
          </a:xfrm>
        </p:spPr>
        <p:txBody>
          <a:bodyPr/>
          <a:lstStyle/>
          <a:p>
            <a:r>
              <a:rPr lang="en-US" dirty="0" smtClean="0"/>
              <a:t>Assuming no catastrophic events occur, extinctions normally occur at a pretty slow rate, called the </a:t>
            </a:r>
            <a:r>
              <a:rPr lang="en-US" dirty="0" smtClean="0">
                <a:solidFill>
                  <a:srgbClr val="FFFF00"/>
                </a:solidFill>
              </a:rPr>
              <a:t>background rate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Normal background extinction rate for mammals is 1 every 200 years.</a:t>
            </a:r>
          </a:p>
          <a:p>
            <a:r>
              <a:rPr lang="en-US" dirty="0" smtClean="0"/>
              <a:t>Scientists believe we may be in the midst of the next major extinction event, due to human influences.</a:t>
            </a:r>
          </a:p>
          <a:p>
            <a:r>
              <a:rPr lang="en-US" dirty="0" smtClean="0"/>
              <a:t>Australia has experienced 27 mammal extinctions since 1788, primarily due to the influence of European settlers.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01146" y="4791694"/>
            <a:ext cx="25428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  <a:latin typeface="+mn-lt"/>
              </a:rPr>
              <a:t>The short-tailed hopping mouse, now extinct in Australia.</a:t>
            </a: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 descr="http://www.australianwildlife.org/images/image/mammals/short-tailed-hopping-mou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399"/>
            <a:ext cx="1981200" cy="26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Environmental ethics </a:t>
            </a:r>
            <a:r>
              <a:rPr lang="en-US" dirty="0" smtClean="0"/>
              <a:t>is the discipline that studies the moral relationship of human beings to the environment.</a:t>
            </a:r>
          </a:p>
          <a:p>
            <a:pPr lvl="1"/>
            <a:r>
              <a:rPr lang="en-US" dirty="0" smtClean="0"/>
              <a:t>What is the value of the environment?</a:t>
            </a:r>
          </a:p>
          <a:p>
            <a:pPr lvl="1"/>
            <a:r>
              <a:rPr lang="en-US" dirty="0" smtClean="0"/>
              <a:t>What moral responsibility do we have in dealing with the major environmental problems that result from our resource consumption?</a:t>
            </a:r>
          </a:p>
          <a:p>
            <a:pPr lvl="1"/>
            <a:r>
              <a:rPr lang="en-US" dirty="0" smtClean="0"/>
              <a:t>Which needs should be given the highest priority in our decision making?</a:t>
            </a:r>
          </a:p>
          <a:p>
            <a:r>
              <a:rPr lang="en-US" dirty="0" smtClean="0"/>
              <a:t>Two main categories of ethics have emerged in human culture in modern history.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4953000" cy="5334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Anthropocentrism</a:t>
            </a:r>
            <a:r>
              <a:rPr lang="en-US" dirty="0" smtClean="0"/>
              <a:t> literally means “human-centered”.</a:t>
            </a:r>
            <a:endParaRPr lang="en-US" dirty="0"/>
          </a:p>
          <a:p>
            <a:pPr lvl="1"/>
            <a:r>
              <a:rPr lang="en-US" dirty="0" smtClean="0"/>
              <a:t>This set of ethics protects and promotes of human interests or well-being at the expense of all other factors.</a:t>
            </a:r>
          </a:p>
          <a:p>
            <a:pPr lvl="1"/>
            <a:r>
              <a:rPr lang="en-US" dirty="0" smtClean="0"/>
              <a:t>Often places an emphasis on short-term benefits while disregarding long-term consequences.</a:t>
            </a:r>
            <a:endParaRPr lang="en-US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05000"/>
            <a:ext cx="32112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4680432" cy="6096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Ecocentrists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believe that nature deserves to exist for its own sake regardless of degree of usefulness to humans.</a:t>
            </a:r>
          </a:p>
          <a:p>
            <a:pPr lvl="1"/>
            <a:r>
              <a:rPr lang="en-US" dirty="0" smtClean="0"/>
              <a:t>The preservation of ecosystems or other living things takes priority over human needs.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498850" cy="35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Fillable student notes outline:</a:t>
            </a:r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www.aurumscience.com/environmental/1_introduction/notes_outline.html</a:t>
            </a:r>
            <a:endParaRPr lang="en-US" sz="1800" dirty="0" smtClean="0"/>
          </a:p>
          <a:p>
            <a:pPr marL="400050" lvl="1" indent="0">
              <a:buNone/>
            </a:pPr>
            <a:endParaRPr lang="en-US" sz="1800" dirty="0" smtClean="0"/>
          </a:p>
          <a:p>
            <a:r>
              <a:rPr lang="en-US" sz="2800" dirty="0" smtClean="0"/>
              <a:t>Study guide:</a:t>
            </a: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www.aurumscience.com/environmental/1_introduction/studyguide.html</a:t>
            </a:r>
            <a:endParaRPr lang="en-US" sz="1800" dirty="0" smtClean="0"/>
          </a:p>
          <a:p>
            <a:pPr marL="400050" lvl="1" indent="0">
              <a:buNone/>
            </a:pPr>
            <a:endParaRPr lang="en-US" sz="1800" dirty="0"/>
          </a:p>
          <a:p>
            <a:r>
              <a:rPr lang="en-US" sz="2800" dirty="0" smtClean="0"/>
              <a:t>Other worksheets and assignments:</a:t>
            </a:r>
          </a:p>
          <a:p>
            <a:pPr marL="0" indent="0">
              <a:buNone/>
            </a:pP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://www.aurumscience.com/environmental/1_introduction/index.html</a:t>
            </a:r>
            <a:endParaRPr lang="en-US" sz="1800" dirty="0"/>
          </a:p>
          <a:p>
            <a:pPr marL="400050" lvl="1" indent="0">
              <a:buNone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Next Unit: Principles of Science</a:t>
            </a:r>
            <a:endParaRPr lang="en-US" sz="2800" dirty="0"/>
          </a:p>
          <a:p>
            <a:pPr marL="0" indent="0">
              <a:buNone/>
            </a:pPr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www.aurumscience.com/environmental/2_science/index.html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Written by James </a:t>
            </a:r>
            <a:r>
              <a:rPr lang="en-US" sz="1800" dirty="0" err="1" smtClean="0"/>
              <a:t>Dauray</a:t>
            </a: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Resources</a:t>
            </a:r>
            <a:br>
              <a:rPr lang="en-US" dirty="0" smtClean="0"/>
            </a:br>
            <a:r>
              <a:rPr lang="en-US" sz="1400" dirty="0" smtClean="0"/>
              <a:t>This slide does not appear while presenting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34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371600"/>
          </a:xfrm>
        </p:spPr>
        <p:txBody>
          <a:bodyPr/>
          <a:lstStyle/>
          <a:p>
            <a:r>
              <a:rPr lang="en-US" dirty="0" smtClean="0"/>
              <a:t>The debate about whether to build a dam in the </a:t>
            </a:r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valley was one of the first big debates between these two philosophies.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5105400" cy="35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200400"/>
            <a:ext cx="20574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Anthropocentrists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argued that San Francisco needed the water, and this was by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far the most viable option.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15200" y="3200400"/>
            <a:ext cx="1676400" cy="2362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Ecocentrists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argued that this violated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very purpose of 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Federal Parks were to be preserved ecosystems – untouched by human hands.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5791200" cy="5562600"/>
          </a:xfrm>
        </p:spPr>
        <p:txBody>
          <a:bodyPr/>
          <a:lstStyle/>
          <a:p>
            <a:r>
              <a:rPr lang="en-US" dirty="0" smtClean="0"/>
              <a:t>The dam was eventually constructed.</a:t>
            </a:r>
          </a:p>
          <a:p>
            <a:r>
              <a:rPr lang="en-US" dirty="0" smtClean="0"/>
              <a:t>The justification for building it was best stated by Gifford Pinochet, the first man in charge of the U.S. Forest Service.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/>
              <a:t>"Where conflicting interests must be </a:t>
            </a:r>
            <a:r>
              <a:rPr lang="en-US" sz="2000" dirty="0" smtClean="0"/>
              <a:t>		reconciled</a:t>
            </a:r>
            <a:r>
              <a:rPr lang="en-US" sz="2000" dirty="0"/>
              <a:t>, the question shall always be </a:t>
            </a:r>
            <a:r>
              <a:rPr lang="en-US" sz="2000" dirty="0" smtClean="0"/>
              <a:t>	answered </a:t>
            </a:r>
            <a:r>
              <a:rPr lang="en-US" sz="2000" dirty="0"/>
              <a:t>from the standpoint of </a:t>
            </a:r>
            <a:r>
              <a:rPr lang="en-US" sz="2000" u="sng" dirty="0"/>
              <a:t>the </a:t>
            </a:r>
            <a:r>
              <a:rPr lang="en-US" sz="2000" dirty="0" smtClean="0"/>
              <a:t>	</a:t>
            </a:r>
            <a:r>
              <a:rPr lang="en-US" sz="2000" u="sng" dirty="0" smtClean="0"/>
              <a:t>greatest </a:t>
            </a:r>
            <a:r>
              <a:rPr lang="en-US" sz="2000" u="sng" dirty="0"/>
              <a:t>good of the greatest number in </a:t>
            </a:r>
            <a:r>
              <a:rPr lang="en-US" sz="2000" dirty="0" smtClean="0"/>
              <a:t>	</a:t>
            </a:r>
            <a:r>
              <a:rPr lang="en-US" sz="2000" u="sng" dirty="0" smtClean="0"/>
              <a:t>the </a:t>
            </a:r>
            <a:r>
              <a:rPr lang="en-US" sz="2000" u="sng" dirty="0"/>
              <a:t>long run</a:t>
            </a:r>
            <a:r>
              <a:rPr lang="en-US" sz="2000" dirty="0" smtClean="0"/>
              <a:t>.“</a:t>
            </a:r>
          </a:p>
          <a:p>
            <a:r>
              <a:rPr lang="en-US" dirty="0" smtClean="0"/>
              <a:t>This philosophy, called </a:t>
            </a:r>
            <a:r>
              <a:rPr lang="en-US" dirty="0" smtClean="0">
                <a:solidFill>
                  <a:srgbClr val="FFFF00"/>
                </a:solidFill>
              </a:rPr>
              <a:t>resource conservationism</a:t>
            </a:r>
            <a:r>
              <a:rPr lang="en-US" dirty="0" smtClean="0"/>
              <a:t>, was also advocated by Teddy Roosevelt.</a:t>
            </a:r>
            <a:endParaRPr lang="en-US" dirty="0"/>
          </a:p>
        </p:txBody>
      </p:sp>
      <p:pic>
        <p:nvPicPr>
          <p:cNvPr id="5" name="Picture 5" descr="C:\DOCUME~1\JUDI_D~1\LOCALS~1\Temp\npo000039.tmp"/>
          <p:cNvPicPr>
            <a:picLocks noChangeAspect="1" noChangeArrowheads="1"/>
          </p:cNvPicPr>
          <p:nvPr/>
        </p:nvPicPr>
        <p:blipFill>
          <a:blip r:embed="rId2" cstate="print"/>
          <a:srcRect l="18750" t="12500" r="18750"/>
          <a:stretch>
            <a:fillRect/>
          </a:stretch>
        </p:blipFill>
        <p:spPr bwMode="auto">
          <a:xfrm>
            <a:off x="5943600" y="1676400"/>
            <a:ext cx="304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Before and After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79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etch Hetchy Valley and Kolana Rock from the Lake Eleanor Trail in Yosemite National Park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199"/>
            <a:ext cx="8229600" cy="57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Resource Conservationists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057400"/>
          </a:xfrm>
        </p:spPr>
        <p:txBody>
          <a:bodyPr/>
          <a:lstStyle/>
          <a:p>
            <a:r>
              <a:rPr lang="en-US" dirty="0" smtClean="0"/>
              <a:t>The focus of the resource conservationists was to protect open land.</a:t>
            </a:r>
          </a:p>
          <a:p>
            <a:r>
              <a:rPr lang="en-US" dirty="0" smtClean="0"/>
              <a:t>The National Parks system, and the National Forest system were both created during this time.</a:t>
            </a:r>
          </a:p>
        </p:txBody>
      </p:sp>
      <p:pic>
        <p:nvPicPr>
          <p:cNvPr id="6146" name="Picture 2" descr="http://lancearoundorlando.files.wordpress.com/2008/12/national-parks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5105400" cy="365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Modern Environmentalism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32860" y="990600"/>
            <a:ext cx="6172200" cy="5486400"/>
          </a:xfrm>
        </p:spPr>
        <p:txBody>
          <a:bodyPr/>
          <a:lstStyle/>
          <a:p>
            <a:r>
              <a:rPr lang="en-US" dirty="0" smtClean="0"/>
              <a:t>In 1952, the Cuyahoga river in Ohio caught fire due to all the pollution that had accumulated in it.</a:t>
            </a:r>
          </a:p>
          <a:p>
            <a:r>
              <a:rPr lang="en-US" dirty="0" smtClean="0"/>
              <a:t>Rachel Carson published a book in 1962 entitled </a:t>
            </a:r>
            <a:r>
              <a:rPr lang="en-US" i="1" dirty="0"/>
              <a:t>Silent </a:t>
            </a:r>
            <a:r>
              <a:rPr lang="en-US" i="1" dirty="0" smtClean="0"/>
              <a:t>Spring </a:t>
            </a:r>
            <a:r>
              <a:rPr lang="en-US" dirty="0" smtClean="0"/>
              <a:t>about the effects of pesticides on large predatory birds, particularly the bald eagle.</a:t>
            </a:r>
            <a:endParaRPr lang="en-US" dirty="0"/>
          </a:p>
          <a:p>
            <a:pPr lvl="1"/>
            <a:r>
              <a:rPr lang="en-US" dirty="0" smtClean="0"/>
              <a:t>This began a public awakening </a:t>
            </a:r>
            <a:r>
              <a:rPr lang="en-US" dirty="0"/>
              <a:t>to </a:t>
            </a:r>
            <a:r>
              <a:rPr lang="en-US" u="sng" dirty="0"/>
              <a:t>threats of pollution and toxic chemicals </a:t>
            </a:r>
            <a:r>
              <a:rPr lang="en-US" dirty="0"/>
              <a:t>to humans as well as other </a:t>
            </a:r>
            <a:r>
              <a:rPr lang="en-US" dirty="0" smtClean="0"/>
              <a:t>species.</a:t>
            </a:r>
          </a:p>
          <a:p>
            <a:pPr lvl="1"/>
            <a:r>
              <a:rPr lang="en-US" dirty="0" smtClean="0"/>
              <a:t>This movement is called </a:t>
            </a:r>
            <a:r>
              <a:rPr lang="en-US" dirty="0" smtClean="0">
                <a:solidFill>
                  <a:srgbClr val="FFFF00"/>
                </a:solidFill>
              </a:rPr>
              <a:t>Modern Environmentalism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 descr="C:\DOCUME~1\JUDI_D~1\LOCALS~1\Temp\npo00003b.tmp"/>
          <p:cNvPicPr>
            <a:picLocks noChangeAspect="1" noChangeArrowheads="1"/>
          </p:cNvPicPr>
          <p:nvPr/>
        </p:nvPicPr>
        <p:blipFill>
          <a:blip r:embed="rId2" cstate="print"/>
          <a:srcRect l="24374" t="5000" r="24374"/>
          <a:stretch>
            <a:fillRect/>
          </a:stretch>
        </p:blipFill>
        <p:spPr bwMode="auto">
          <a:xfrm>
            <a:off x="6705600" y="3276600"/>
            <a:ext cx="2116138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www.ohiohistorycentral.org/images/11-3-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59" y="990600"/>
            <a:ext cx="2459820" cy="19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smtClean="0"/>
              <a:t>Environmentalism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/>
              <a:t>Increased travel and communication enables people to know about daily events in places unknown in previous generations.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Global environmentalism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explores issues and problems over the entire world, not just within the local community.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4191000"/>
            <a:ext cx="2514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Constantia"/>
              </a:rPr>
              <a:t>Live streaming footage of the Deepwater Horizon oil spill in 2010 was watched worldwide.</a:t>
            </a:r>
            <a:endParaRPr lang="en-US" sz="1400" dirty="0"/>
          </a:p>
        </p:txBody>
      </p:sp>
      <p:pic>
        <p:nvPicPr>
          <p:cNvPr id="101380" name="Picture 4" descr="Gulf Oil Sp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86200"/>
            <a:ext cx="2815388" cy="205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Tragedy of the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great deal of progress has been made since the birth of modern environmentalism, but many debates still rage on.</a:t>
            </a:r>
          </a:p>
          <a:p>
            <a:r>
              <a:rPr lang="en-US" dirty="0" smtClean="0"/>
              <a:t>An ecologist named Garrett Hardin wrote an essay called “</a:t>
            </a:r>
            <a:r>
              <a:rPr lang="en-US" i="1" dirty="0" smtClean="0"/>
              <a:t>The Tragedy of the Commons”, </a:t>
            </a:r>
            <a:r>
              <a:rPr lang="en-US" dirty="0" smtClean="0"/>
              <a:t>describing the source of environmental problems as a conflict:</a:t>
            </a:r>
          </a:p>
          <a:p>
            <a:pPr lvl="1"/>
            <a:r>
              <a:rPr lang="en-US" dirty="0" smtClean="0"/>
              <a:t>Short-term interests of individuals </a:t>
            </a:r>
          </a:p>
          <a:p>
            <a:pPr lvl="1">
              <a:buNone/>
            </a:pPr>
            <a:r>
              <a:rPr lang="en-US" dirty="0" smtClean="0"/>
              <a:t>   versus…</a:t>
            </a:r>
          </a:p>
          <a:p>
            <a:pPr lvl="1">
              <a:buNone/>
            </a:pPr>
            <a:r>
              <a:rPr lang="en-US" dirty="0" smtClean="0"/>
              <a:t>	Long-term interests of civilization and the Earth itself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5562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A small village consists mostly of farmers that raise and sell sheep at a nearby city.</a:t>
            </a:r>
          </a:p>
          <a:p>
            <a:r>
              <a:rPr lang="en-US" dirty="0" smtClean="0"/>
              <a:t>The only place for the sheep to graze is a commons in the center of the village.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commons</a:t>
            </a:r>
            <a:r>
              <a:rPr lang="en-US" dirty="0"/>
              <a:t> is an area that belongs to </a:t>
            </a:r>
            <a:r>
              <a:rPr lang="en-US" dirty="0" smtClean="0"/>
              <a:t>no individual; it is shared by the entire society.</a:t>
            </a:r>
            <a:endParaRPr lang="en-US" dirty="0"/>
          </a:p>
          <a:p>
            <a:r>
              <a:rPr lang="en-US" dirty="0" smtClean="0"/>
              <a:t>Likely outcome: Villagers obtain as many sheep as possible, allow to graze in the commons.</a:t>
            </a:r>
          </a:p>
          <a:p>
            <a:pPr lvl="1"/>
            <a:r>
              <a:rPr lang="en-US" dirty="0" smtClean="0"/>
              <a:t>Maximize short-term financial gain.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0"/>
            <a:ext cx="296835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What if the commons was instead divided into sections that was owned by each villager?</a:t>
            </a:r>
          </a:p>
          <a:p>
            <a:pPr lvl="1"/>
            <a:r>
              <a:rPr lang="en-US" sz="2800" dirty="0" smtClean="0"/>
              <a:t>Because the land is owned, individuals are much more likely to plan and use it for the long-term.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http://www.bunnygame.org/index.htm</a:t>
            </a: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71800"/>
            <a:ext cx="2971800" cy="283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FFFF00"/>
                </a:solidFill>
              </a:rPr>
              <a:t>Tragedy of the Commons </a:t>
            </a:r>
            <a:r>
              <a:rPr lang="en-US" dirty="0" smtClean="0"/>
              <a:t>describes the likeliness of a commons area being exploited for short-term economic gain.</a:t>
            </a:r>
          </a:p>
          <a:p>
            <a:r>
              <a:rPr lang="en-US" dirty="0" smtClean="0"/>
              <a:t>Modern examples include the atmosphere and oceans.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30" name="Picture 6" descr="http://sayiamgreen.com/blog/wp-content/uploads/t76737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4419600" cy="28786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00200" y="6019800"/>
            <a:ext cx="2626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Norilsk, Russia</a:t>
            </a:r>
          </a:p>
          <a:p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Source: ecojunk.wordpress.com</a:t>
            </a:r>
            <a:endParaRPr lang="en-US" sz="1200" dirty="0"/>
          </a:p>
        </p:txBody>
      </p:sp>
      <p:pic>
        <p:nvPicPr>
          <p:cNvPr id="1032" name="Picture 8" descr="http://trendsupdates.com/wp-content/uploads/2009/11/overfishing-the-ocean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29000"/>
            <a:ext cx="3505200" cy="23251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15000" y="5791200"/>
            <a:ext cx="2471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prstClr val="white"/>
                </a:solidFill>
                <a:latin typeface="Constantia"/>
              </a:rPr>
              <a:t>Zadar</a:t>
            </a:r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, Croatia</a:t>
            </a:r>
          </a:p>
          <a:p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Source: </a:t>
            </a:r>
            <a:r>
              <a:rPr lang="en-US" sz="1400" dirty="0" err="1" smtClean="0">
                <a:solidFill>
                  <a:prstClr val="white"/>
                </a:solidFill>
                <a:latin typeface="Constantia"/>
              </a:rPr>
              <a:t>Agence</a:t>
            </a:r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 France-</a:t>
            </a:r>
            <a:r>
              <a:rPr lang="en-US" sz="1400" dirty="0" err="1" smtClean="0">
                <a:solidFill>
                  <a:prstClr val="white"/>
                </a:solidFill>
                <a:latin typeface="Constantia"/>
              </a:rPr>
              <a:t>Presse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05800" cy="1905000"/>
          </a:xfrm>
        </p:spPr>
        <p:txBody>
          <a:bodyPr/>
          <a:lstStyle/>
          <a:p>
            <a:r>
              <a:rPr lang="en-US" dirty="0" smtClean="0"/>
              <a:t>Yosemite National Park is a national park directly east of San Francisco that was created in 1890.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Yosemite National Park</a:t>
            </a:r>
            <a:endParaRPr lang="en-US" dirty="0"/>
          </a:p>
        </p:txBody>
      </p:sp>
      <p:pic>
        <p:nvPicPr>
          <p:cNvPr id="1026" name="Picture 2" descr="http://www.renewable-energy-news.info/wp-content/uploads/2010/05/yosemite-national-park-to-install-solar-arr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533177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ps.gov/yose/planyourvisit/upload/map-calif-simp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3" y="2200274"/>
            <a:ext cx="2819400" cy="36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4742" y="6008133"/>
            <a:ext cx="292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Source: http://www.nps.gov</a:t>
            </a:r>
          </a:p>
          <a:p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Economics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2895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Economics </a:t>
            </a:r>
            <a:r>
              <a:rPr lang="en-US" sz="2800" dirty="0" smtClean="0"/>
              <a:t>has a huge influence in environmental decision-making.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One of the most basic principles of economics is </a:t>
            </a:r>
            <a:r>
              <a:rPr lang="en-US" sz="2800" dirty="0" smtClean="0">
                <a:solidFill>
                  <a:srgbClr val="FFFF00"/>
                </a:solidFill>
              </a:rPr>
              <a:t>supply and demand.</a:t>
            </a:r>
          </a:p>
          <a:p>
            <a:pPr lvl="1"/>
            <a:r>
              <a:rPr lang="en-US" dirty="0" smtClean="0"/>
              <a:t>The greater the demand for a limited resource, the higher the price.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ww.gold-speculator.com/attachments/quin-advisors/676d1233206249-unintended-consequences-20th-century-beyond-energy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05199"/>
            <a:ext cx="4114800" cy="3086101"/>
          </a:xfrm>
          <a:prstGeom prst="rect">
            <a:avLst/>
          </a:prstGeom>
          <a:noFill/>
        </p:spPr>
      </p:pic>
      <p:sp>
        <p:nvSpPr>
          <p:cNvPr id="5130" name="AutoShape 10" descr="data:image/jpeg;base64,/9j/4AAQSkZJRgABAQAAAQABAAD/2wCEAAkGBxQSEhUUEhQVFRQUGBgUFRUWGBcVFBQVFhQXGBQUFRQYHCggGBolHRQUITEhJSkrLi4uFx8zODMsNygtLiwBCgoKDg0OGxAQGy0kICQsLCwsLCwsLCwsLCwsLCwsLCwsLCwsLCwsLCwsLCwsLCwsLCwsLCwsLCwsLCwsLCwsLP/AABEIAQMAwwMBEQACEQEDEQH/xAAcAAABBQEBAQAAAAAAAAAAAAAGAAEEBQcDAgj/xABKEAACAQICBAkIBwYFBAIDAAABAgMAEQQSBQYhMRMiMkFRYXGBkQczcnOhsbLBFCM0QrPR8CRSYpLC4UNTgoOiFqPD0mOEF0RU/8QAGwEAAgMBAQEAAAAAAAAAAAAAAAECAwQFBgf/xAA9EQACAQIDBQMKBgEDBQEAAAAAAQIDEQQhMQUSE0FRMmFxBiIzNIGRobHB0RRCUnLh8BUjQ/EkYoKSwlP/2gAMAwEAAhEDEQA/ACnR/nZfRj/qqJl5FxhuSf195qAYJ6yfaH/0/AtTWgMrakA9qAFQA9AHm9IBUANQMagB6AFQIRoAVACFMGeqYiFpk/VN3e8UlqNAklTGbLqIv7Gnb/StXU9DJW7RJi+3v1QL7ZDT/MQfZRcVIgKgBUAKgAWwbWkmP8Mf9Vc46SKvH61yRs0aIll2Xa5vfbuBHTWOtiJRlZHqNm7Co4miqtST8Fb7MFdLayzPKzMsdzbcGG5QP3uqlHFT7jbPydwvJy96+xKwb4uRBImFLob2Zeexsdm/eKtWIqNX3Tm1dlYGnNwlWafR2I+I008bZZYWRhvU7D4ECn+Ka1RKOwIVFvU6t14fZnldY050b2fnR+LXQg/JupymvczousMf7rjuHyNSWKh0ZW/J3ELSUfj9joNOQ9JH+k0/xMCl7Axa5L3nQaXhP3x3g1L8RT6lb2LjF+T4o9DSUX+YvjanxqfUqeysYv8AbZ0XFxnc6HsYVJVIPmUywOJjrTl7mdQ46R41LeXUpdGotYv3Hq9O5Bxa1QqBCoAQoEeqYFfps/VN3e8UlqNAqlWAbVqSP2OPvq2Ghkq9o6Yb7fN1Qx+1mprtMi+yi5qRAVACoAVAAinKn9GKuczpQ1QHaW88/aPhFczEds+h7E9Uj7fmDmP5Z7vdUVob5ami6GS+iYAMT9FPCG0m+54R+JvG/wCVa4+jWdjyWJdtoz/09/LT2LMfWPQ/0zHxwuCqxQZ2kFs0ozWsvRt6ek0TjvTt3CwWK/CYOVWOblKyXJZfYptI6kbYDDwkYmcxskwUvHYE5uKbEWUm3ZUJUtLG6jtftqpZ7qunHR92fic8ZqfEFxJixBY4VSXUpY5gpNs17W2W6qTpqzs9CdLalVukp07cR5O/K9iM2pr8Jh4xKt8RGZASpASyg2O03376XCd0r6lv+WjuVJuPYdtdcyTJopU0ZKSqmVMQYg4HG2OFsDvtT3f9N+JUsTKWPgk2ouF7ey5W47VOaKN3zRPwYDSIjXdFbcSOjYfCoum0rmmjtOlUmo2a3nZNrJsj6Q1bxEMfCSJaOynMGBHHNlHTek6ckrsto7Qw9ae5B555W6FQBUTaeg56T4mi5Bwi9UdFxLjc7/zN+dPfl1K5YajLWC9yOi6QlH+I3jf31Liz6lMtn4V604+46rpaYff8QPyqXHqdSqWycG/9tfE6DTc3SP5RUvxFTqUvYeDf5X72eMVpaR1ytlsbbgQenpq6jWlKaTOdtLZGHoYeVSF7q3PvIaVvPLG2amj9ji7D8RqyGhkq9ofBfb8R1RQjxLmmtWJ9le0uqZAVMBUgFRcAQQbZ+yKsDOjDVAbpQ/XSdo+EVzMR2z6JsX1OPt+YO4/lmorQ3y1LCbTztg0wmQBUbOH25r3Y7Ru+9Vjm93dOfHBQWJeIvm1a3Ll9i2fXpzNHLwK8SNoXXMfrEYqd9uKbr11PjO97GJbGgqUqe+82pJ20av79RoNY1MuGSCMQCOTNnldnuTcWZjuXjEeHRS381bIlLZ8lTqSqy3m1aySXuXXIKtLFYsPjneNIjMtgwkz8M7KRdRssNu63OaulZRkcfDp1K1CMZOW69LW3VfmVOB1vwt8NJKsvCwRmI5QCm1QC2+55O7rqCqxyb5G2rsrE2qwptbs3fPXXQr/+ocOcM8TBmLYrhiuXY0RlDEX3XtfZUd+O7bvNP4Cuq6qRsrU929+drfMtdJ6yYZocUiTXEkdoYxFwYTi2K5st2JO3buqcqkbNJmKhs7ERq0pSh2X5z3r3z1tfIo9eNMrMYVhkzRrEoZQTlzg845zsFV1Zp2sdDZWElRU5VI2k5ZdbAtVR2BqAHoAVAD0APTEM/N2/I1fhvSI5O2/U5ez5o9JXVPCG36pD9lj7/iNThoZKnaPGjT+3YvqSAf8AFzQtWKXZRd1IgPQAqBCoAEB/j/7XyrCzpQ1QFaT89J2j4RXLxHbZ9E2L6nH2/MocSLy26x7xSibKujPWLNncC+xmANxtAJsataOfSknBXWdjkrnrosTyPXCdR8BSsF/EcyDo3brru8KLBvPqzzcdA8DRYlv97Fs6B7aLBxH+r4CsvQPGlYfEl1FlXo/5D8qLD4kuqFwa9fsosHFl3e8XBDr9lFh8WXRe8XAjpPhSsS4kunxG4Hr9hosPiPoLgev30WDidzH4HrFFg4q6M5zrYgHq9q3Hvq/DL/URyttSUsHJrqvmJK6p4c3HVUfssff8Rpx0MtTtHDRB/bcb/wDXH/bamtWKWiL2ncgKncBUrgKi4Al/n/7X9NY2dCGqArSXnpO0fAtcvEdtn0XYvqcPb8wdx/LNRjobZakWfef1zVIr3UddH4N5pFjjF2c2H5nqFSim3ZFNepTo03UnojQf/wAZCw/aGB9EWv41p4HeeY/z8r+jQIaz6IODm4LhC/FDX2jeSLWueiqKi3HY7uArxxVHibts7FaJD0moXZs4UNQr0TqPiZlDOyxA7gwzN3gbqvjRk9Th4jbOGpy3YJy9tkddIaiYmNSUZJbfdAyt3A7D40OlJaEaG2cPOVppx79UCbMQbEWINiCNoI2EEVTvM7apRkrp5MstD6EnxSs0SxkKcpuSpva/T11ZGMpZow4rFUMLJRqN5q+iJran4wf4Cnsdfmalw5lC2pg3+d/+pyOq2M//AJm7nT86W5PoTW0cH/8Aov8A1ZV46B4WKSIUYAGxO2x3HZUG2smbaW7Wjv05Jr2j6Pwc09xDE7235TsHaaaTloiFerToW4k0rnKYtGxVw6sNhU7x3Gk3bUtgnOKlBpp95ynlzNm22OXfa+yMAnZ1g1dh/SI5m1k1gpX5tfMdK6R4w3LVr7NH3/EalHQyz7RF0J9sxx/ihHhFQuYS0RfUyIqAFQIalcYJjdP/ALXuWsjN0NUBWkfPS+kPgWuXiPSM+jbG9Th7fmwex3LNKOhtnqRcRyj+uamVmp+TnV3gI/pEotJIOLfZkj39xO+ttGG6rs8ZtnH8epwodlfF/wB0CjQullxKu6cgOyKf3gtuN3m9WwlvK6OXisLLDzUJa2TfdfkZl5UPtv8AtL72rJX7Z63YPqn/AJP6C8nGiRNiC7i6wgMOgueT4WJ8KdCN3foQ27inSoKnHWXyQe636f8AoUIZVDO5yoDu3XJPZV9WpuI8/svAfjKri3ZJXZE1J1oOMDrIoWRLHi7mU89juN6VKpv6l21tmLCOMoO8X15MHfKdokJIk6i3CHI/WwFwe2wPhVOIjZ3Or5P4pzhKjLlmvArdTtakwcbo8btmbNdbfugW2nqpU6qgrWNG0tlzxk1OMkrK2YTJ5SIOeKUfy/nVv4hdDlvydr8px+P2C3RWNE8SyqpUOMwDWvY7js6aui7q5w69F0ajpt3ayyMn8okobGyWN8qop7QASPbWOs/PZ7XYsHHBxvzbZL0DiUfANAmIXDTLLnZmbJnXqYbej+XrqUWnDdvZmbF0pwxvGlT4kXGyWtn/AH5j+UuIcJh3BzM8IzNuzWtZrc18xor6oewZPh1IvRS9wHDcv65qlhvSE9t+pe1HaLeK6Z4hm5avfZ4+w/EaI6GafaZD0B9pxx/+SMeEQpoJci+pkRUAMzgbyBQIWcdI8ai2OwKjdP2x+5azM2w1QE6R89L6Q+Ba5eI9Iz6Psb1OHt+bB/Hcs0o6Gyepf6kavfSZ87j6qIgn+N9hC9nOe7prRRp7zuzg7Yx/ApcOD86XwX90Cbykaw8FH9GiPHkHHI+7H+71E+7tqyvUt5qOZsPAcSXHmslp3vr7PmTPJh9iHrH+VTodgy7e9bfggQ8p/wBt/wBtPe1Z6/bO9sH1T/yf0CLyTp9TK3TJbwRfzq7D9lnI8oX/AK0V/wBv1ZE8rb8bDjqkPtQfKoYjVGzybXm1H+36ld5LG/a2HTC3seP8zSw/aL/KFf8ATR/cvkws8pUYODJP3XQjxt8zVuI7Jx9gSaxduqZkQrGe2RY6v6NOJxEcQ3E3Y9CDax8NnfU4R3pWMmOxKw9CVTny8eRtOPxS4bDs52LGmwdgsqj2CtsnuxueCw9GWIrKC1k/+TDMRI0rMxuzu1zbaSzHcB21gzZ9FtGnFJZJL4IIND4mSKIwz4BpkzZ1ujqynovl2j8zVsW0rONzkYmnSq1eLSrqMrWeaz+JA1kxk+JkMssTRgAKq5WCoo3C5HXvqE3KTu0asDToYenwqc03rqrtlONy/rmq7DekMe3PU/ajvBvHaPfXSPFM0DC42UAKrOAC3OcoFzWSUmnqSVKDzaI2jcfIJcQQzbZATtO2y22mnKUrLMOFB6ouIdajCyrLxlYGxIN73G89G+o/iJReeaB4eDWWRZtph3tlIAO6wvWxSurmVws7HCXERgjhJLnftue2qnVLlSJ0E0JUWIt39NVubDdXQrl3T9sfwrTZOGqAnSHnpfS/oWuXiPSM+j7G9Th7fmwex3LNKOhsnqab5Mz+zN6xvcK3YfsniNv+srwRaY7VHCTO0kkZLMbsc77T41N0ot3aMdLamKpRUISsl3Is9E6Mjw0fBwrlS5Nrltp37TtqUYqKsjLiMRUrz36juwe151dhljlxDBuESM2IJA4oJFxVVWmmnI6eycdWhUhQi/NcunUrfJROODmTnDhrdTKB/TUcO8mjT5RQfEhPut7n/Jy8rMR/Z25vrFPbxCPcajiVoX+TclapHwfzIHksgJxMj8yx5f5nU/00sOvObL/KKaVCEesr+5fyEPlNxGXChed5FH8t2J9g8asxD82xzPJ+nvYhy6RfxyMpFZD2aNL8mGicsbYhhxpOKnoA7T3keytdCNlc8h5QYvfqKjHSOvj/AAjx5UtK2VMOp2t9Y/ojYo7zc/6ajiJflLvJ3C3cq75ZL6/3vM9wyOzqI7lyRky8rNe4t17Kzq98j0taUIwbqdnnfoGEuB0nG0K/SGzzGwXMTksLksbWsB0Ve41FZX1ODDEbNqRnLhq0e7XwPGsmHxqYd2bFriIgeDlCWORr7m2dNhSmp21uiWBqYSVZJUdyVrxvz8ANH3ez5VLC+kLNu+p+1HfD8pe0e+ukeKCltSOGJkGMRM5LZCWBW5OzYayOUk+yWpxtqDunNX3jildcQDwMohIVmu/FLFxY7Rtttp7+mQEHR+yO80hy3ut3JNio33O7dsrPVk3K0UONlqGkWsEOHitM5XIF4u0sbi4v4jfaro7+6kLdje6BvGa7LI4CRMfurtF9vd0mpcN8x3DnV/EO2HQmNlJzbDe4s7DoqOXUqk3fQtRun7Y/hWrGENUBGP8APS+n/SK5eI9Iz6Psf1OHt+bB7Hcs0o6Gyepy4dlJysw7CR7qaZTKEXqke10lMN0sn87fnTu+pXwab/KvcjWfJ5iy2DUuxZsz7WJJ5RttNbaL8zM8Ztmmo4uSirKy0XcCPlI0hIMUUWRwhjW6hjlN73uu6qK0nvWO7sSjD8MpOKvd52zKvU/TX0XEB2823EfqF9jW6j86jTnuyNW0sH+Kobse0s19vaaxpLR8ONhCvxkNmVlO48xUitkoqazPG0K9bB1d6OT0d/qc9C6GhwSMI9gPGZmNybDnPMBSjBQWQ8Vi62MmnPN6JIzfXrTwxM4CG8cXFU8zMeUw6twHZ11kqz3pZHrtk4F4ajefalm+7ogf0bgzNKka73YDsHOe4XqMY7zsdDEVlQpSqPkv+DcsKiQxBRsSNbdgUVvySPncnOrUu8238WYvp/SRxGIklO5m4vUg2KPCufKW87n0LCYdYejGkuSz8eZBhmZGDoSrKbgjeDQnbQtqQjOO7JXTNZ0HPswGY3ZoHsSdpYqh3nntetcX2fA8VioesW0U17rsGsJG0WjtIcKCuaQquYWu1wNl9+33VUk1TlfqdWrKNXHUOG72jnbwYE847DUsL2y/b/qi8V9TvhuUvaPfXRPFH0Jq+o+jQ+gKyy1EBGkSBgtMNYedkA6uJGNhp9CS1Mhw2Ml4RTcFLgnNkI2dR7BTlQTXmrMG7ZlxBpE8IyFVEbDMCzrYk7TvO481ZZ4Oo4pvUVz1hZ4hPC5iTiMr7GUWKNcbb9VEaNaKazGnc1vRmtgkjVzwYLX2ZubMQPZalGDSzJObuQOab0o/hWtjIw1AjHedl9M+4Vyq/pGfSdj+pw/vMoMYPrD20R0NMzxPELnZ7ast3GLiya7SOeQfo0W7hcSX6kLIP0aLLoPiy/Uj1wY/RosHFl+pHoAfoiiw1UkuaJuB0nLD5qWRB0K/F/l3U1daXKKtOnV9JGL8T1jtLzTC0s0jDoLcXwGyhtvW4UaVKk704xTIIC9fspWRodWXVCi4pupYHpBAPiKLCdRyVnus7ti3IIMkpB2EZyQQeYi+2j3kFup3UY/Aj5R1+yiyLOLLu945UdfsosgdSfd7yY2lJiIgZGHAeasFBS1hsI37uend5Z6FCoU1v2gvO7Wep10ppefEgLNKzKNwsoF+khQLmnKTlqyNDDUqF3Sgk33/AHK2VQGsDe2YX7CBVuFVqhh25LewcX/3L6nXCctfSHvFdE8cwp0E88fCF3dRwjPFklIOVukX2DYNnbTjQc87lVWolkjphdLvweIglVHSdzI2bKS91X+IDeu3ZVkcPHnqRlUeqKTSWFjCWPFzDlDg7kX5uPu2VPgrqRUne5H0ghZrQWK3QqlgSSgGwPtHMNlU1opecW0oqUrNkDR2C4Yh3XgwvMSFY2Yn726lTpOauWVpKm91O4RYSWKNAnAxNl2ZmeHMe2pvCozupcNxum9KP4FrIzTT1AjGedl9M1yq/pGfSdkepw8PqUGNHHPbQtDVI0KHRWGTCYSQ4Lh3mCByubMCVuXNr/KtaSUU7XPITqVZ4mrDjbije19PA9yap4VJ8UoQMqwLKikk8GxMgNtv8APfT3EpPwIrG1p0aUr2bm031WX3ApdV5iMOeL+1ea456AeN0b6o3ZZd53njMOnUWfma/wAHeDU+dmkXiKInEbM0mVC7Wyqp5zxl8RQoSzK54/DRjF2b3ldJLOy5v3FTpHRzwSNFICHQ2IuSOog84NRd07M2UHSrQVSGjI2Xt8TSuy3hR6D5es+Jouw4UegsvWfE0XYcKPQWTt8TRdhwo9B8nWfE0XYcKPQWTt8TRvMOFHoLJ2+NG8x8KHQcJRvMXCh0PSrRvMODDoM+8d/vFacK7zfgcTygio4WKX6l8mSMCPrE9JfeK6B4xlk2kmUF2jkVASvCNnWPflDZsltp3batVeySK3RvdnLSmICcIYiZ44rF5ISHVA/Jzdu6pLELWQRw0pvdgrsExjld82cnqYWp76edxuDStYvcBpNEUO8nBspsrZXKnqLBSCbX2VFyUnZtC3GtEzodNYMxsGkYuduYMQt+u637asc1fJqxXwp3u0VxxkZ28KNvRf8AKp8RdRcN9DYAeLN6cfwLXMZqp6gRi/Oy+m3vrlV/SM+lbJ9Th4FDjeWaI6GmWoZ6R1r4PA4WPCzZZUVVlCjaAE3HMLb60OpaCUWedo7M38XVnXheLbt7+5kXVTT6r9LbEynPNGFUtclms+zYNm8Uqc7Xuy7aGClLhRoxyi+XLQtNG6awjRYEyTGN8IbMmRmLXGW9xuGwG+3xqUZxtG70MtfCYlVK6hC6qc7rLn/B0wGsEHDYo/SAqyShwkkeaGRLKCeTmDWBG/o2GiM1d5kK2BrOlSXDu1G107STz77W9gHazzwyYmRsOLRG1thAJttIU7gTzVTNpyyO5gIVadCMaz84qrVE2D2oAWWgLiy0CuPloC4stAXHC0BcfL1Uguh8h6KB3RzkG0dh+VasJ22cDyi9Wj+76Mk6P84npL8Qroniym0vrZiir4ZpGaAMQIiRlsr3Xdt3gHfSSJqK1KdtMMucRDglcqSoJI4l8m07bi5oaTWaLKcpQlvRdmQYULNvtvJPXYmhBJvVlo2npGwowhb6pWzja977Ta2bLa5vu31FQW9vXLJVrw3d1f16+Jf6D16iw2GSE4DCzPHmtNILuSzFgSMp3XA381SaRn3WCo0nIN0rjqBYAdQANgOoU8h7vcfQgOyb04/w1qlkaeoE4rzkvrG99cqv22fStleqQ8CndM0wHSwHiRREtrO0ZPuGd9p37z0dNWWMUWrc/eeeEP6tRYll/WLhD+rflSsO66fE9CQ/q35U7Cuv6z1nP6t+VFhXX9Yg5/VvyosO6/rFmbr9n5UWHePT4iuev9d1FiLlHp8Rwx/R/tRYN5PkIMf0f7UWC66DZ+v/AJUWHddB+F/iH84osK/ceuHHSv8AOPzoHn0+Y4nHSv8AMKAz6fBkfGkGRrEEXaxG0HduNaMN6RnG203+Dhf9X3Omj/Op6a/EK3s8mU2kcXESwGDiuCeMXfMxvtJy230cORJS7yhxOGZmuERBust7f8jT3GPfQ0WDkDX2eItRusHJCl0e6gEFT02IpNMFJMkjCQBRnaYtzhI1yjquWpWYXPOXD/uYj/t/+tGY7m+jdN6afhCqmQp6gViPOS+sf4jXKr9tn0rZXqlPwKPGH6w9tES+ZGbfTuV7keha6taFbFzCMXCjjO37q9XWaspwc3Yw7QxcMJR37K7yS7w9Hk1w/wDmS+K/+taOBE85/n8R+mPu/kzzTWDWHESRLcqjlQTvsOmsslZtHqsLUdWhCpJZtXIJqJpSQT6samy4lg0imOHeWIszdSg+81dTouWuhx9obXo0Fu02pS+C8fsE2ndR8LDhpZFV8yIzC7Ei4Fxsq2dGKi2jlYLbGJq4iEJNWbSeSM0tWQ9c0aZq/qThZcPFI6sWdFY2dhtI27Aa2RoxaTZ47F7YxVOvOEZZJtaIs11CwX+W387/AJ1Lgw6GV7bxn6vgvsdP+hcGP8L/AJN+dHBh0I/5nGfr+CMgxqWdgNwZgOwHZWFnuYu6V+iNJ0Xo8xLg1gw8csMyg4iVlDHjWvxju3nZ3VrirWUVlzPJ160ajrSrTanF+Yr9P79QG1rwKwYuaNBZVe6joDWa3de1Zpq0mj0WBrSrYaE5atZ++xWHeO+tGE7TOb5Regj+76EvAecT0l+IVvZ44o5nGZtg3n31rWiKXqc8wpiFmHVQAtlAD5er2UAPwXUfCldDzNo5pvWJ+EK57L6eoFT+ck9ZJ8Zrk1u2z6Xsv1Sn4IosZyz201oXy1OKoSQALkmwHOSTYCmiuUlFNvRGv6u6OTR2ELy7Gtwkp67bEHZuFbopU4ZnhsXWqbRxSjDTSPh1+rL3QuOM8EcpFjIoa3RfmqcXdJmHFUVRrSprk7GNa2fbcR601hn2me82f6pT/aiPoL7TDfdwifFSh2kWY2/4apb9L+RrTa1wfSI8PGeEd2ysV5KbCeVznZuFbOLHeUUeLWyqyoSr1PNSWXV/Yla3fYsR6tvdTq9hlWy/XKf7kYfWA+hPQnw6cxCqFWeQKBYANYAdAqW/LqZJYPDt3dNNvuLbVzE4rE4mOPh5bE5n47chTdufu76nTcpStcx4+GGw2HlPhxvoslq9PuajrFpIYbDSS86rZR0sdijxIrXUluxueRwGG/EYiNPq8/DmYVIb7TvO2/Wa559DeoY6H0lgo0hcz4hTFZ2w/HZHkXaLfdAzC9XRlBJO78DhYjD42pOcVCLUslLJNL56AtpjSBxE0kp2GRs1ugXAUdwAqpy3nc69CiqFGNNcrIj847K04TtM43lH6GHj9CVgPOJ6S+8VvZ49g7JIMx3bz761J5FbR6SVOcX/AF2UXFYkRY5Bujv4flUX4kiwgxLnkw+0D5VB26jJkeY7xb2+6oXHY6ZD00t4LGhgbJfWJ+CKpZKnqBE3nJfWSfG1cmt22fTNmeqU/BFHi+We2mtC6WoaeTfV/O30mQcVSREDznnfu3DvrVQh+Znl9vY+3/Twf7vt9zj5R9YOFk+jxn6uI8cj70guLdi++/RUa1S7sjRsPAcGnxprzpady/n5B5qf9iw/q191aafZR5naPrdT9zMm1q+24j1re+sM+0z2+A9Vp/tRUXqJuReak/bsP6R+BqspdtHO2v6lU8F80atrgf2LEerb3Vrq9hnjtleuU/FGItz1gR9Ak8jyKARqHku0Tkiadhtl4qegv5m/gK14eNlc8h5QYrfqqjHSOvi/siF5VNKXaPDqeT9Y/abhAfafCoYiWe6a/J3DWjKu+eS+oDYHELHIGaJZRtGRr2JO7dVEXblc7mIpupGyk496CTDY2YyiKLR2HSRhmAaIhgv7xzEWHXVqcr2UUcmpQoKm6k8RJx0ylz6KxF1xfFKEjxMUSLcOhiUAEjYRmB/i3Uqm9pIu2dHCu86EpN6Peff0B7n7qtwmrM3lH6KHi/kSsD5xfSHvre9DyDJy6Hg35Qe4/nT3pCyPQ0ZCNyDwH50XYHZMPGNy+AAoaC57CDobxFKwXFkHQfGiyFcew6D7adu8LhiORL61fwVqlk6eoDzcuT1kn4jVya3bZ9M2Z6pT8EUeK5Z7aFoXS1Ng1GH7DD6J+I10aXYR8+2rf8ZU8T22q2CvdoY7nff+5o4cOhH/ACOMek5F1hoURFVAAigBQNwHNarEYZylKTlLV6gN5RMNhxCWRYhMZFzMoXhDtN7kbazV922Wp6PYc8Q61pOW7uu172+xmlZD1pe6kfboPSPwNVtLto521/UqngvmjVNcvsWI9Wa11ewzx2yvXKfiYkawI+gNEjRmDM0qRLvdgvYOc9wue6nGO87FWIrKhSlUlolc3WFEw8IA4qRJ4Ko/IV0coo+dNzr1espP4sw/TOkDPNJKfvsSOpb8UdwtXOlLedz6LhqCoUo01yXx5/EfQuP4CYSBFcjYuYXCsSAHt0jb404S3XcpxuHVeG420tXbna+Rp+mhY4512OMIoBG8C0pJB5v7Vrn+bwPJ4TPgRenEf/yB+m3J0RhM+1uFOW+/KC/stl9lUS9HG52sMktpVt3Syv4+b/IKDf3VZhNWVeUno6fi/kTMAPrF7a3vQ8iy0uLDbSV+aDIa/WKYj14eIp3FY9KD+iKjvIdhGncLCEZ6/bS3kFmGa+bk9av4K1WyVPUB5uU/rJPxGrk1u2z6Zsz1WH7V8iixfLPbQtC6Wpx4Vt2Y26Lm1SIOKvoeSx6T40AjYtBaxYZMNCrzxhljUEFhcEAbDW6NSKSzPC4rZ+JnXnKNN2bfLvMu07Mr4qV1IKtISCNxF94rFLOTZ7LCRlChCLyaSK+omotNWcasGKile+VCSbC52qRu76nTe7JNmPaFGVfDTpw1dvmg31i12w02GliTPmdSouthc9Jq+pWjKLSOBgNjYijiIVJ2sn1M4ArMepbRdapaVjwkplkjdzlypltsJ5RN+rZ41ZTluu7RztpYaWKpqnCSSvd3+Be6xa8/SIHijiZC+wsWB4vOLAc+6rJ1XJWSOfgdjxw9ZVZzTty7wI4M9FUWZ3+LDqdI4WuCFJsQfA3osyqVSErq/IJZtasQcRw6Rqt0ETRscyMoJO3dt2mrXUlvbxzIbMw6oKjKTdndPRplbpnSE2KK8JlVU2Ii8VFFxew6dlQlJy1NeFw9HDxap3zzberKocru+daMJqzl+UbvTp+L+SJuj/OL3+41tPJk0GpkBX6qAEDSAVxTAV6QCzdtAB2vIk9aPwlqhk6eoCvy5PWSfiNXKrdtn03ZvqtP9qKeYXlsdxYA+NOJOq7JtHIqP0anbuMjqv8AUNs6qdiPEf6vgLMvV7aLBxH1fuHWVR+74CiwnKXViEw/QoDPv953yPk4TI/B3tnyHJfozWtenbmR34725z6Xz9xy4bt8P7Ur95Pdf6R+GP8AFRddQ4b/AEobheo+P96V0S4cuiG4Q9Ht/vRdD4c+4Wc9A8aLofCn3e4cSHoH67qV0NUp9T3w7dQ7v7UXQ+FLqehiX6R4Ubw+A+rOCbD3fOtWE1Z5/wAo1aFNeP0J+jzxx3/Ca2s8qyUGqREcNQIYmgYqBD5qAPNAGgLyJPWj8JaoZOnqAbHjP6yT42rk1u2z6ds71Wn+1FNi+We2nHQslqaZhNEqMLgmhwOHnaRU4ZnjQkAqLsWPPtPTW1LzY2R42pVTxFZVKsopN7qTfXQr9NalRT4mfgHjhWJULrlGQMbltxAQAAG1QlTTk7M04Xac6NCHFi5OTdutuXjmQNG6kI6mQyu8Zk4KNoUDlgDYyHeAt7+FRjSvnc01tqyhJQUEpWu952t3eIo9TI0+lcPK4GGKm6KOMjLmvY89tnbRwkr3eg3tWcuFwoq8768nexYx6mYPhoo+EnP0iMyRcgZbAEljbbsYWFuY1LhRul1M72riuHKe7HzHZ65+BHw+hh9CVWeQj6YISmYiMjhcpOXp66io+Z7S2eKf4puKXo969s+zfU9z6t4dZNIqENsPCHiuzHKxiLX37do56HTjeXcKGPryhh5N9uVnks1dIstH6EwmfCxNh1Y4jD8IzknYwVSSB0ksdtTUI3StqjLWxeK3atRVGtydkvayk09goDo8TRwrE6TmK63uyhiLsTvOwGq5qO5dLmb8JVrRxrpTm5JxTz5PXLoBtUncFQAqBioAVAzz97u+dbMHzPMeUmlP2/QnaO5Y7G+A1tZ5Ql2FO5EegBUwHpANTEPlouAeryH9aPwlqhk6eoCfef1j/G1cmr22fTtn+q0/2r5FNi+We2mtCctQp0zrLmweFhgeVHiULJlzIDZALXG8Xq+VTzUkcXDYDdxNWrVSak8r2fMh6E0yIcNionV2fELYEWIBKkEsSb89RjO0WupdisK6telUi0lB/XkTNB6yiPDrBLHKwjcuhikMZNySUe29bk/oVKNS0bNFGLwPErOtCaTas7q/tXecpNZXKYpOBAGKsOXsjCrltYjjeylvuzy1JLA01KlLf7Hdrnf2HQa1yCTDyCNL4aMxAFjZrqBc7NnJp8R3TtoR/wAfS3KkN5+e76aEOXT8rQmIZFBmM4YcoOXzC1+YGo77tYvjhKSq8TN+bu91rWJmL1uxMqurGECVDG+WPawIIJJuTexNN1JMpp7Nw9NxklLJ3V2RV01iM0biUBoU4OOyDipYC20bdw2mlvS6lzw1C0ouGUnd58/eQ5cXIY+CMjGPMXK2AGcm5bp5zSztYujCCnxFFb1rXvyIYiXnJ9n51Gxc6su73iKL1nvA/OnYXEl1Q2Vej2k+4UWDiP8AV8D0FHR7DRYXE7zrhowWUW3kDd10WIyqWTzZXKdvd8614TVnC8oXeNJvv+hP0dy/9L/A1bGeXZLPaaYhqYhxalYBCmAqAGoEaAOQ/rR+EtUMnT1AMb39N/jNcmr22fT9n+rU/wBq+RXxIGnAO4tUoEcS2qcmuhyz9neanYzXXQXCdY8TQP2fARcdXgaMg84dXHT/AMaMg88bhR1+ApXRLcmTcFoyebbHDKw6bWX+Y7Kmot6IzVcTSpO05pPx+x0xuiMRCM0kEqrzneo7St7d9DjKOqI0cTQrPdhNN/3rYrTL1e3+1Q3jW6HeXeF1XxcihlgFmAIJIFwdx31aqc3yOdPaGEptxc813MmR6j40/diXtb8gafBmVPbGDXOT9iO//QOLAJZ4RYX2Zj/TT4Miv/N4VuyjL4IDWmY22nb2D3CqN5nedGKYZQapQh0w8s8oxUiZwFA4JTY2Uki53Hw5qv4avut5nAltGs4OvTguGnbNu7+IH4mJo5ChJDI5Q2JG1SQfaKozR3YqE4xklk7P3o5jf3fOtWE5nn/KPSmvH6E3R/K/0v8AA1bTyzJdSIioAcUANY9VAhyOqgDzQBoA5D+t/wDGtUMnT1AQb29N/jNcmr22fT8B6tD9q+RUYgfWHtponM50ysJtRtXvpUpaQXhj5XQ7cyfM91X0ae87vQ4218f+Hp7kH5z+C6mjJqngx/8Arx96g++tPDj0PLvaOKf+5L3syDS0YXESqoACyMABsAAY2AFYZdpnusM3KjBvWy+QS+TvV9cQ7SyjMkZyqp3M+w3I5wAR41dQpp+czkbcx8qMVSpuzebfd/Ie6d0/BggvCXu3JRBc2Frm2wAbRWidSMNTz2D2fWxbe5y1bJ2jsZHiYlkj4yOOcdxBFSi1JXRmr0Z4eo6c8mjIdeNGLh8U6ILKwEijmXNe4HVcGsNWO7KyPc7KxEq+FjKeqy9wVYDygwRxInBylkVVOxALgAGxzX9lXLERS0OLU2BXqVJS3o5tvn9iVgdfxNKkUeHcs7BQSy7L7ybA7ALnuqUa+87JFVbYLo0pVJ1FZK+gVaZxawwSSNuVSe3ZsHjarpytFs42EoyrVowjq2YG3NzfKuaj6RLU1fRz4jhYpcRDhwqR3fFhsxKAGyi9ipuQb7Ra/TW1b17tLxPFVlQ4cqdGU7t5QfXr39Opl+l8SJJ5ZF3PK7jsZmI9hrI3dtnrqEHTpQg+SS9yIw5Xd8614Tmef8pP9v2/QmYE8Y+i/wABrYeXZJz1IiPmoELhDQAhIaYHoSUgFwvVRYA++4/rf/GtUMsp6gGv3vTb4jXJq9tn0/A+rQ/avkVWI5Z7aaHPU9YHCNNIsaC7Oco+ZPUN9Tit52Rnr1o0abqT0RrOKlj0XggFsWAyr0ySkbz4EnqFbJNU4ZHi6NOptLF3lo833L+5F1oaZnw8TMbsyKSeklRc1ZF5IwYmKjWmlom/mYrpr7TN6x/iNc+XaZ9AwvoIftXyOmjtP4iBCkMhRSS1gF3m1zci/MKaqSSsmRrYHD1p79SN3pzOWKxs2Kdc7NK/JUG19p3C1JuUnnmWU6VHDQe6lGOrNn1Z0d9Gw0cRPGUXY82Ym7e+t8I7sUjwWNxH4nESqLm8vDkZRrppIYjFyMu1VtGp6QmwnxvWGpLem2e12Zh3h8LGEtdX7SiqB0A98lmiszviGGxfq09I2LHuFh3mtOHh+Y8z5Q4q0Y0Fzzf0J3lT0nljSBTtc529Fdw7z8NPEy/KU+TuGvOVZ8sl4vX4fMz/AEfho5GtLMIVAvmKNJc33BVN6zxSersejxFSrBJ0obz6XS+ZbfR8CFytjZ3X91YmVf5W2VO1PqzDv45vejRin3vP4FXpdcMMn0ZpW2nMZABzbLW76jLd/KasP+J/31FdLFevKPYPea1YTmcPyj1p+36E3Bco+i3wmth5gknspkRu6mAjQA4NAhXFACpgaBfiN63/AMa1nZZT1ARfvek3xGuTU7bPp+B9Xh4L5FTiPOHtpoctTR/JtoMRxnEyDjSDiX+7H099vC1bKELLePHbcxjqVOBDSOve/wCAW1z00cZOclzFHdI7AkHbtfZ0+4Cqak3Nnb2ZhI4Sit6yk839vZ8zVdBC2GhB/wAtPhFbI9lHi8U715vvfzMg1i0fKk0rvG6oZGsxBAN2JFumsM4tNto9zgsRSnTjCMk2orL2FOiliAoJJ2AAXJPQBz1BZm5tRV27I1bUfVH6OBNMAZiNg3iIdA/iPOa20qW7m9Txm1tq/iXw6fYXx/joQ9fNbgA2Hw7cY8WRx90c6KenpPNUK1X8qNmx9lO6r1l+1fV/Qzisp6hsdIySABckgAdJJsBQJySV3ojctXtHDDYdI/3Vux6WO1j43rowjuxsfOsZiHia8qnV5eHIyLWrSX0jEySfdvkT0FJA8dp76wVJb0mz3eAw/wCHw8afPV+L/thtWcNBJOoxDELdQqj/ABGZgoU9A23NSpqLfnFW0aleFJuis7O76JK/vDHE6Niwn03ERxJeEpHEpF1UlEJa3+seFXtKG9JI4dOtVxXAoTk7Su5Pm82voUWvESvFg8SFVHnTjhRYEhQb27zVdXRS6nQ2VKUKtWg3dQllf2gkvKPYPeauwmjMXlH2qft+hNwR43cfdWw8yTGe9MQ16BHgigBstMBWoAWWi4jQf8NvWn4BVDLKeoCJz+k3vNcip22fUMF6vD9q+RU4jlntqS0CWprmrOloEwcAkljX6tQQzKObcQTW+E4qKuzweNwteeKqOEG/OeifU7vrLgU/xov9O34RT4sFzK1szGy/I/b/ACXUUwZQy7QwBB6QRcGrDnyi4txeqM2181linUwIHzJJtJAC8XMpAN78/RWOtUUsket2Ps6rQlxZtWcfbnZln5N9BRiJcSwzSNfLfcgBts6+urKEElvGHbmNqSqugsor4+IZaUwjTRlFkaLNsLKBntzhSd3bV8ldWucbD1o0aim4qVuT0BVPJzhxypJm70HuWqfw8UdeXlDiXoor2P7gZrjoqPDYjg4r5cittNzclr7e4VnqxUZWR39mYmpiMPxKmt2vkSvJ/o8S4kO3Ih45vuzG4Qe891SoK8r9CjbeIdPD7kdZZezn9g61002sOFkyOM7jg1AIuMwsTs6Ber600o5HA2TgpVcTFyWSzfs/kx+sJ7gkaNkCzwsxsqyIxPQA4JPsqcMpIzYqLlSnFauLXwDXF6x4aSTFwyMxgnKssqAtZgiKdlv4Rzcxq9zi209GcKngMRThRqwS343TT6Xb+oO6z6UWcwxQK3A4dciZhxm2WLEdwquct7JaI6OBocDenVkt+bu7aLuKBOUewfOtGE0ZyvKPt0/B/Ql4Xeew1sPNM7g1Iie6AHueqgDySaAPDyW37PZRYCKcen76+NPdYrmm/wCGfWt8IrOyynqAic/pH3muTU7bPqGC9Xh+1fIqZ+We2haBLUjmpER6BGkYPygxRxInBSsVRVJ4oFwoB236q1KukrWPK1NhVJ1JSc4q7b5gDi3MkjuAeOzNbouSbe2szTbPSQlCEFFvRJe4I9Da4TYaFYUiSy34zE7bm+4VdGpKKskcnE7Nw9eq6spvPkjrLr7jDuMS9i3+Imh1ZijsjBLlJ+3/AIIMut+NbfiCPRRR7hUXUn1NEdnYSOlL3t/cq8Zi3lbPK7O1rXNtw3D21B5u7NUEqUd2nFRXicFNuc+NqLEnUfVDZlHQKe73CdWT/N8BGZer30WIqTfNsRn7fCmLdbd7P3jiX+E+ylddR8OX6Ue4cUVN8oPaT0W5qN5A6E5K2SI0Qse4fOtWF0ZwPKLt013P6EzC7z2H5VrPOHa9SENQBzxGKWMcYj5+FNK4ipxGmz9wW6z+VWKAitmxLPyiTU1YDlegRuYP1Z9a/urCy2nqAqHf2n3muRU7TPqGD9Xh4L5FXJ5zvqUSNVtJtHIuo5x3VZYxOd+bG4YdfhT9pHP9L943C9RpX7yShLlEfhT0UXRLhz7hCQ9Q9tLeRJUp9RXPTRvD4L5se3WaN4fAjzGyDr8aW8ySow6D5B0UXZLciuQ4A6KQ91D3oHYV6BivQAiaAPKbz3fOt2F0Z5Pyi9LDwfzO6sQrkEA5TYk2APWeatR5wjR40RDKxzZFG7aWO9j1DmqKW60uo9cyuxOlZGvl4q7tm/xq/wA1Oz1I95XF779p699TEK9AhXpgK9AG6jzX+69YmWU9QGj3HtPvrkVO0z6hg/QQ8F8ipxPKNSQT1OIFFyFh6AHvQAqBioAegBXoAe9ACvQAqYD3oAVAhr0DFQAy7z3VuwvZZ5Lyh9LDw+osU1opPQPyrUedYPXvs6tvvqSedyJ6lvYLzD20oKO85XzJNu1jjV5EVAD5qBCzUAbpf6r/AHZPiNY2WUtQGhOzvPvrkVO0z6hhPQQ8F8irxPKNSWgpanKgQqAFQAqAEKAFQA9AD0ANegBUAKgBUxCoAegDyDtPdW3C9lnkvKH00PD6ixR+qk9H5itLdjz4MK5J7f1emxWLPCxCVeUFyjfYld9hewO8229dFOEIO7ebCUpaWCbVPVc3aaaLhUsUhQXZXlbiqz7NkYzHaecVlxeKg/8ATjPdbtn9PElCD1aK/FaoyPi5cPggcQIQuZ7ooByXa5JsNqsB2VNY+FOkp4jzW75Z9R8Jt2hmDTIQSLbQbW6xstW9NNXKnkF8/k6xQNlyuLA5hs2kAkWPQSR3VyP8zQWUk0+hf+Hb0ZoZP1Q9ZL8bVrZClqBEG7vPvrkz7TPp+F9DDwXyKvEco00KWpyvTEKgBr0AKgB6AHoAVAD0CGoGKgBwKYhUAKgBUAeL7fCtuG7LPJeUPpo+H1PONP1Ulv3fmK0nnwdwcpU57cnnpVIqS3WNXTyLvVnEcSSHKCMQ0KN+8FVizEH7trXuei9QqqLak+VxZ8jUNC6QSZSsMcsaoDGrMLosV+KRY8YWXldJNc94VO/Fzis+/LP66E1Ua7OpbYbApGWCnLmsGdVClgASDcXI2MSL7d9LFYuGJpb8Ib1r5P2Dp0nTlZysBeJ8n8JkvBI7XIZQbEMNrNcgXUckX7d9bPxk0ordza9xWorO70+JNixOkoAI+DWQrvfMhBZuMwBZgbAkjuqx4aEnfIjvxLs+aHrJfxGqUidLUCMPyf101yZ9pn1DDehj4Iq5+Ue2pIjLU40CFQAqAEKAHoEOKBj81AhUANQMVAj0KYMagQ9qBnmkM5tvrdhuyeR8ofTR8Pqc8b5p+wfEtaTz4QagYZHwuKzKrWV7XANvq7n2gVxdp1JQr0912v8Ac1YdJxlcpNWcMueQZRbJJ+Ii+4kd9dWb0Mhr0LWIQcgJsXmFpMosObZsrG87rvG+RRavTM8rFiWIkdRfaAoj2AA7Bz+J6TShTjTp2irDqScnmc8KcsjKtwAosOi6uSB1XG6rNSsM9CwLwEWy90Ukm5JJFySTt3ms0ZykrtlzST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236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Another important economic idea is the </a:t>
            </a:r>
            <a:r>
              <a:rPr lang="en-US" sz="2800" dirty="0" smtClean="0">
                <a:solidFill>
                  <a:srgbClr val="FFFF00"/>
                </a:solidFill>
              </a:rPr>
              <a:t>cost/benefit analysis. </a:t>
            </a:r>
            <a:r>
              <a:rPr lang="en-US" dirty="0" smtClean="0"/>
              <a:t>This questions whether the benefit of doing something justifies the economic cost.</a:t>
            </a:r>
          </a:p>
          <a:p>
            <a:pPr lvl="1"/>
            <a:r>
              <a:rPr lang="en-US" dirty="0" smtClean="0"/>
              <a:t>Waukegan Harbor cleanup efforts, starting in 2010, will cost over $30 million.</a:t>
            </a:r>
          </a:p>
          <a:p>
            <a:pPr lvl="1"/>
            <a:endParaRPr lang="en-US" sz="2800" dirty="0" smtClean="0"/>
          </a:p>
        </p:txBody>
      </p:sp>
      <p:pic>
        <p:nvPicPr>
          <p:cNvPr id="1026" name="Picture 2" descr="http://www.epa.gov/greatlakes/aoc/waukegan/limited-dredg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6600"/>
            <a:ext cx="1771650" cy="2857500"/>
          </a:xfrm>
          <a:prstGeom prst="rect">
            <a:avLst/>
          </a:prstGeom>
          <a:noFill/>
        </p:spPr>
      </p:pic>
      <p:pic>
        <p:nvPicPr>
          <p:cNvPr id="1028" name="Picture 4" descr="http://www.epa.gov/greatlakes/aoc/waukegan/fish-samp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00400"/>
            <a:ext cx="2562183" cy="1676400"/>
          </a:xfrm>
          <a:prstGeom prst="rect">
            <a:avLst/>
          </a:prstGeom>
          <a:noFill/>
        </p:spPr>
      </p:pic>
      <p:sp>
        <p:nvSpPr>
          <p:cNvPr id="4098" name="AutoShape 2" descr="data:image/jpeg;base64,/9j/4AAQSkZJRgABAQAAAQABAAD/2wCEAAkGBxQSEhUUEhQVFRQUGBgUFRUWGBcVFBQVFhQXGBQUFRQYHCggGBolHRQUITEhJSkrLi4uFx8zODMsNygtLiwBCgoKDg0OGxAQGy0kICQsLCwsLCwsLCwsLCwsLCwsLCwsLCwsLCwsLCwsLCwsLCwsLCwsLCwsLCwsLCwsLCwsLP/AABEIAQMAwwMBEQACEQEDEQH/xAAcAAABBQEBAQAAAAAAAAAAAAAGAAEEBQcDAgj/xABKEAACAQICBAkIBwYFBAIDAAABAgMAEQQSBQYhMRMiMkFRYXGBkQczcnOhsbLBFCM0QrPR8CRSYpLC4UNTgoOiFqPD0mOEF0RU/8QAGwEAAgMBAQEAAAAAAAAAAAAAAAECAwQFBgf/xAA9EQACAQIDBQMKBgEDBQEAAAAAAQIDEQQhMQUSE0FRMmFxBiIzNIGRobHB0RRCUnLh8BUjQ/EkYoKSwlP/2gAMAwEAAhEDEQA/ACnR/nZfRj/qqJl5FxhuSf195qAYJ6yfaH/0/AtTWgMrakA9qAFQA9AHm9IBUANQMagB6AFQIRoAVACFMGeqYiFpk/VN3e8UlqNAklTGbLqIv7Gnb/StXU9DJW7RJi+3v1QL7ZDT/MQfZRcVIgKgBUAKgAWwbWkmP8Mf9Vc46SKvH61yRs0aIll2Xa5vfbuBHTWOtiJRlZHqNm7Co4miqtST8Fb7MFdLayzPKzMsdzbcGG5QP3uqlHFT7jbPydwvJy96+xKwb4uRBImFLob2Zeexsdm/eKtWIqNX3Tm1dlYGnNwlWafR2I+I008bZZYWRhvU7D4ECn+Ka1RKOwIVFvU6t14fZnldY050b2fnR+LXQg/JupymvczousMf7rjuHyNSWKh0ZW/J3ELSUfj9joNOQ9JH+k0/xMCl7Axa5L3nQaXhP3x3g1L8RT6lb2LjF+T4o9DSUX+YvjanxqfUqeysYv8AbZ0XFxnc6HsYVJVIPmUywOJjrTl7mdQ46R41LeXUpdGotYv3Hq9O5Bxa1QqBCoAQoEeqYFfps/VN3e8UlqNAqlWAbVqSP2OPvq2Ghkq9o6Yb7fN1Qx+1mprtMi+yi5qRAVACoAVAAinKn9GKuczpQ1QHaW88/aPhFczEds+h7E9Uj7fmDmP5Z7vdUVob5ami6GS+iYAMT9FPCG0m+54R+JvG/wCVa4+jWdjyWJdtoz/09/LT2LMfWPQ/0zHxwuCqxQZ2kFs0ozWsvRt6ek0TjvTt3CwWK/CYOVWOblKyXJZfYptI6kbYDDwkYmcxskwUvHYE5uKbEWUm3ZUJUtLG6jtftqpZ7qunHR92fic8ZqfEFxJixBY4VSXUpY5gpNs17W2W6qTpqzs9CdLalVukp07cR5O/K9iM2pr8Jh4xKt8RGZASpASyg2O03376XCd0r6lv+WjuVJuPYdtdcyTJopU0ZKSqmVMQYg4HG2OFsDvtT3f9N+JUsTKWPgk2ouF7ey5W47VOaKN3zRPwYDSIjXdFbcSOjYfCoum0rmmjtOlUmo2a3nZNrJsj6Q1bxEMfCSJaOynMGBHHNlHTek6ckrsto7Qw9ae5B555W6FQBUTaeg56T4mi5Bwi9UdFxLjc7/zN+dPfl1K5YajLWC9yOi6QlH+I3jf31Liz6lMtn4V604+46rpaYff8QPyqXHqdSqWycG/9tfE6DTc3SP5RUvxFTqUvYeDf5X72eMVpaR1ytlsbbgQenpq6jWlKaTOdtLZGHoYeVSF7q3PvIaVvPLG2amj9ji7D8RqyGhkq9ofBfb8R1RQjxLmmtWJ9le0uqZAVMBUgFRcAQQbZ+yKsDOjDVAbpQ/XSdo+EVzMR2z6JsX1OPt+YO4/lmorQ3y1LCbTztg0wmQBUbOH25r3Y7Ru+9Vjm93dOfHBQWJeIvm1a3Ll9i2fXpzNHLwK8SNoXXMfrEYqd9uKbr11PjO97GJbGgqUqe+82pJ20av79RoNY1MuGSCMQCOTNnldnuTcWZjuXjEeHRS381bIlLZ8lTqSqy3m1aySXuXXIKtLFYsPjneNIjMtgwkz8M7KRdRssNu63OaulZRkcfDp1K1CMZOW69LW3VfmVOB1vwt8NJKsvCwRmI5QCm1QC2+55O7rqCqxyb5G2rsrE2qwptbs3fPXXQr/+ocOcM8TBmLYrhiuXY0RlDEX3XtfZUd+O7bvNP4Cuq6qRsrU929+drfMtdJ6yYZocUiTXEkdoYxFwYTi2K5st2JO3buqcqkbNJmKhs7ERq0pSh2X5z3r3z1tfIo9eNMrMYVhkzRrEoZQTlzg845zsFV1Zp2sdDZWElRU5VI2k5ZdbAtVR2BqAHoAVAD0APTEM/N2/I1fhvSI5O2/U5ez5o9JXVPCG36pD9lj7/iNThoZKnaPGjT+3YvqSAf8AFzQtWKXZRd1IgPQAqBCoAEB/j/7XyrCzpQ1QFaT89J2j4RXLxHbZ9E2L6nH2/MocSLy26x7xSibKujPWLNncC+xmANxtAJsataOfSknBXWdjkrnrosTyPXCdR8BSsF/EcyDo3brru8KLBvPqzzcdA8DRYlv97Fs6B7aLBxH+r4CsvQPGlYfEl1FlXo/5D8qLD4kuqFwa9fsosHFl3e8XBDr9lFh8WXRe8XAjpPhSsS4kunxG4Hr9hosPiPoLgev30WDidzH4HrFFg4q6M5zrYgHq9q3Hvq/DL/URyttSUsHJrqvmJK6p4c3HVUfssff8Rpx0MtTtHDRB/bcb/wDXH/bamtWKWiL2ncgKncBUrgKi4Al/n/7X9NY2dCGqArSXnpO0fAtcvEdtn0XYvqcPb8wdx/LNRjobZakWfef1zVIr3UddH4N5pFjjF2c2H5nqFSim3ZFNepTo03UnojQf/wAZCw/aGB9EWv41p4HeeY/z8r+jQIaz6IODm4LhC/FDX2jeSLWueiqKi3HY7uArxxVHibts7FaJD0moXZs4UNQr0TqPiZlDOyxA7gwzN3gbqvjRk9Th4jbOGpy3YJy9tkddIaiYmNSUZJbfdAyt3A7D40OlJaEaG2cPOVppx79UCbMQbEWINiCNoI2EEVTvM7apRkrp5MstD6EnxSs0SxkKcpuSpva/T11ZGMpZow4rFUMLJRqN5q+iJran4wf4Cnsdfmalw5lC2pg3+d/+pyOq2M//AJm7nT86W5PoTW0cH/8Aov8A1ZV46B4WKSIUYAGxO2x3HZUG2smbaW7Wjv05Jr2j6Pwc09xDE7235TsHaaaTloiFerToW4k0rnKYtGxVw6sNhU7x3Gk3bUtgnOKlBpp95ynlzNm22OXfa+yMAnZ1g1dh/SI5m1k1gpX5tfMdK6R4w3LVr7NH3/EalHQyz7RF0J9sxx/ihHhFQuYS0RfUyIqAFQIalcYJjdP/ALXuWsjN0NUBWkfPS+kPgWuXiPSM+jbG9Th7fmwex3LNKOhtnqRcRyj+uamVmp+TnV3gI/pEotJIOLfZkj39xO+ttGG6rs8ZtnH8epwodlfF/wB0CjQullxKu6cgOyKf3gtuN3m9WwlvK6OXisLLDzUJa2TfdfkZl5UPtv8AtL72rJX7Z63YPqn/AJP6C8nGiRNiC7i6wgMOgueT4WJ8KdCN3foQ27inSoKnHWXyQe636f8AoUIZVDO5yoDu3XJPZV9WpuI8/svAfjKri3ZJXZE1J1oOMDrIoWRLHi7mU89juN6VKpv6l21tmLCOMoO8X15MHfKdokJIk6i3CHI/WwFwe2wPhVOIjZ3Or5P4pzhKjLlmvArdTtakwcbo8btmbNdbfugW2nqpU6qgrWNG0tlzxk1OMkrK2YTJ5SIOeKUfy/nVv4hdDlvydr8px+P2C3RWNE8SyqpUOMwDWvY7js6aui7q5w69F0ajpt3ayyMn8okobGyWN8qop7QASPbWOs/PZ7XYsHHBxvzbZL0DiUfANAmIXDTLLnZmbJnXqYbej+XrqUWnDdvZmbF0pwxvGlT4kXGyWtn/AH5j+UuIcJh3BzM8IzNuzWtZrc18xor6oewZPh1IvRS9wHDcv65qlhvSE9t+pe1HaLeK6Z4hm5avfZ4+w/EaI6GafaZD0B9pxx/+SMeEQpoJci+pkRUAMzgbyBQIWcdI8ai2OwKjdP2x+5azM2w1QE6R89L6Q+Ba5eI9Iz6Psb1OHt+bB/Hcs0o6Gyepf6kavfSZ87j6qIgn+N9hC9nOe7prRRp7zuzg7Yx/ApcOD86XwX90Cbykaw8FH9GiPHkHHI+7H+71E+7tqyvUt5qOZsPAcSXHmslp3vr7PmTPJh9iHrH+VTodgy7e9bfggQ8p/wBt/wBtPe1Z6/bO9sH1T/yf0CLyTp9TK3TJbwRfzq7D9lnI8oX/AK0V/wBv1ZE8rb8bDjqkPtQfKoYjVGzybXm1H+36ld5LG/a2HTC3seP8zSw/aL/KFf8ATR/cvkws8pUYODJP3XQjxt8zVuI7Jx9gSaxduqZkQrGe2RY6v6NOJxEcQ3E3Y9CDax8NnfU4R3pWMmOxKw9CVTny8eRtOPxS4bDs52LGmwdgsqj2CtsnuxueCw9GWIrKC1k/+TDMRI0rMxuzu1zbaSzHcB21gzZ9FtGnFJZJL4IIND4mSKIwz4BpkzZ1ujqynovl2j8zVsW0rONzkYmnSq1eLSrqMrWeaz+JA1kxk+JkMssTRgAKq5WCoo3C5HXvqE3KTu0asDToYenwqc03rqrtlONy/rmq7DekMe3PU/ajvBvHaPfXSPFM0DC42UAKrOAC3OcoFzWSUmnqSVKDzaI2jcfIJcQQzbZATtO2y22mnKUrLMOFB6ouIdajCyrLxlYGxIN73G89G+o/iJReeaB4eDWWRZtph3tlIAO6wvWxSurmVws7HCXERgjhJLnftue2qnVLlSJ0E0JUWIt39NVubDdXQrl3T9sfwrTZOGqAnSHnpfS/oWuXiPSM+j7G9Th7fmwex3LNKOhsnqab5Mz+zN6xvcK3YfsniNv+srwRaY7VHCTO0kkZLMbsc77T41N0ot3aMdLamKpRUISsl3Is9E6Mjw0fBwrlS5Nrltp37TtqUYqKsjLiMRUrz36juwe151dhljlxDBuESM2IJA4oJFxVVWmmnI6eycdWhUhQi/NcunUrfJROODmTnDhrdTKB/TUcO8mjT5RQfEhPut7n/Jy8rMR/Z25vrFPbxCPcajiVoX+TclapHwfzIHksgJxMj8yx5f5nU/00sOvObL/KKaVCEesr+5fyEPlNxGXChed5FH8t2J9g8asxD82xzPJ+nvYhy6RfxyMpFZD2aNL8mGicsbYhhxpOKnoA7T3keytdCNlc8h5QYvfqKjHSOvj/AAjx5UtK2VMOp2t9Y/ojYo7zc/6ajiJflLvJ3C3cq75ZL6/3vM9wyOzqI7lyRky8rNe4t17Kzq98j0taUIwbqdnnfoGEuB0nG0K/SGzzGwXMTksLksbWsB0Ve41FZX1ODDEbNqRnLhq0e7XwPGsmHxqYd2bFriIgeDlCWORr7m2dNhSmp21uiWBqYSVZJUdyVrxvz8ANH3ez5VLC+kLNu+p+1HfD8pe0e+ukeKCltSOGJkGMRM5LZCWBW5OzYayOUk+yWpxtqDunNX3jildcQDwMohIVmu/FLFxY7Rtttp7+mQEHR+yO80hy3ut3JNio33O7dsrPVk3K0UONlqGkWsEOHitM5XIF4u0sbi4v4jfaro7+6kLdje6BvGa7LI4CRMfurtF9vd0mpcN8x3DnV/EO2HQmNlJzbDe4s7DoqOXUqk3fQtRun7Y/hWrGENUBGP8APS+n/SK5eI9Iz6Psf1OHt+bB7Hcs0o6Gyepy4dlJysw7CR7qaZTKEXqke10lMN0sn87fnTu+pXwab/KvcjWfJ5iy2DUuxZsz7WJJ5RttNbaL8zM8Ztmmo4uSirKy0XcCPlI0hIMUUWRwhjW6hjlN73uu6qK0nvWO7sSjD8MpOKvd52zKvU/TX0XEB2823EfqF9jW6j86jTnuyNW0sH+Kobse0s19vaaxpLR8ONhCvxkNmVlO48xUitkoqazPG0K9bB1d6OT0d/qc9C6GhwSMI9gPGZmNybDnPMBSjBQWQ8Vi62MmnPN6JIzfXrTwxM4CG8cXFU8zMeUw6twHZ11kqz3pZHrtk4F4ajefalm+7ogf0bgzNKka73YDsHOe4XqMY7zsdDEVlQpSqPkv+DcsKiQxBRsSNbdgUVvySPncnOrUu8238WYvp/SRxGIklO5m4vUg2KPCufKW87n0LCYdYejGkuSz8eZBhmZGDoSrKbgjeDQnbQtqQjOO7JXTNZ0HPswGY3ZoHsSdpYqh3nntetcX2fA8VioesW0U17rsGsJG0WjtIcKCuaQquYWu1wNl9+33VUk1TlfqdWrKNXHUOG72jnbwYE847DUsL2y/b/qi8V9TvhuUvaPfXRPFH0Jq+o+jQ+gKyy1EBGkSBgtMNYedkA6uJGNhp9CS1Mhw2Ml4RTcFLgnNkI2dR7BTlQTXmrMG7ZlxBpE8IyFVEbDMCzrYk7TvO481ZZ4Oo4pvUVz1hZ4hPC5iTiMr7GUWKNcbb9VEaNaKazGnc1vRmtgkjVzwYLX2ZubMQPZalGDSzJObuQOab0o/hWtjIw1AjHedl9M+4Vyq/pGfSdj+pw/vMoMYPrD20R0NMzxPELnZ7ast3GLiya7SOeQfo0W7hcSX6kLIP0aLLoPiy/Uj1wY/RosHFl+pHoAfoiiw1UkuaJuB0nLD5qWRB0K/F/l3U1daXKKtOnV9JGL8T1jtLzTC0s0jDoLcXwGyhtvW4UaVKk704xTIIC9fspWRodWXVCi4pupYHpBAPiKLCdRyVnus7ti3IIMkpB2EZyQQeYi+2j3kFup3UY/Aj5R1+yiyLOLLu945UdfsosgdSfd7yY2lJiIgZGHAeasFBS1hsI37uend5Z6FCoU1v2gvO7Wep10ppefEgLNKzKNwsoF+khQLmnKTlqyNDDUqF3Sgk33/AHK2VQGsDe2YX7CBVuFVqhh25LewcX/3L6nXCctfSHvFdE8cwp0E88fCF3dRwjPFklIOVukX2DYNnbTjQc87lVWolkjphdLvweIglVHSdzI2bKS91X+IDeu3ZVkcPHnqRlUeqKTSWFjCWPFzDlDg7kX5uPu2VPgrqRUne5H0ghZrQWK3QqlgSSgGwPtHMNlU1opecW0oqUrNkDR2C4Yh3XgwvMSFY2Yn726lTpOauWVpKm91O4RYSWKNAnAxNl2ZmeHMe2pvCozupcNxum9KP4FrIzTT1AjGedl9M1yq/pGfSdkepw8PqUGNHHPbQtDVI0KHRWGTCYSQ4Lh3mCByubMCVuXNr/KtaSUU7XPITqVZ4mrDjbije19PA9yap4VJ8UoQMqwLKikk8GxMgNtv8APfT3EpPwIrG1p0aUr2bm031WX3ApdV5iMOeL+1ea456AeN0b6o3ZZd53njMOnUWfma/wAHeDU+dmkXiKInEbM0mVC7Wyqp5zxl8RQoSzK54/DRjF2b3ldJLOy5v3FTpHRzwSNFICHQ2IuSOog84NRd07M2UHSrQVSGjI2Xt8TSuy3hR6D5es+Jouw4UegsvWfE0XYcKPQWTt8TRdhwo9B8nWfE0XYcKPQWTt8TRvMOFHoLJ2+NG8x8KHQcJRvMXCh0PSrRvMODDoM+8d/vFacK7zfgcTygio4WKX6l8mSMCPrE9JfeK6B4xlk2kmUF2jkVASvCNnWPflDZsltp3batVeySK3RvdnLSmICcIYiZ44rF5ISHVA/Jzdu6pLELWQRw0pvdgrsExjld82cnqYWp76edxuDStYvcBpNEUO8nBspsrZXKnqLBSCbX2VFyUnZtC3GtEzodNYMxsGkYuduYMQt+u637asc1fJqxXwp3u0VxxkZ28KNvRf8AKp8RdRcN9DYAeLN6cfwLXMZqp6gRi/Oy+m3vrlV/SM+lbJ9Th4FDjeWaI6GmWoZ6R1r4PA4WPCzZZUVVlCjaAE3HMLb60OpaCUWedo7M38XVnXheLbt7+5kXVTT6r9LbEynPNGFUtclms+zYNm8Uqc7Xuy7aGClLhRoxyi+XLQtNG6awjRYEyTGN8IbMmRmLXGW9xuGwG+3xqUZxtG70MtfCYlVK6hC6qc7rLn/B0wGsEHDYo/SAqyShwkkeaGRLKCeTmDWBG/o2GiM1d5kK2BrOlSXDu1G107STz77W9gHazzwyYmRsOLRG1thAJttIU7gTzVTNpyyO5gIVadCMaz84qrVE2D2oAWWgLiy0CuPloC4stAXHC0BcfL1Uguh8h6KB3RzkG0dh+VasJ22cDyi9Wj+76Mk6P84npL8Qroniym0vrZiir4ZpGaAMQIiRlsr3Xdt3gHfSSJqK1KdtMMucRDglcqSoJI4l8m07bi5oaTWaLKcpQlvRdmQYULNvtvJPXYmhBJvVlo2npGwowhb6pWzja977Ta2bLa5vu31FQW9vXLJVrw3d1f16+Jf6D16iw2GSE4DCzPHmtNILuSzFgSMp3XA381SaRn3WCo0nIN0rjqBYAdQANgOoU8h7vcfQgOyb04/w1qlkaeoE4rzkvrG99cqv22fStleqQ8CndM0wHSwHiRREtrO0ZPuGd9p37z0dNWWMUWrc/eeeEP6tRYll/WLhD+rflSsO66fE9CQ/q35U7Cuv6z1nP6t+VFhXX9Yg5/VvyosO6/rFmbr9n5UWHePT4iuev9d1FiLlHp8Rwx/R/tRYN5PkIMf0f7UWC66DZ+v/AJUWHddB+F/iH84osK/ceuHHSv8AOPzoHn0+Y4nHSv8AMKAz6fBkfGkGRrEEXaxG0HduNaMN6RnG203+Dhf9X3Omj/Op6a/EK3s8mU2kcXESwGDiuCeMXfMxvtJy230cORJS7yhxOGZmuERBust7f8jT3GPfQ0WDkDX2eItRusHJCl0e6gEFT02IpNMFJMkjCQBRnaYtzhI1yjquWpWYXPOXD/uYj/t/+tGY7m+jdN6afhCqmQp6gViPOS+sf4jXKr9tn0rZXqlPwKPGH6w9tES+ZGbfTuV7keha6taFbFzCMXCjjO37q9XWaspwc3Yw7QxcMJR37K7yS7w9Hk1w/wDmS+K/+taOBE85/n8R+mPu/kzzTWDWHESRLcqjlQTvsOmsslZtHqsLUdWhCpJZtXIJqJpSQT6samy4lg0imOHeWIszdSg+81dTouWuhx9obXo0Fu02pS+C8fsE2ndR8LDhpZFV8yIzC7Ei4Fxsq2dGKi2jlYLbGJq4iEJNWbSeSM0tWQ9c0aZq/qThZcPFI6sWdFY2dhtI27Aa2RoxaTZ47F7YxVOvOEZZJtaIs11CwX+W387/AJ1Lgw6GV7bxn6vgvsdP+hcGP8L/AJN+dHBh0I/5nGfr+CMgxqWdgNwZgOwHZWFnuYu6V+iNJ0Xo8xLg1gw8csMyg4iVlDHjWvxju3nZ3VrirWUVlzPJ160ajrSrTanF+Yr9P79QG1rwKwYuaNBZVe6joDWa3de1Zpq0mj0WBrSrYaE5atZ++xWHeO+tGE7TOb5Regj+76EvAecT0l+IVvZ44o5nGZtg3n31rWiKXqc8wpiFmHVQAtlAD5er2UAPwXUfCldDzNo5pvWJ+EK57L6eoFT+ck9ZJ8Zrk1u2z6Xsv1Sn4IosZyz201oXy1OKoSQALkmwHOSTYCmiuUlFNvRGv6u6OTR2ELy7Gtwkp67bEHZuFbopU4ZnhsXWqbRxSjDTSPh1+rL3QuOM8EcpFjIoa3RfmqcXdJmHFUVRrSprk7GNa2fbcR601hn2me82f6pT/aiPoL7TDfdwifFSh2kWY2/4apb9L+RrTa1wfSI8PGeEd2ysV5KbCeVznZuFbOLHeUUeLWyqyoSr1PNSWXV/Yla3fYsR6tvdTq9hlWy/XKf7kYfWA+hPQnw6cxCqFWeQKBYANYAdAqW/LqZJYPDt3dNNvuLbVzE4rE4mOPh5bE5n47chTdufu76nTcpStcx4+GGw2HlPhxvoslq9PuajrFpIYbDSS86rZR0sdijxIrXUluxueRwGG/EYiNPq8/DmYVIb7TvO2/Wa559DeoY6H0lgo0hcz4hTFZ2w/HZHkXaLfdAzC9XRlBJO78DhYjD42pOcVCLUslLJNL56AtpjSBxE0kp2GRs1ugXAUdwAqpy3nc69CiqFGNNcrIj847K04TtM43lH6GHj9CVgPOJ6S+8VvZ49g7JIMx3bz761J5FbR6SVOcX/AF2UXFYkRY5Bujv4flUX4kiwgxLnkw+0D5VB26jJkeY7xb2+6oXHY6ZD00t4LGhgbJfWJ+CKpZKnqBE3nJfWSfG1cmt22fTNmeqU/BFHi+We2mtC6WoaeTfV/O30mQcVSREDznnfu3DvrVQh+Znl9vY+3/Twf7vt9zj5R9YOFk+jxn6uI8cj70guLdi++/RUa1S7sjRsPAcGnxprzpady/n5B5qf9iw/q191aafZR5naPrdT9zMm1q+24j1re+sM+0z2+A9Vp/tRUXqJuReak/bsP6R+BqspdtHO2v6lU8F80atrgf2LEerb3Vrq9hnjtleuU/FGItz1gR9Ak8jyKARqHku0Tkiadhtl4qegv5m/gK14eNlc8h5QYrfqqjHSOvi/siF5VNKXaPDqeT9Y/abhAfafCoYiWe6a/J3DWjKu+eS+oDYHELHIGaJZRtGRr2JO7dVEXblc7mIpupGyk496CTDY2YyiKLR2HSRhmAaIhgv7xzEWHXVqcr2UUcmpQoKm6k8RJx0ylz6KxF1xfFKEjxMUSLcOhiUAEjYRmB/i3Uqm9pIu2dHCu86EpN6Peff0B7n7qtwmrM3lH6KHi/kSsD5xfSHvre9DyDJy6Hg35Qe4/nT3pCyPQ0ZCNyDwH50XYHZMPGNy+AAoaC57CDobxFKwXFkHQfGiyFcew6D7adu8LhiORL61fwVqlk6eoDzcuT1kn4jVya3bZ9M2Z6pT8EUeK5Z7aFoXS1Ng1GH7DD6J+I10aXYR8+2rf8ZU8T22q2CvdoY7nff+5o4cOhH/ACOMek5F1hoURFVAAigBQNwHNarEYZylKTlLV6gN5RMNhxCWRYhMZFzMoXhDtN7kbazV922Wp6PYc8Q61pOW7uu172+xmlZD1pe6kfboPSPwNVtLto521/UqngvmjVNcvsWI9Wa11ewzx2yvXKfiYkawI+gNEjRmDM0qRLvdgvYOc9wue6nGO87FWIrKhSlUlolc3WFEw8IA4qRJ4Ko/IV0coo+dNzr1espP4sw/TOkDPNJKfvsSOpb8UdwtXOlLedz6LhqCoUo01yXx5/EfQuP4CYSBFcjYuYXCsSAHt0jb404S3XcpxuHVeG420tXbna+Rp+mhY4512OMIoBG8C0pJB5v7Vrn+bwPJ4TPgRenEf/yB+m3J0RhM+1uFOW+/KC/stl9lUS9HG52sMktpVt3Syv4+b/IKDf3VZhNWVeUno6fi/kTMAPrF7a3vQ8iy0uLDbSV+aDIa/WKYj14eIp3FY9KD+iKjvIdhGncLCEZ6/bS3kFmGa+bk9av4K1WyVPUB5uU/rJPxGrk1u2z6Zsz1WH7V8iixfLPbQtC6Wpx4Vt2Y26Lm1SIOKvoeSx6T40AjYtBaxYZMNCrzxhljUEFhcEAbDW6NSKSzPC4rZ+JnXnKNN2bfLvMu07Mr4qV1IKtISCNxF94rFLOTZ7LCRlChCLyaSK+omotNWcasGKile+VCSbC52qRu76nTe7JNmPaFGVfDTpw1dvmg31i12w02GliTPmdSouthc9Jq+pWjKLSOBgNjYijiIVJ2sn1M4ArMepbRdapaVjwkplkjdzlypltsJ5RN+rZ41ZTluu7RztpYaWKpqnCSSvd3+Be6xa8/SIHijiZC+wsWB4vOLAc+6rJ1XJWSOfgdjxw9ZVZzTty7wI4M9FUWZ3+LDqdI4WuCFJsQfA3osyqVSErq/IJZtasQcRw6Rqt0ETRscyMoJO3dt2mrXUlvbxzIbMw6oKjKTdndPRplbpnSE2KK8JlVU2Ii8VFFxew6dlQlJy1NeFw9HDxap3zzberKocru+daMJqzl+UbvTp+L+SJuj/OL3+41tPJk0GpkBX6qAEDSAVxTAV6QCzdtAB2vIk9aPwlqhk6eoCvy5PWSfiNXKrdtn03ZvqtP9qKeYXlsdxYA+NOJOq7JtHIqP0anbuMjqv8AUNs6qdiPEf6vgLMvV7aLBxH1fuHWVR+74CiwnKXViEw/QoDPv953yPk4TI/B3tnyHJfozWtenbmR34725z6Xz9xy4bt8P7Ur95Pdf6R+GP8AFRddQ4b/AEobheo+P96V0S4cuiG4Q9Ht/vRdD4c+4Wc9A8aLofCn3e4cSHoH67qV0NUp9T3w7dQ7v7UXQ+FLqehiX6R4Ubw+A+rOCbD3fOtWE1Z5/wAo1aFNeP0J+jzxx3/Ca2s8qyUGqREcNQIYmgYqBD5qAPNAGgLyJPWj8JaoZOnqAbHjP6yT42rk1u2z6ds71Wn+1FNi+We2nHQslqaZhNEqMLgmhwOHnaRU4ZnjQkAqLsWPPtPTW1LzY2R42pVTxFZVKsopN7qTfXQr9NalRT4mfgHjhWJULrlGQMbltxAQAAG1QlTTk7M04Xac6NCHFi5OTdutuXjmQNG6kI6mQyu8Zk4KNoUDlgDYyHeAt7+FRjSvnc01tqyhJQUEpWu952t3eIo9TI0+lcPK4GGKm6KOMjLmvY89tnbRwkr3eg3tWcuFwoq8768nexYx6mYPhoo+EnP0iMyRcgZbAEljbbsYWFuY1LhRul1M72riuHKe7HzHZ65+BHw+hh9CVWeQj6YISmYiMjhcpOXp66io+Z7S2eKf4puKXo969s+zfU9z6t4dZNIqENsPCHiuzHKxiLX37do56HTjeXcKGPryhh5N9uVnks1dIstH6EwmfCxNh1Y4jD8IzknYwVSSB0ksdtTUI3StqjLWxeK3atRVGtydkvayk09goDo8TRwrE6TmK63uyhiLsTvOwGq5qO5dLmb8JVrRxrpTm5JxTz5PXLoBtUncFQAqBioAVAzz97u+dbMHzPMeUmlP2/QnaO5Y7G+A1tZ5Ql2FO5EegBUwHpANTEPlouAeryH9aPwlqhk6eoCfef1j/G1cmr22fTtn+q0/2r5FNi+We2mtCctQp0zrLmweFhgeVHiULJlzIDZALXG8Xq+VTzUkcXDYDdxNWrVSak8r2fMh6E0yIcNionV2fELYEWIBKkEsSb89RjO0WupdisK6telUi0lB/XkTNB6yiPDrBLHKwjcuhikMZNySUe29bk/oVKNS0bNFGLwPErOtCaTas7q/tXecpNZXKYpOBAGKsOXsjCrltYjjeylvuzy1JLA01KlLf7Hdrnf2HQa1yCTDyCNL4aMxAFjZrqBc7NnJp8R3TtoR/wAfS3KkN5+e76aEOXT8rQmIZFBmM4YcoOXzC1+YGo77tYvjhKSq8TN+bu91rWJmL1uxMqurGECVDG+WPawIIJJuTexNN1JMpp7Nw9NxklLJ3V2RV01iM0biUBoU4OOyDipYC20bdw2mlvS6lzw1C0ouGUnd58/eQ5cXIY+CMjGPMXK2AGcm5bp5zSztYujCCnxFFb1rXvyIYiXnJ9n51Gxc6su73iKL1nvA/OnYXEl1Q2Vej2k+4UWDiP8AV8D0FHR7DRYXE7zrhowWUW3kDd10WIyqWTzZXKdvd8614TVnC8oXeNJvv+hP0dy/9L/A1bGeXZLPaaYhqYhxalYBCmAqAGoEaAOQ/rR+EtUMnT1AMb39N/jNcmr22fT9n+rU/wBq+RXxIGnAO4tUoEcS2qcmuhyz9neanYzXXQXCdY8TQP2fARcdXgaMg84dXHT/AMaMg88bhR1+ApXRLcmTcFoyebbHDKw6bWX+Y7Kmot6IzVcTSpO05pPx+x0xuiMRCM0kEqrzneo7St7d9DjKOqI0cTQrPdhNN/3rYrTL1e3+1Q3jW6HeXeF1XxcihlgFmAIJIFwdx31aqc3yOdPaGEptxc813MmR6j40/diXtb8gafBmVPbGDXOT9iO//QOLAJZ4RYX2Zj/TT4Miv/N4VuyjL4IDWmY22nb2D3CqN5nedGKYZQapQh0w8s8oxUiZwFA4JTY2Uki53Hw5qv4avut5nAltGs4OvTguGnbNu7+IH4mJo5ChJDI5Q2JG1SQfaKozR3YqE4xklk7P3o5jf3fOtWE5nn/KPSmvH6E3R/K/0v8AA1bTyzJdSIioAcUANY9VAhyOqgDzQBoA5D+t/wDGtUMnT1AQb29N/jNcmr22fT8B6tD9q+RUYgfWHtponM50ysJtRtXvpUpaQXhj5XQ7cyfM91X0ae87vQ4218f+Hp7kH5z+C6mjJqngx/8Arx96g++tPDj0PLvaOKf+5L3syDS0YXESqoACyMABsAAY2AFYZdpnusM3KjBvWy+QS+TvV9cQ7SyjMkZyqp3M+w3I5wAR41dQpp+czkbcx8qMVSpuzebfd/Ie6d0/BggvCXu3JRBc2Frm2wAbRWidSMNTz2D2fWxbe5y1bJ2jsZHiYlkj4yOOcdxBFSi1JXRmr0Z4eo6c8mjIdeNGLh8U6ILKwEijmXNe4HVcGsNWO7KyPc7KxEq+FjKeqy9wVYDygwRxInBylkVVOxALgAGxzX9lXLERS0OLU2BXqVJS3o5tvn9iVgdfxNKkUeHcs7BQSy7L7ybA7ALnuqUa+87JFVbYLo0pVJ1FZK+gVaZxawwSSNuVSe3ZsHjarpytFs42EoyrVowjq2YG3NzfKuaj6RLU1fRz4jhYpcRDhwqR3fFhsxKAGyi9ipuQb7Ra/TW1b17tLxPFVlQ4cqdGU7t5QfXr39Opl+l8SJJ5ZF3PK7jsZmI9hrI3dtnrqEHTpQg+SS9yIw5Xd8614Tmef8pP9v2/QmYE8Y+i/wABrYeXZJz1IiPmoELhDQAhIaYHoSUgFwvVRYA++4/rf/GtUMsp6gGv3vTb4jXJq9tn0/A+rQ/avkVWI5Z7aaHPU9YHCNNIsaC7Oco+ZPUN9Tit52Rnr1o0abqT0RrOKlj0XggFsWAyr0ySkbz4EnqFbJNU4ZHi6NOptLF3lo833L+5F1oaZnw8TMbsyKSeklRc1ZF5IwYmKjWmlom/mYrpr7TN6x/iNc+XaZ9AwvoIftXyOmjtP4iBCkMhRSS1gF3m1zci/MKaqSSsmRrYHD1p79SN3pzOWKxs2Kdc7NK/JUG19p3C1JuUnnmWU6VHDQe6lGOrNn1Z0d9Gw0cRPGUXY82Ym7e+t8I7sUjwWNxH4nESqLm8vDkZRrppIYjFyMu1VtGp6QmwnxvWGpLem2e12Zh3h8LGEtdX7SiqB0A98lmiszviGGxfq09I2LHuFh3mtOHh+Y8z5Q4q0Y0Fzzf0J3lT0nljSBTtc529Fdw7z8NPEy/KU+TuGvOVZ8sl4vX4fMz/AEfho5GtLMIVAvmKNJc33BVN6zxSersejxFSrBJ0obz6XS+ZbfR8CFytjZ3X91YmVf5W2VO1PqzDv45vejRin3vP4FXpdcMMn0ZpW2nMZABzbLW76jLd/KasP+J/31FdLFevKPYPea1YTmcPyj1p+36E3Bco+i3wmth5gknspkRu6mAjQA4NAhXFACpgaBfiN63/AMa1nZZT1ARfvek3xGuTU7bPp+B9Xh4L5FTiPOHtpoctTR/JtoMRxnEyDjSDiX+7H099vC1bKELLePHbcxjqVOBDSOve/wCAW1z00cZOclzFHdI7AkHbtfZ0+4Cqak3Nnb2ZhI4Sit6yk839vZ8zVdBC2GhB/wAtPhFbI9lHi8U715vvfzMg1i0fKk0rvG6oZGsxBAN2JFumsM4tNto9zgsRSnTjCMk2orL2FOiliAoJJ2AAXJPQBz1BZm5tRV27I1bUfVH6OBNMAZiNg3iIdA/iPOa20qW7m9Txm1tq/iXw6fYXx/joQ9fNbgA2Hw7cY8WRx90c6KenpPNUK1X8qNmx9lO6r1l+1fV/Qzisp6hsdIySABckgAdJJsBQJySV3ojctXtHDDYdI/3Vux6WO1j43rowjuxsfOsZiHia8qnV5eHIyLWrSX0jEySfdvkT0FJA8dp76wVJb0mz3eAw/wCHw8afPV+L/thtWcNBJOoxDELdQqj/ABGZgoU9A23NSpqLfnFW0aleFJuis7O76JK/vDHE6Niwn03ERxJeEpHEpF1UlEJa3+seFXtKG9JI4dOtVxXAoTk7Su5Pm82voUWvESvFg8SFVHnTjhRYEhQb27zVdXRS6nQ2VKUKtWg3dQllf2gkvKPYPeauwmjMXlH2qft+hNwR43cfdWw8yTGe9MQ16BHgigBstMBWoAWWi4jQf8NvWn4BVDLKeoCJz+k3vNcip22fUMF6vD9q+RU4jlntqS0CWprmrOloEwcAkljX6tQQzKObcQTW+E4qKuzweNwteeKqOEG/OeifU7vrLgU/xov9O34RT4sFzK1szGy/I/b/ACXUUwZQy7QwBB6QRcGrDnyi4txeqM2181linUwIHzJJtJAC8XMpAN78/RWOtUUsket2Ps6rQlxZtWcfbnZln5N9BRiJcSwzSNfLfcgBts6+urKEElvGHbmNqSqugsor4+IZaUwjTRlFkaLNsLKBntzhSd3bV8ldWucbD1o0aim4qVuT0BVPJzhxypJm70HuWqfw8UdeXlDiXoor2P7gZrjoqPDYjg4r5cittNzclr7e4VnqxUZWR39mYmpiMPxKmt2vkSvJ/o8S4kO3Ih45vuzG4Qe891SoK8r9CjbeIdPD7kdZZezn9g61002sOFkyOM7jg1AIuMwsTs6Ber600o5HA2TgpVcTFyWSzfs/kx+sJ7gkaNkCzwsxsqyIxPQA4JPsqcMpIzYqLlSnFauLXwDXF6x4aSTFwyMxgnKssqAtZgiKdlv4Rzcxq9zi209GcKngMRThRqwS343TT6Xb+oO6z6UWcwxQK3A4dciZhxm2WLEdwquct7JaI6OBocDenVkt+bu7aLuKBOUewfOtGE0ZyvKPt0/B/Ql4Xeew1sPNM7g1Iie6AHueqgDySaAPDyW37PZRYCKcen76+NPdYrmm/wCGfWt8IrOyynqAic/pH3muTU7bPqGC9Xh+1fIqZ+We2haBLUjmpER6BGkYPygxRxInBSsVRVJ4oFwoB236q1KukrWPK1NhVJ1JSc4q7b5gDi3MkjuAeOzNbouSbe2szTbPSQlCEFFvRJe4I9Da4TYaFYUiSy34zE7bm+4VdGpKKskcnE7Nw9eq6spvPkjrLr7jDuMS9i3+Imh1ZijsjBLlJ+3/AIIMut+NbfiCPRRR7hUXUn1NEdnYSOlL3t/cq8Zi3lbPK7O1rXNtw3D21B5u7NUEqUd2nFRXicFNuc+NqLEnUfVDZlHQKe73CdWT/N8BGZer30WIqTfNsRn7fCmLdbd7P3jiX+E+ylddR8OX6Ue4cUVN8oPaT0W5qN5A6E5K2SI0Qse4fOtWF0ZwPKLt013P6EzC7z2H5VrPOHa9SENQBzxGKWMcYj5+FNK4ipxGmz9wW6z+VWKAitmxLPyiTU1YDlegRuYP1Z9a/urCy2nqAqHf2n3muRU7TPqGD9Xh4L5FXJ5zvqUSNVtJtHIuo5x3VZYxOd+bG4YdfhT9pHP9L943C9RpX7yShLlEfhT0UXRLhz7hCQ9Q9tLeRJUp9RXPTRvD4L5se3WaN4fAjzGyDr8aW8ySow6D5B0UXZLciuQ4A6KQ91D3oHYV6BivQAiaAPKbz3fOt2F0Z5Pyi9LDwfzO6sQrkEA5TYk2APWeatR5wjR40RDKxzZFG7aWO9j1DmqKW60uo9cyuxOlZGvl4q7tm/xq/wA1Oz1I95XF779p699TEK9AhXpgK9AG6jzX+69YmWU9QGj3HtPvrkVO0z6hg/QQ8F8ipxPKNSQT1OIFFyFh6AHvQAqBioAegBXoAe9ACvQAqYD3oAVAhr0DFQAy7z3VuwvZZ5Lyh9LDw+osU1opPQPyrUedYPXvs6tvvqSedyJ6lvYLzD20oKO85XzJNu1jjV5EVAD5qBCzUAbpf6r/AHZPiNY2WUtQGhOzvPvrkVO0z6hhPQQ8F8irxPKNSWgpanKgQqAFQAqAEKAFQA9AD0ANegBUAKgBUxCoAegDyDtPdW3C9lnkvKH00PD6ixR+qk9H5itLdjz4MK5J7f1emxWLPCxCVeUFyjfYld9hewO8229dFOEIO7ebCUpaWCbVPVc3aaaLhUsUhQXZXlbiqz7NkYzHaecVlxeKg/8ATjPdbtn9PElCD1aK/FaoyPi5cPggcQIQuZ7ooByXa5JsNqsB2VNY+FOkp4jzW75Z9R8Jt2hmDTIQSLbQbW6xstW9NNXKnkF8/k6xQNlyuLA5hs2kAkWPQSR3VyP8zQWUk0+hf+Hb0ZoZP1Q9ZL8bVrZClqBEG7vPvrkz7TPp+F9DDwXyKvEco00KWpyvTEKgBr0AKgB6AHoAVAD0CGoGKgBwKYhUAKgBUAeL7fCtuG7LPJeUPpo+H1PONP1Ulv3fmK0nnwdwcpU57cnnpVIqS3WNXTyLvVnEcSSHKCMQ0KN+8FVizEH7trXuei9QqqLak+VxZ8jUNC6QSZSsMcsaoDGrMLosV+KRY8YWXldJNc94VO/Fzis+/LP66E1Ua7OpbYbApGWCnLmsGdVClgASDcXI2MSL7d9LFYuGJpb8Ib1r5P2Dp0nTlZysBeJ8n8JkvBI7XIZQbEMNrNcgXUckX7d9bPxk0ordza9xWorO70+JNixOkoAI+DWQrvfMhBZuMwBZgbAkjuqx4aEnfIjvxLs+aHrJfxGqUidLUCMPyf101yZ9pn1DDehj4Iq5+Ue2pIjLU40CFQAqAEKAHoEOKBj81AhUANQMVAj0KYMagQ9qBnmkM5tvrdhuyeR8ofTR8Pqc8b5p+wfEtaTz4QagYZHwuKzKrWV7XANvq7n2gVxdp1JQr0912v8Ac1YdJxlcpNWcMueQZRbJJ+Ii+4kd9dWb0Mhr0LWIQcgJsXmFpMosObZsrG87rvG+RRavTM8rFiWIkdRfaAoj2AA7Bz+J6TShTjTp2irDqScnmc8KcsjKtwAosOi6uSB1XG6rNSsM9CwLwEWy90Ukm5JJFySTt3ms0ZykrtlzST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5029200"/>
            <a:ext cx="4179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Monitoring of fish, water, and sediment.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857999" y="4038600"/>
            <a:ext cx="1981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onstantia"/>
              </a:rPr>
              <a:t>Dredging the bottom to remove accumulated pollution.</a:t>
            </a:r>
            <a:endParaRPr lang="en-US" sz="1600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Study: Bhopal Pesticide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December of 1984, a pesticide factory located near the town of Bhopal, India leaked a large amount of toxic chemicals into the air.</a:t>
            </a:r>
          </a:p>
          <a:p>
            <a:r>
              <a:rPr lang="en-US" dirty="0" smtClean="0"/>
              <a:t>The chemicals resulted in an immediate death toll of about 3,000 people, with 8,000 more dying of long-term health ailments.</a:t>
            </a:r>
          </a:p>
          <a:p>
            <a:pPr lvl="1"/>
            <a:r>
              <a:rPr lang="en-US" dirty="0" smtClean="0"/>
              <a:t>A total of 558,125 injuries were reported to the Indian government.</a:t>
            </a:r>
          </a:p>
          <a:p>
            <a:pPr lvl="1"/>
            <a:r>
              <a:rPr lang="en-US" dirty="0" smtClean="0"/>
              <a:t>A settlement of $470 million was reached by Union Carbide and the Indian government.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F1F86251-25BF-4C04-9879-D5E697482FB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050" name="Picture 2" descr="http://upieks.files.wordpress.com/2007/04/time_bho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28800"/>
            <a:ext cx="2627173" cy="347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5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settlement was not sufficient to treat all of the long-term health issues stemming from the disaster.</a:t>
            </a:r>
          </a:p>
          <a:p>
            <a:pPr lvl="1"/>
            <a:r>
              <a:rPr lang="en-US" dirty="0" smtClean="0"/>
              <a:t>The site itself was also not remediated.</a:t>
            </a:r>
          </a:p>
          <a:p>
            <a:r>
              <a:rPr lang="en-US" dirty="0" smtClean="0"/>
              <a:t>In 1999, Union Carbide was purchased by Dow Chemical.</a:t>
            </a:r>
          </a:p>
          <a:p>
            <a:r>
              <a:rPr lang="en-US" dirty="0" smtClean="0"/>
              <a:t>To properly compensate and treat all individuals affected by this disaster, Dow Chemical would have to pay billions of dollars in settlements.</a:t>
            </a:r>
          </a:p>
          <a:p>
            <a:r>
              <a:rPr lang="en-US" dirty="0" smtClean="0"/>
              <a:t>Dow Chemical has a yearly profit of over $2 billion, with total assets worth nearly $70 billion.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Ethics and Economics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81600"/>
            <a:ext cx="23812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AutoShape 2" descr="data:image/jpeg;base64,/9j/4AAQSkZJRgABAQAAAQABAAD/2wCEAAkGBxQREhQUERMVFhUXFxwXGBYYGBgfGxgZHBcYGhwVGhwcHCghGx0lGxcUITEkJSktLy4uFyAzODMsNygtLisBCgoKDg0OGxAQGywmHyQ0LywsLCwsLC8sLCwsLCw0LCwsLCwsLywsLCwsNCwsLCwsLCwsLCwsLCwsLCwsLCwsLP/AABEIAGUAoAMBEQACEQEDEQH/xAAbAAACAwEBAQAAAAAAAAAAAAAABQMEBgIBB//EAEIQAAEDAgMCCQoCCgIDAAAAAAECAxEABAUSIQYxEzJBUWFxgZGhBxQiNFJzkrHB0bKzFRY1QmJygsLS8FOiIzND/8QAGQEBAQEBAQEAAAAAAAAAAAAAAAMCAQQF/8QAKxEAAwABAwQBAwQCAwAAAAAAAAECAwQREiExMkETM1GBFCKx8DRSQ2Fx/9oADAMBAAIRAxEAPwD7jQBQBQBQBQBQHK1gakgDpoG9ilcYw0jeqer77q2sdMm8soS3m2TaeKAfH5feqzp37IVq5XYSXe2LiuKCO2PAfeqrAkeetXT7Htntk4njAntn5/ejwJ9hOrpdx5Z7Ytq40Dw+f3qTwNHonVy+45YxZpe5Udf3qTikXWWWXELB1BBHRWCm51QBQBQBQBQBQBQBQHilRvoCo9ijSd6gerWtKGzDyShPebXtJ4sHtnwH3qs4GyFaqV2Ed5tms8QH5fc1adOvZ561bfYS3ONPL3qjq+5qqxyiFZqZQccKtVEnrNa7E29+5zXTgUAUAUB226U8UkdRrjW51NrsX7bG3kblT/vOKw8cspOa0OrPbRY44+v2NSenXo9E6t+x5Z7XNL40Dt+hqTwUi86qWN2cTaVuWB16VJw0XWSX7LYM7qybPaAKAztztcymcpmCU686SQdN+8GrThbPPepmRLebaqPEH0+cmrLTr2eatW/Qkuseec3qjx+dVWKUQrPbF7r6l8ZRPWa2kkSbb7kddOBQBQBQBQBQBQBQBQBQBQBQEjT6kcVRHUa40maTa7DG02geb3GfD5Vh4pZSc9od2e2qhxx36+Ig1F6dej0Tq37HlntUyspBMFSgkQeUmBpvqVYWj0RqJrofN7jjue9d/MVXrx+J87N5MjqhIKAKAv4FapduG218VSoMGOQmsZG5ltFMUqrSZa2rw5Fu/kbBCcoOpnUzWcVOp3ZvUY1F7IvWWCNKsFPkK4QBUa6aGBpWKyUsnH0UnDLw8/ZdwXZdl+1Ss5g4oGFSYBkxpWbzVN7eimLTRePf2Z3CLDNdIZdBHpFKhuOgPL1irXW0ckeXHG+RTQ7TgDPn5YhXB5M0ZjMxz1L5a+Pl7PR8EfNw9C93As96u3Z0Sk7zrlTAJJ599bWTbHyZJ4d8riRxcWOHWx4N0qWvlMqJHXlgCpqst9UXcafH0ruUsf2bQlrh7VRU3vImYHODzc4Nax5W3xruTzaeVPOH0LmBbMMv2oWcwcUDCpMAyQDFZyZqm9vRTFp4vHv7M7hOH5rpDLwI9IpUNx0B5eyrXW0ckeXHG+RTRJtRYIYuC22CEhKTqZ3imKnU7s1nhReyFNUIBQBQFrCfWGPeo/GKnl8WWw+aIbjjue9d/MVTH4nM3kyOqEgoAoBrst62z/N/aanl8GW0/wBWS/t961/Qn61jT+BTV/UGuG/spfUv8VTr6xbH/jP8nVpdqZwxDiOMkgjp9Pceg1xyqy7M7NOdOmv71JXbRLtza3bPFWYX0HKYJ8QeoVxVtNQzrlVknJPvueo/ayvdf2in/CdX+T+CXAwPP708voR1Rr8hXMn05O4vrX+DA4gol1wq351T15jXsnsj5t78nubHZMzYPhXFGeOrID85rzZvqLY92n64a3/7/g6sbpTWGJcRxkmR8e49FKlVl2YinOn3X96krtql64tbxrirMLHMcpgnxB7KyqczUM05VXOSfyZ/bn1tX8qflV8HgebV/UM/VjzBQBQFrCfWGPeo/GKnl8WWw+aIbjjue9d/MVTH4nM3kyOqEgoAoCzh12WXUOATlUDHPzjums1PJNG4rjSo2mJMWl+UuC4DagIIJSDHSFc2uteWXkx9Nj3WsWb93LYq45ibDFr5tbrCydCQZAEySSNJPRWscVV86MZckRj+OHuQKv2/0YG+ETwnsSJ487uqu8X8u+3Qy7n4OO/U52JxtLJU06oJQfSSTuSrlHb9Omu58brqhpcyn9tdi6nEmf0kXOFRwfBxnkRMDSaxwr4ttupv5I+flv02F6scDN+66khbajBy6yITqOoit/HyxpPuT+ZRmdLsMb3DLK6UXUXKUZtVDMka88Kgg1ibyQtmitY8OR8lWxBjeMsM2/m1oc0iFKGojl15SejSuxjqq5UZy5YmPjxkQv2/0ZwfCJ4T2JE8ed3VXeL+XfboZ5z8HHfqcbE42lkqadUA2r0kk7kq5e/6V3Pj5dV3GlzKXxrsUdsLlDlypTagpOVOoMjdW8KajZk9TSrJuhJVTzhQBQFrCfWGPeo/GKnl8WWw+aIbjjue9d/MVTH4nM3kyOqEjtlpS1BKAVKOgA3muN7dWdSbeyNA3sXckSeDB9kq18ARUf1EHpWkybehLf2DjCsjqSk+BHOCN9VmlS3RC4qHtSOsMw1y4XkaAJidTAilWpW7EY6t7Se4nhrluoIdABIkQZEUm1S3R3JjqHtRLhWCu3IUWgDliZMb5+1cvJMdzuPDWTxL52OuvZR8YrHzwU/SZBS/h7iHA0tJSskAA9Jga7o6aoqTW6IuKVcWuo2/U269lHxip/PBb9JkKeJbPvsJzOI9H2gQQOuNRWpyzXRMxeC4W7RxbYK64yp5IGRMyZ1036V15JVcTk4ac8l2JsP2bffQHGwkpMxKgNxis1lmXszUae7W6JXtkrpIngwqORKgT3ctcWeH7OvS5F6FljYrecDaB6RnQ6bt9UqlK3ZKIdPihv8Aqbdeyj4xU/ngt+kyFLFcDetkhToSAowIM6xNajJNdieTDeNb0LKoSLWE+sMe9R+MVPL4sth80Q3HHc967+YqmPxOZvJkdUJGx8ndqCp1070gJT0TJPyHjXl1NdEj3aKVu6EV7tA+44XA4tOspAMBI5BFWnFKW2x56z3T33LeO7Qi6aQlTcOJg55HNCtOY/Ss48XB779DeXOskpNdRrse35vbP3Kt5BCepP3UfCp5nytSW0y4Y6yM92ub84tWblO8AZupUT3KHia5hfG3I1K541aOvJ1xH450/JVNT3R3RdqF9pb4lmT/AO4ajjKEdsndW28O3olK1G/sYbZvINzapBBUlYzRyArRAPcr/TWMCfCiupaeSV/e6GW01jdOLQbZZSkJg+nl1n7VjFUJfuK54y01wZGoO29i6LtedRCgN6okQATHPJmnSsi4Gf3RifyPcpYD+zHepyt5Pqoxi/x3+TrDXVIwpSkkpUAqCN49OlrfNsxjbWnbQo2bx54XDaVuKWlZykKM79xE7tYqmXFPF7Ijgz3zSbHj9qEYo2UiM6Co9cEE+FSVb4WehylqE/ue41hl6t5SmXcrZiBnI5OaK5F41PVdRlx5nW8vp/6ZjaG3uWsiblwqmSkZiqIgE69dejG4fWUeTNOSdlbE1VIFrCfWGPeo/GKnl8WWw+aIbjjue9d/MVTH4nM3kyOqEjX+Ty8SlbjSjqsAp6SJkdxHca82pnome3R2k3L9iy82VuEOFCGypM+ioEQRySZ07a2s0Nbtkq02RVskWNo8CatkNJSVKfWQIkR0kCOVRAFcxZHbbfY1nwzjSS7s0uJqtra3bt7gnKU7k5tcsSfR1GpqE86p1J6sjxxCiz3C121ww5b25OUJiFZtM0wfS1OopfOaVUdxvHcOIF3k+SUpuARBBAI5iArTvrep6tEtHulQmw3aq6LjYW7mSVJBBSjUEgHckGq1hjZ7Ihj1OTkt3/Az2wYSm8tlAAFSkz0kLTr41PC/2NFdSkssv+9y9tfa3S3EG2z5cuuVUaz1jkrGFwk+RTUzkdLhuTYE083bPeek5YMBRBITl11B5eauZHLpcDWJXMP5ChgH7Ld6l1vJ9VE8P+O/ySYVbqcwtSECVEKAHP6dctpZt2dxy60+yF2zezLwfQt1GRKDm1I1I3AAHnreXNPHZEsGnvmnS2SL4vg9iicplKElE9IBJ8TWePHD1K81Wo6eiPaG0vVPrLHCcHpGVYA3a6ZqY6xqevczmnM7fHfYz2L2N0lIXchcAwCpQME8g1PNV4qH0k82SMiW9iqqES1hPrDHvUfjFTy+LLYfNFZ95JddTmGYOuSJEiXFRpTG1sM0vlvseVQidIWQQQSCNQRvFDqew5RtXdARws9JSknvjXtqXwx9i61OVLbcWqvnC4HSslwGQo6mRu36VvittiXOuXLfqe3+IOPkKdWVECASAIHYBSZU9hd1b3phYYg4wSppZSSIJABkdoNKlV3EXUPeWTW+NvtlakOEFwys5U6nn3abzurjxy+6NLNa3afcoJMRHJurZIu3mLvPFBcczFBlJypEHQ8g6B3ViYmeyKVlutm32LX60Xf/ADn4Uf41n4Y+xv8AUZf9v4Kt7i77wh11ShzaAdwAFamJnsjFZbrpTPGMVeQ2WkrIbMymE6zv1iaOJb3a6hZLU8U+hJZ47cMpCG3SlI3CEnf1ilY5p7tHZzXK2TOrjaG5WMqnlQeaB+ECuLFC7I68+R9GylZ3a2lBbasqhuMD6ittKlsyc05e6GX60Xf/ADn4Uf41P4Y+xX9Rl/2/grX2MvvpyuuFSZmISNefQCtTjmeqRi8t2tqZQrZMnwp5PnNunMMxdRAkTosTpUsrXFovhl8k9j6Ri2yNldHM9bNqX7YGVfxphXjXg3Z9ZymZy88mKR6rdvtcyVw4juWJHYa2stIlWCK9CO72RxJn/wCbFwnnaWUL+BzTuUastR9zz1o16Et1eFnS5ZeYPO42rL8aZT2mKqs0s89aa0TW9whwShaVD+Eg/KqKk+xFxS7okrRkKAKAKAKAKAKAKAKAKAiuLlDYlxaUj+IgfOsuku5pRT7IjtbpT/qzD7/ShshPxqgdompvPKLzprY6tNj8Se3pYtk87ii4uP5UQn/tUnqH6Lzo17Hln5MWz61dPvc6UkNo7kD61F5aZ6JwRPo0uEbKWdqczFs0hXt5ZX8apV41jdlUkhzXDoUAUB4pIOhAI6aAzuJ7C2D5KlWraVH99scGrrJRE9s11UzLlMz955NFJ1tb1xP8DyQ6nqnRY7DVJzUiVaeH6EV1s1iTE57dt8D95hzU/wBCwD2CeurLUfc89aP7MTvYmls5X0uMHmeQUf8AbinsNVWaWeetPaLbTgUJSQR0Gaomn2JOWu51XTIUBw86lAlagkb9SBXG0u5pS32RWYxFLpi3Q6+Zj/woKh8WifGpvNKLTprY4tNl8SejKw0wD+885JH9CAe4kddSeo+xedH92PbPyZk63V46v+BoBpPVIlR7TUazUz0Tp4n0aHDNh7C3IUi1bKx++4M6uwrkjsip8mVUpGgSkDcIrho9oAoAoAoAoAoAoAoAoAoCN5lKwQtIUDvBAIPYaAzN/wCTzD3dU24ZVvzMEtmeeEQPCtKmjLhMym0OxS7NBcavFrSneh5tKzv5FgpVPSZqk5qRC9ND9HWz2wy7ptLr964EqAORlAb71kqV3EUrNTEaaF6NXh/k+w9qD5sl1Q1zPS4Z5/TkT2VN0y6hI0rTSUiEpCQOQAAeFZNHdAFAFAFAFAFA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QREhQUERMVFhUXFxwXGBYYGBgfGxgZHBcYGhwVGhwcHCghGx0lGxcUITEkJSktLy4uFyAzODMsNygtLisBCgoKDg0OGxAQGywmHyQ0LywsLCwsLC8sLCwsLCw0LCwsLCwsLywsLCwsNCwsLCwsLCwsLCwsLCwsLCwsLCwsLP/AABEIAGUAoAMBEQACEQEDEQH/xAAbAAACAwEBAQAAAAAAAAAAAAAABQMEBgIBB//EAEIQAAEDAgMCCQoCCgIDAAAAAAECAxEABAUSIQYxEzJBUWFxgZGhBxQiNFJzkrHB0bKzFRY1QmJygsLS8FOiIzND/8QAGQEBAQEBAQEAAAAAAAAAAAAAAAMCAQQF/8QAKxEAAwABAwQBAwQCAwAAAAAAAAECAwQREiExMkETM1GBFCKx8DRSQ2Fx/9oADAMBAAIRAxEAPwD7jQBQBQBQBQBQHK1gakgDpoG9ilcYw0jeqer77q2sdMm8soS3m2TaeKAfH5feqzp37IVq5XYSXe2LiuKCO2PAfeqrAkeetXT7Htntk4njAntn5/ejwJ9hOrpdx5Z7Ytq40Dw+f3qTwNHonVy+45YxZpe5Udf3qTikXWWWXELB1BBHRWCm51QBQBQBQBQBQBQBQHilRvoCo9ijSd6gerWtKGzDyShPebXtJ4sHtnwH3qs4GyFaqV2Ed5tms8QH5fc1adOvZ561bfYS3ONPL3qjq+5qqxyiFZqZQccKtVEnrNa7E29+5zXTgUAUAUB226U8UkdRrjW51NrsX7bG3kblT/vOKw8cspOa0OrPbRY44+v2NSenXo9E6t+x5Z7XNL40Dt+hqTwUi86qWN2cTaVuWB16VJw0XWSX7LYM7qybPaAKAztztcymcpmCU686SQdN+8GrThbPPepmRLebaqPEH0+cmrLTr2eatW/Qkuseec3qjx+dVWKUQrPbF7r6l8ZRPWa2kkSbb7kddOBQBQBQBQBQBQBQBQBQBQBQEjT6kcVRHUa40maTa7DG02geb3GfD5Vh4pZSc9od2e2qhxx36+Ig1F6dej0Tq37HlntUyspBMFSgkQeUmBpvqVYWj0RqJrofN7jjue9d/MVXrx+J87N5MjqhIKAKAv4FapduG218VSoMGOQmsZG5ltFMUqrSZa2rw5Fu/kbBCcoOpnUzWcVOp3ZvUY1F7IvWWCNKsFPkK4QBUa6aGBpWKyUsnH0UnDLw8/ZdwXZdl+1Ss5g4oGFSYBkxpWbzVN7eimLTRePf2Z3CLDNdIZdBHpFKhuOgPL1irXW0ckeXHG+RTQ7TgDPn5YhXB5M0ZjMxz1L5a+Pl7PR8EfNw9C93As96u3Z0Sk7zrlTAJJ599bWTbHyZJ4d8riRxcWOHWx4N0qWvlMqJHXlgCpqst9UXcafH0ruUsf2bQlrh7VRU3vImYHODzc4Nax5W3xruTzaeVPOH0LmBbMMv2oWcwcUDCpMAyQDFZyZqm9vRTFp4vHv7M7hOH5rpDLwI9IpUNx0B5eyrXW0ckeXHG+RTRJtRYIYuC22CEhKTqZ3imKnU7s1nhReyFNUIBQBQFrCfWGPeo/GKnl8WWw+aIbjjue9d/MVTH4nM3kyOqEgoAoBrst62z/N/aanl8GW0/wBWS/t961/Qn61jT+BTV/UGuG/spfUv8VTr6xbH/jP8nVpdqZwxDiOMkgjp9Pceg1xyqy7M7NOdOmv71JXbRLtza3bPFWYX0HKYJ8QeoVxVtNQzrlVknJPvueo/ayvdf2in/CdX+T+CXAwPP708voR1Rr8hXMn05O4vrX+DA4gol1wq351T15jXsnsj5t78nubHZMzYPhXFGeOrID85rzZvqLY92n64a3/7/g6sbpTWGJcRxkmR8e49FKlVl2YinOn3X96krtql64tbxrirMLHMcpgnxB7KyqczUM05VXOSfyZ/bn1tX8qflV8HgebV/UM/VjzBQBQFrCfWGPeo/GKnl8WWw+aIbjjue9d/MVTH4nM3kyOqEgoAoCzh12WXUOATlUDHPzjums1PJNG4rjSo2mJMWl+UuC4DagIIJSDHSFc2uteWXkx9Nj3WsWb93LYq45ibDFr5tbrCydCQZAEySSNJPRWscVV86MZckRj+OHuQKv2/0YG+ETwnsSJ487uqu8X8u+3Qy7n4OO/U52JxtLJU06oJQfSSTuSrlHb9Omu58brqhpcyn9tdi6nEmf0kXOFRwfBxnkRMDSaxwr4ttupv5I+flv02F6scDN+66khbajBy6yITqOoit/HyxpPuT+ZRmdLsMb3DLK6UXUXKUZtVDMka88Kgg1ibyQtmitY8OR8lWxBjeMsM2/m1oc0iFKGojl15SejSuxjqq5UZy5YmPjxkQv2/0ZwfCJ4T2JE8ed3VXeL+XfboZ5z8HHfqcbE42lkqadUA2r0kk7kq5e/6V3Pj5dV3GlzKXxrsUdsLlDlypTagpOVOoMjdW8KajZk9TSrJuhJVTzhQBQFrCfWGPeo/GKnl8WWw+aIbjjue9d/MVTH4nM3kyOqEjtlpS1BKAVKOgA3muN7dWdSbeyNA3sXckSeDB9kq18ARUf1EHpWkybehLf2DjCsjqSk+BHOCN9VmlS3RC4qHtSOsMw1y4XkaAJidTAilWpW7EY6t7Se4nhrluoIdABIkQZEUm1S3R3JjqHtRLhWCu3IUWgDliZMb5+1cvJMdzuPDWTxL52OuvZR8YrHzwU/SZBS/h7iHA0tJSskAA9Jga7o6aoqTW6IuKVcWuo2/U269lHxip/PBb9JkKeJbPvsJzOI9H2gQQOuNRWpyzXRMxeC4W7RxbYK64yp5IGRMyZ1036V15JVcTk4ac8l2JsP2bffQHGwkpMxKgNxis1lmXszUae7W6JXtkrpIngwqORKgT3ctcWeH7OvS5F6FljYrecDaB6RnQ6bt9UqlK3ZKIdPihv8Aqbdeyj4xU/ngt+kyFLFcDetkhToSAowIM6xNajJNdieTDeNb0LKoSLWE+sMe9R+MVPL4sth80Q3HHc967+YqmPxOZvJkdUJGx8ndqCp1070gJT0TJPyHjXl1NdEj3aKVu6EV7tA+44XA4tOspAMBI5BFWnFKW2x56z3T33LeO7Qi6aQlTcOJg55HNCtOY/Ss48XB779DeXOskpNdRrse35vbP3Kt5BCepP3UfCp5nytSW0y4Y6yM92ub84tWblO8AZupUT3KHia5hfG3I1K541aOvJ1xH450/JVNT3R3RdqF9pb4lmT/AO4ajjKEdsndW28O3olK1G/sYbZvINzapBBUlYzRyArRAPcr/TWMCfCiupaeSV/e6GW01jdOLQbZZSkJg+nl1n7VjFUJfuK54y01wZGoO29i6LtedRCgN6okQATHPJmnSsi4Gf3RifyPcpYD+zHepyt5Pqoxi/x3+TrDXVIwpSkkpUAqCN49OlrfNsxjbWnbQo2bx54XDaVuKWlZykKM79xE7tYqmXFPF7Ijgz3zSbHj9qEYo2UiM6Co9cEE+FSVb4WehylqE/ue41hl6t5SmXcrZiBnI5OaK5F41PVdRlx5nW8vp/6ZjaG3uWsiblwqmSkZiqIgE69dejG4fWUeTNOSdlbE1VIFrCfWGPeo/GKnl8WWw+aIbjjue9d/MVTH4nM3kyOqEjX+Ty8SlbjSjqsAp6SJkdxHca82pnome3R2k3L9iy82VuEOFCGypM+ioEQRySZ07a2s0Nbtkq02RVskWNo8CatkNJSVKfWQIkR0kCOVRAFcxZHbbfY1nwzjSS7s0uJqtra3bt7gnKU7k5tcsSfR1GpqE86p1J6sjxxCiz3C121ww5b25OUJiFZtM0wfS1OopfOaVUdxvHcOIF3k+SUpuARBBAI5iArTvrep6tEtHulQmw3aq6LjYW7mSVJBBSjUEgHckGq1hjZ7Ihj1OTkt3/Az2wYSm8tlAAFSkz0kLTr41PC/2NFdSkssv+9y9tfa3S3EG2z5cuuVUaz1jkrGFwk+RTUzkdLhuTYE083bPeek5YMBRBITl11B5eauZHLpcDWJXMP5ChgH7Ld6l1vJ9VE8P+O/ySYVbqcwtSECVEKAHP6dctpZt2dxy60+yF2zezLwfQt1GRKDm1I1I3AAHnreXNPHZEsGnvmnS2SL4vg9iicplKElE9IBJ8TWePHD1K81Wo6eiPaG0vVPrLHCcHpGVYA3a6ZqY6xqevczmnM7fHfYz2L2N0lIXchcAwCpQME8g1PNV4qH0k82SMiW9iqqES1hPrDHvUfjFTy+LLYfNFZ95JddTmGYOuSJEiXFRpTG1sM0vlvseVQidIWQQQSCNQRvFDqew5RtXdARws9JSknvjXtqXwx9i61OVLbcWqvnC4HSslwGQo6mRu36VvittiXOuXLfqe3+IOPkKdWVECASAIHYBSZU9hd1b3phYYg4wSppZSSIJABkdoNKlV3EXUPeWTW+NvtlakOEFwys5U6nn3abzurjxy+6NLNa3afcoJMRHJurZIu3mLvPFBcczFBlJypEHQ8g6B3ViYmeyKVlutm32LX60Xf/ADn4Uf41n4Y+xv8AUZf9v4Kt7i77wh11ShzaAdwAFamJnsjFZbrpTPGMVeQ2WkrIbMymE6zv1iaOJb3a6hZLU8U+hJZ47cMpCG3SlI3CEnf1ilY5p7tHZzXK2TOrjaG5WMqnlQeaB+ECuLFC7I68+R9GylZ3a2lBbasqhuMD6ittKlsyc05e6GX60Xf/ADn4Uf41P4Y+xX9Rl/2/grX2MvvpyuuFSZmISNefQCtTjmeqRi8t2tqZQrZMnwp5PnNunMMxdRAkTosTpUsrXFovhl8k9j6Ri2yNldHM9bNqX7YGVfxphXjXg3Z9ZymZy88mKR6rdvtcyVw4juWJHYa2stIlWCK9CO72RxJn/wCbFwnnaWUL+BzTuUastR9zz1o16Et1eFnS5ZeYPO42rL8aZT2mKqs0s89aa0TW9whwShaVD+Eg/KqKk+xFxS7okrRkKAKAKAKAKAKAKAKAKAiuLlDYlxaUj+IgfOsuku5pRT7IjtbpT/qzD7/ShshPxqgdompvPKLzprY6tNj8Se3pYtk87ii4uP5UQn/tUnqH6Lzo17Hln5MWz61dPvc6UkNo7kD61F5aZ6JwRPo0uEbKWdqczFs0hXt5ZX8apV41jdlUkhzXDoUAUB4pIOhAI6aAzuJ7C2D5KlWraVH99scGrrJRE9s11UzLlMz955NFJ1tb1xP8DyQ6nqnRY7DVJzUiVaeH6EV1s1iTE57dt8D95hzU/wBCwD2CeurLUfc89aP7MTvYmls5X0uMHmeQUf8AbinsNVWaWeetPaLbTgUJSQR0Gaomn2JOWu51XTIUBw86lAlagkb9SBXG0u5pS32RWYxFLpi3Q6+Zj/woKh8WifGpvNKLTprY4tNl8SejKw0wD+885JH9CAe4kddSeo+xedH92PbPyZk63V46v+BoBpPVIlR7TUazUz0Tp4n0aHDNh7C3IUi1bKx++4M6uwrkjsip8mVUpGgSkDcIrho9oAoAoAoAoAoAoAoAoAoCN5lKwQtIUDvBAIPYaAzN/wCTzD3dU24ZVvzMEtmeeEQPCtKmjLhMym0OxS7NBcavFrSneh5tKzv5FgpVPSZqk5qRC9ND9HWz2wy7ptLr964EqAORlAb71kqV3EUrNTEaaF6NXh/k+w9qD5sl1Q1zPS4Z5/TkT2VN0y6hI0rTSUiEpCQOQAAeFZNHdAFAFAFAFAFA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File:Union Carbid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05400"/>
            <a:ext cx="1564858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05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moogaloop.swf?clip_id=46122198&amp;force_embed=1&amp;server=vimeo.com&amp;show_title=1&amp;show_byline=1&amp;show_portrait=1&amp;color=00adef&amp;fullscreen=1&amp;autoplay=0&amp;loop=0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52400"/>
            <a:ext cx="8153400" cy="611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248400"/>
            <a:ext cx="8458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The Yes Men Fix the World. 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Dir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Andy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Bichlbaum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, Mike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Bonanno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. 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Charny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/Bacharach Entertainment, 2009.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447800"/>
            <a:ext cx="5638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factors that led to the Bhopal disaster and lack of cleanup is that at the time, India was a developing country.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Developing countries </a:t>
            </a:r>
            <a:r>
              <a:rPr lang="en-US" dirty="0" smtClean="0"/>
              <a:t>have lower incomes, shorter life spans, and rapid population growth.</a:t>
            </a:r>
          </a:p>
          <a:p>
            <a:r>
              <a:rPr lang="en-US" dirty="0" smtClean="0"/>
              <a:t>Developing countries, overpopulated and desperate for economic gain, tend to have less regulations on their industries and fewer environmental protections.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Developed and Developing Countries</a:t>
            </a:r>
            <a:endParaRPr lang="en-US" dirty="0"/>
          </a:p>
        </p:txBody>
      </p:sp>
      <p:pic>
        <p:nvPicPr>
          <p:cNvPr id="16386" name="Picture 2" descr="http://www.goodcleantech.com/images/ewaste%20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14600"/>
            <a:ext cx="2895600" cy="20599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4953000" cy="5943600"/>
          </a:xfrm>
        </p:spPr>
        <p:txBody>
          <a:bodyPr/>
          <a:lstStyle/>
          <a:p>
            <a:r>
              <a:rPr lang="en-US" dirty="0" smtClean="0"/>
              <a:t>Developed countries on average have higher incomes, longer life spans, and slower growth rate.</a:t>
            </a:r>
          </a:p>
          <a:p>
            <a:r>
              <a:rPr lang="en-US" dirty="0" smtClean="0"/>
              <a:t>These countries are more economically stable, educated, and have more environmental protections.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5362" name="Picture 2" descr="http://www.new-jersey-leisure-guide.com/image-files/cape-may-national-wildlife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90599"/>
            <a:ext cx="3276600" cy="5044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countries, while smaller in size and growth, consume resources at a greater rate.</a:t>
            </a:r>
          </a:p>
          <a:p>
            <a:r>
              <a:rPr lang="en-US" dirty="0" smtClean="0"/>
              <a:t>About 20% of the world’s population uses 75% of its resources.		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The Demographic Divide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545723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Source: Holt Environmental Science, Arms, 2007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147215"/>
              </p:ext>
            </p:extLst>
          </p:nvPr>
        </p:nvGraphicFramePr>
        <p:xfrm>
          <a:off x="533400" y="1315774"/>
          <a:ext cx="7848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219200"/>
                <a:gridCol w="1219200"/>
                <a:gridCol w="1219200"/>
                <a:gridCol w="1600200"/>
              </a:tblGrid>
              <a:tr h="142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U.S.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Japan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Mexico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Indonesia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Life Expectancy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Population Growth 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Gross National Product Per 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$29,240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$32,350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$3,840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Energy Use Per Person (Millions</a:t>
                      </a:r>
                      <a:r>
                        <a:rPr lang="en-US" b="1" baseline="0" dirty="0" smtClean="0"/>
                        <a:t> of BTUs)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Carbon</a:t>
                      </a:r>
                      <a:r>
                        <a:rPr lang="en-US" b="1" baseline="0" dirty="0" smtClean="0"/>
                        <a:t> Dioxide Produced Annually Per 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Garbage Produced</a:t>
                      </a:r>
                      <a:r>
                        <a:rPr lang="en-US" b="1" baseline="0" dirty="0" smtClean="0"/>
                        <a:t> Annually Per 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3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2362200"/>
          </a:xfrm>
        </p:spPr>
        <p:txBody>
          <a:bodyPr/>
          <a:lstStyle/>
          <a:p>
            <a:r>
              <a:rPr lang="en-US" dirty="0" smtClean="0"/>
              <a:t>Many products used in developed countries are produced in developing countries.</a:t>
            </a:r>
          </a:p>
          <a:p>
            <a:pPr lvl="1"/>
            <a:r>
              <a:rPr lang="en-US" dirty="0" smtClean="0"/>
              <a:t>Working conditions and pay in these countries is often at levels that would be unacceptable elsewhere.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2" descr="http://resources0.news.com.au/images/2013/05/01/1226633/325568-bangladesh-factory-collap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199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6206183"/>
            <a:ext cx="560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Constantia"/>
              </a:rPr>
              <a:t>A collapsed garment factory in </a:t>
            </a:r>
            <a:r>
              <a:rPr lang="en-US" sz="1600" dirty="0" err="1" smtClean="0">
                <a:solidFill>
                  <a:prstClr val="white"/>
                </a:solidFill>
                <a:latin typeface="Constantia"/>
              </a:rPr>
              <a:t>Savar</a:t>
            </a:r>
            <a:r>
              <a:rPr lang="en-US" sz="1600" dirty="0" smtClean="0">
                <a:solidFill>
                  <a:prstClr val="white"/>
                </a:solidFill>
                <a:latin typeface="Constantia"/>
              </a:rPr>
              <a:t>, Bangladesh.  Source: AP</a:t>
            </a:r>
            <a:endParaRPr lang="en-US" sz="1400" dirty="0"/>
          </a:p>
        </p:txBody>
      </p:sp>
      <p:pic>
        <p:nvPicPr>
          <p:cNvPr id="1046" name="Picture 22" descr="http://l2.yimg.com/bt/api/res/1.2/m_1SSu_T7ZyrsjiLwHv3qQ--/YXBwaWQ9eW5ld3M7Zmk9aW5zZXQ7aD0zMDc7cT03OTt3PTQ1MA--/http:/media.zenfs.com/en_us/News/Reuters/2013-05-14T224544Z_1_CBRE94D1R8C00_RTROPTP_2_BANGLADESH-WALM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4063"/>
            <a:ext cx="1970650" cy="13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city of San Francisco experienced a tremendous population boom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due to the gold rush.</a:t>
            </a:r>
          </a:p>
          <a:p>
            <a:r>
              <a:rPr lang="en-US" dirty="0" smtClean="0"/>
              <a:t>A powerful earthquake struck the city in 1906, followed by a devastating fire.  </a:t>
            </a:r>
          </a:p>
          <a:p>
            <a:r>
              <a:rPr lang="en-US" dirty="0" smtClean="0"/>
              <a:t>The city’s water pipes were so damaged by the earthquake, that firefighters were not able to tap fire hydrants.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4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San Francisco Earthquake</a:t>
            </a:r>
            <a:endParaRPr lang="en-US" dirty="0"/>
          </a:p>
        </p:txBody>
      </p:sp>
      <p:pic>
        <p:nvPicPr>
          <p:cNvPr id="43010" name="Picture 2" descr="San Francisco fissure 1906: Photo Courtesy of the California History Room, California State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4103751" cy="2971800"/>
          </a:xfrm>
          <a:prstGeom prst="rect">
            <a:avLst/>
          </a:prstGeom>
          <a:noFill/>
        </p:spPr>
      </p:pic>
      <p:pic>
        <p:nvPicPr>
          <p:cNvPr id="43012" name="Picture 4" descr="San Francisco 1906 Earthquake and Fire: Photo Courtesy of the California History Room, California State 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3937607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76801" y="6248400"/>
            <a:ext cx="396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Constantia"/>
              </a:rPr>
              <a:t>Source: California State Library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39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553200" cy="5334000"/>
          </a:xfrm>
        </p:spPr>
        <p:txBody>
          <a:bodyPr/>
          <a:lstStyle/>
          <a:p>
            <a:r>
              <a:rPr lang="en-US" dirty="0" err="1" smtClean="0"/>
              <a:t>StarKist</a:t>
            </a:r>
            <a:r>
              <a:rPr lang="en-US" dirty="0" smtClean="0"/>
              <a:t> brand chunk light tuna in water</a:t>
            </a:r>
          </a:p>
          <a:p>
            <a:pPr lvl="1"/>
            <a:r>
              <a:rPr lang="en-US" dirty="0" smtClean="0"/>
              <a:t>Price at Jewel-Osco grocery: $0.99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American Tuna brand wild albacore tuna in water</a:t>
            </a:r>
          </a:p>
          <a:p>
            <a:pPr lvl="1"/>
            <a:r>
              <a:rPr lang="en-US" dirty="0" smtClean="0"/>
              <a:t>Price at Whole Foods market: $4.99</a:t>
            </a:r>
          </a:p>
          <a:p>
            <a:endParaRPr lang="en-US" dirty="0" smtClean="0"/>
          </a:p>
          <a:p>
            <a:r>
              <a:rPr lang="en-US" dirty="0" smtClean="0"/>
              <a:t>What are the </a:t>
            </a:r>
            <a:r>
              <a:rPr lang="en-US" dirty="0" smtClean="0">
                <a:solidFill>
                  <a:srgbClr val="FFFF00"/>
                </a:solidFill>
              </a:rPr>
              <a:t>hidden costs</a:t>
            </a:r>
            <a:r>
              <a:rPr lang="en-US" dirty="0" smtClean="0"/>
              <a:t> behind that $4.00 price difference?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1" y="2133600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56" y="4572000"/>
            <a:ext cx="227433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0386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FF00"/>
                </a:solidFill>
              </a:rPr>
              <a:t>ecological footprint </a:t>
            </a:r>
            <a:r>
              <a:rPr lang="en-US" dirty="0" smtClean="0"/>
              <a:t>is one measurement of a person’s resource use.</a:t>
            </a:r>
          </a:p>
          <a:p>
            <a:pPr lvl="1"/>
            <a:r>
              <a:rPr lang="en-US" dirty="0" smtClean="0"/>
              <a:t>Includes the amount of space needed to support each person in a nation, including forests, farms, cities, etc. </a:t>
            </a:r>
          </a:p>
          <a:p>
            <a:r>
              <a:rPr lang="en-US" dirty="0" smtClean="0"/>
              <a:t>Developed countries have a much larger footprint, reflecting a much larger use of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Ecological Footprint</a:t>
            </a:r>
            <a:endParaRPr lang="en-US" dirty="0"/>
          </a:p>
        </p:txBody>
      </p:sp>
      <p:pic>
        <p:nvPicPr>
          <p:cNvPr id="2050" name="Picture 2" descr="ecological footprint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67820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696200" cy="563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Sustainability </a:t>
            </a:r>
            <a:r>
              <a:rPr lang="en-US" dirty="0" smtClean="0"/>
              <a:t>is when human needs are met so that the population can survive </a:t>
            </a:r>
            <a:r>
              <a:rPr lang="en-US" b="1" u="sng" dirty="0" smtClean="0"/>
              <a:t>indefinitely.</a:t>
            </a:r>
            <a:endParaRPr lang="en-US" dirty="0" smtClean="0"/>
          </a:p>
          <a:p>
            <a:pPr lvl="1"/>
            <a:r>
              <a:rPr lang="en-US" dirty="0" smtClean="0"/>
              <a:t>“Meeting the needs of the </a:t>
            </a:r>
          </a:p>
          <a:p>
            <a:pPr lvl="1">
              <a:buNone/>
            </a:pPr>
            <a:r>
              <a:rPr lang="en-US" dirty="0" smtClean="0"/>
              <a:t>	present without </a:t>
            </a:r>
          </a:p>
          <a:p>
            <a:pPr lvl="1">
              <a:buNone/>
            </a:pPr>
            <a:r>
              <a:rPr lang="en-US" dirty="0" smtClean="0"/>
              <a:t>	compromising the ability of </a:t>
            </a:r>
          </a:p>
          <a:p>
            <a:pPr lvl="1">
              <a:buNone/>
            </a:pPr>
            <a:r>
              <a:rPr lang="en-US" dirty="0" smtClean="0"/>
              <a:t>	future generations to meet </a:t>
            </a:r>
          </a:p>
          <a:p>
            <a:pPr lvl="1">
              <a:buNone/>
            </a:pPr>
            <a:r>
              <a:rPr lang="en-US" dirty="0" smtClean="0"/>
              <a:t>	their own needs.”</a:t>
            </a:r>
          </a:p>
          <a:p>
            <a:pPr lvl="2"/>
            <a:r>
              <a:rPr lang="en-US" dirty="0" err="1" smtClean="0"/>
              <a:t>Brundtland</a:t>
            </a:r>
            <a:r>
              <a:rPr lang="en-US" dirty="0" smtClean="0"/>
              <a:t> Commission, 1987</a:t>
            </a:r>
          </a:p>
          <a:p>
            <a:pPr lvl="1"/>
            <a:endParaRPr lang="en-US" b="1" u="sng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Goal:  A Sustainable World</a:t>
            </a:r>
            <a:endParaRPr lang="en-US" dirty="0"/>
          </a:p>
        </p:txBody>
      </p:sp>
      <p:pic>
        <p:nvPicPr>
          <p:cNvPr id="8194" name="Picture 2" descr="http://www.lrwdesigns.com/print%20details/Peace_on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3352800" cy="3339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Earth is a </a:t>
            </a:r>
            <a:r>
              <a:rPr lang="en-US" dirty="0" smtClean="0">
                <a:solidFill>
                  <a:srgbClr val="FFFF00"/>
                </a:solidFill>
              </a:rPr>
              <a:t>closed system</a:t>
            </a:r>
            <a:r>
              <a:rPr lang="en-US" dirty="0" smtClean="0"/>
              <a:t>, meaning nothing enters or leaves the Earth in large quantities is heat.</a:t>
            </a:r>
          </a:p>
          <a:p>
            <a:pPr lvl="1"/>
            <a:r>
              <a:rPr lang="en-US" dirty="0" smtClean="0"/>
              <a:t>Resources are limited, but the population continues to increase.</a:t>
            </a:r>
          </a:p>
          <a:p>
            <a:pPr lvl="1"/>
            <a:r>
              <a:rPr lang="en-US" dirty="0"/>
              <a:t>Wastes do not go </a:t>
            </a:r>
            <a:r>
              <a:rPr lang="en-US" dirty="0" smtClean="0"/>
              <a:t>away.</a:t>
            </a:r>
          </a:p>
          <a:p>
            <a:pPr marL="0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i="1" dirty="0" smtClean="0"/>
              <a:t>“We travel together, passengers on a little ship, dependent on its vulnerable reserves of air and soil.”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900" dirty="0" smtClean="0"/>
              <a:t>- Adlai Stevenson</a:t>
            </a:r>
            <a:endParaRPr lang="en-US" sz="1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The Spaceship Earth Worldview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39" y="1595437"/>
            <a:ext cx="2609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1639" y="5334000"/>
            <a:ext cx="2480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en-US" sz="1600" dirty="0" smtClean="0">
                <a:solidFill>
                  <a:prstClr val="white"/>
                </a:solidFill>
                <a:latin typeface="Constantia"/>
              </a:rPr>
              <a:t>“Earthrise” taken by Apollo 8 crew, 1968.</a:t>
            </a:r>
            <a:endParaRPr lang="en-US" sz="160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766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84638"/>
            <a:ext cx="8686800" cy="2316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the city rebuilt, planners began looking for ways to address some of the issues with the city’s infrastructure, including the water supply.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Earthquake of 1906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65785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4520067"/>
            <a:ext cx="8686800" cy="23161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city applied to the federal government to construct a reservoir in the </a:t>
            </a:r>
            <a:r>
              <a:rPr lang="en-US" sz="2400" dirty="0" err="1" smtClean="0"/>
              <a:t>Hetch</a:t>
            </a:r>
            <a:r>
              <a:rPr lang="en-US" sz="2400" dirty="0" smtClean="0"/>
              <a:t> </a:t>
            </a:r>
            <a:r>
              <a:rPr lang="en-US" sz="2400" dirty="0" err="1" smtClean="0"/>
              <a:t>Hetchy</a:t>
            </a:r>
            <a:r>
              <a:rPr lang="en-US" sz="2400" dirty="0" smtClean="0"/>
              <a:t> valley of Yosemite National Park.</a:t>
            </a:r>
          </a:p>
          <a:p>
            <a:r>
              <a:rPr lang="en-US" sz="2400" dirty="0" smtClean="0"/>
              <a:t>An act of Congress and President Woodrow Wilson’s approval were needed for the dam and reservoir to be constructed.</a:t>
            </a:r>
          </a:p>
          <a:p>
            <a:r>
              <a:rPr lang="en-US" sz="2400" dirty="0" smtClean="0">
                <a:hlinkClick r:id="rId2"/>
              </a:rPr>
              <a:t>http://vimeo.com/26047094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Valley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00606"/>
            <a:ext cx="5114925" cy="360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81800" y="41148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+mn-lt"/>
              </a:rPr>
              <a:t>Source: http://sierranevadaphotos.com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32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Environmental </a:t>
            </a:r>
            <a:r>
              <a:rPr lang="en-US" dirty="0" smtClean="0">
                <a:solidFill>
                  <a:srgbClr val="FFFF00"/>
                </a:solidFill>
              </a:rPr>
              <a:t>science </a:t>
            </a:r>
            <a:r>
              <a:rPr lang="en-US" dirty="0" smtClean="0"/>
              <a:t>is the study of the interaction of humans with the natural environment.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environment </a:t>
            </a:r>
            <a:r>
              <a:rPr lang="en-US" dirty="0" smtClean="0"/>
              <a:t>includes all conditions that </a:t>
            </a:r>
            <a:r>
              <a:rPr lang="en-US" dirty="0"/>
              <a:t>surround </a:t>
            </a:r>
            <a:r>
              <a:rPr lang="en-US" dirty="0" smtClean="0"/>
              <a:t>living organisms: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Air and water quality</a:t>
            </a:r>
          </a:p>
          <a:p>
            <a:pPr lvl="1"/>
            <a:r>
              <a:rPr lang="en-US" dirty="0" smtClean="0"/>
              <a:t>Soil and landforms</a:t>
            </a:r>
          </a:p>
          <a:p>
            <a:pPr lvl="1"/>
            <a:r>
              <a:rPr lang="en-US" dirty="0" smtClean="0"/>
              <a:t>Presence of other living organisms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7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Environmental Science</a:t>
            </a:r>
          </a:p>
        </p:txBody>
      </p:sp>
    </p:spTree>
    <p:extLst>
      <p:ext uri="{BB962C8B-B14F-4D97-AF65-F5344CB8AC3E}">
        <p14:creationId xmlns:p14="http://schemas.microsoft.com/office/powerpoint/2010/main" val="42065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5105400" cy="5334000"/>
          </a:xfrm>
        </p:spPr>
        <p:txBody>
          <a:bodyPr/>
          <a:lstStyle/>
          <a:p>
            <a:r>
              <a:rPr lang="en-US" dirty="0"/>
              <a:t>Environmental </a:t>
            </a:r>
            <a:r>
              <a:rPr lang="en-US" dirty="0" smtClean="0"/>
              <a:t>science and the issues that it studies are complex and </a:t>
            </a:r>
            <a:r>
              <a:rPr lang="en-US" dirty="0" smtClean="0">
                <a:solidFill>
                  <a:srgbClr val="FFFF00"/>
                </a:solidFill>
              </a:rPr>
              <a:t>interdisciplinary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Includes concepts and ideas from multiple fields of study.</a:t>
            </a:r>
          </a:p>
          <a:p>
            <a:pPr lvl="1"/>
            <a:r>
              <a:rPr lang="en-US" dirty="0" smtClean="0"/>
              <a:t>Decisions have impacts in all these fields of study.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5502BC-A344-42EE-9B7C-57D6E9F764AC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Environmental Science Cont’d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28800"/>
            <a:ext cx="3429000" cy="34464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34743" y="53340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Source: Principles of Environmental Science, Cunningham, 2005.</a:t>
            </a:r>
          </a:p>
          <a:p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6096000" cy="6458526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A community decides to use coal for electricity, as it is the cheapest source available. </a:t>
            </a:r>
            <a:r>
              <a:rPr lang="en-US" b="1" dirty="0" smtClean="0">
                <a:solidFill>
                  <a:schemeClr val="tx1"/>
                </a:solidFill>
              </a:rPr>
              <a:t>(Economics)</a:t>
            </a:r>
          </a:p>
          <a:p>
            <a:pPr lvl="1"/>
            <a:r>
              <a:rPr lang="en-US" dirty="0" smtClean="0"/>
              <a:t>The coal must be mined from under the soil.  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en-US" b="1" i="1" dirty="0" smtClean="0">
                <a:solidFill>
                  <a:schemeClr val="tx1"/>
                </a:solidFill>
              </a:rPr>
              <a:t>Geology)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The coal must be transported to the population center by road or rail. </a:t>
            </a:r>
            <a:r>
              <a:rPr lang="en-US" b="1" dirty="0" smtClean="0">
                <a:solidFill>
                  <a:schemeClr val="tx1"/>
                </a:solidFill>
              </a:rPr>
              <a:t>(Engineering)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When it is burned at a power plant, air pollution is released.  Some of that pollution is converted to acid in the atmosphere. </a:t>
            </a:r>
            <a:r>
              <a:rPr lang="en-US" b="1" dirty="0" smtClean="0">
                <a:solidFill>
                  <a:schemeClr val="tx1"/>
                </a:solidFill>
              </a:rPr>
              <a:t>(Chemistry)</a:t>
            </a:r>
          </a:p>
          <a:p>
            <a:pPr lvl="1"/>
            <a:r>
              <a:rPr lang="en-US" dirty="0" smtClean="0"/>
              <a:t>This falls as acid rain somewhere downwind. </a:t>
            </a:r>
            <a:r>
              <a:rPr lang="en-US" b="1" dirty="0" smtClean="0">
                <a:solidFill>
                  <a:schemeClr val="tx1"/>
                </a:solidFill>
              </a:rPr>
              <a:t>(Meteorology)</a:t>
            </a:r>
          </a:p>
          <a:p>
            <a:pPr lvl="1"/>
            <a:r>
              <a:rPr lang="en-US" dirty="0" smtClean="0"/>
              <a:t>The acid stresses plants by affecting their nutrient absorption. </a:t>
            </a:r>
            <a:r>
              <a:rPr lang="en-US" b="1" dirty="0" smtClean="0">
                <a:solidFill>
                  <a:schemeClr val="tx1"/>
                </a:solidFill>
              </a:rPr>
              <a:t>(Ecology)</a:t>
            </a:r>
          </a:p>
          <a:p>
            <a:pPr lvl="1"/>
            <a:r>
              <a:rPr lang="en-US" dirty="0" smtClean="0"/>
              <a:t>Laws are passed requiring the plant to install pollution scrubbers. </a:t>
            </a:r>
            <a:r>
              <a:rPr lang="en-US" b="1" dirty="0" smtClean="0">
                <a:solidFill>
                  <a:schemeClr val="tx1"/>
                </a:solidFill>
              </a:rPr>
              <a:t>(Politics)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encrypted-tbn2.gstatic.com/images?q=tbn:ANd9GcSHO1ye3yhkZGIMi5sczJMD-F3DBUvttfrwQsn9YLUcE7z-jNg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2133600" cy="14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NBUJ_SfY4SAtqQ0hrAhzGoGpHB3ZgLV0m94WY9VmnUDiFHshT0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676400" cy="15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24005</TotalTime>
  <Words>2172</Words>
  <Application>Microsoft Office PowerPoint</Application>
  <PresentationFormat>On-screen Show (4:3)</PresentationFormat>
  <Paragraphs>296</Paragraphs>
  <Slides>43</Slides>
  <Notes>1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Paper</vt:lpstr>
      <vt:lpstr>Introduction to  Environmental Science</vt:lpstr>
      <vt:lpstr>Instructor Resources This slide does not appear while presenting</vt:lpstr>
      <vt:lpstr>Yosemite National Park</vt:lpstr>
      <vt:lpstr>San Francisco Earthquake</vt:lpstr>
      <vt:lpstr>Earthquake of 1906</vt:lpstr>
      <vt:lpstr>Hetch Hetchy Valley</vt:lpstr>
      <vt:lpstr>Environmental Science</vt:lpstr>
      <vt:lpstr>Environmental Science Cont’d</vt:lpstr>
      <vt:lpstr>PowerPoint Presentation</vt:lpstr>
      <vt:lpstr>Major Environmental Problems</vt:lpstr>
      <vt:lpstr>PowerPoint Presentation</vt:lpstr>
      <vt:lpstr>Major Environmental Problems</vt:lpstr>
      <vt:lpstr>PowerPoint Presentation</vt:lpstr>
      <vt:lpstr>Major Environmental Problems</vt:lpstr>
      <vt:lpstr>Loss of Biodiversity</vt:lpstr>
      <vt:lpstr>Loss of Biodiversity</vt:lpstr>
      <vt:lpstr>Environmental Ethics</vt:lpstr>
      <vt:lpstr>PowerPoint Presentation</vt:lpstr>
      <vt:lpstr>PowerPoint Presentation</vt:lpstr>
      <vt:lpstr>Hetch Hetchy Debate</vt:lpstr>
      <vt:lpstr>PowerPoint Presentation</vt:lpstr>
      <vt:lpstr>Before and After</vt:lpstr>
      <vt:lpstr>Resource Conservationists</vt:lpstr>
      <vt:lpstr>Modern Environmentalism</vt:lpstr>
      <vt:lpstr>Global Environmentalism</vt:lpstr>
      <vt:lpstr>The Tragedy of the Commons</vt:lpstr>
      <vt:lpstr>PowerPoint Presentation</vt:lpstr>
      <vt:lpstr>PowerPoint Presentation</vt:lpstr>
      <vt:lpstr>PowerPoint Presentation</vt:lpstr>
      <vt:lpstr>Economics and the Environment</vt:lpstr>
      <vt:lpstr>PowerPoint Presentation</vt:lpstr>
      <vt:lpstr>Case Study: Bhopal Pesticide Plant</vt:lpstr>
      <vt:lpstr>Ethics and Economics</vt:lpstr>
      <vt:lpstr>PowerPoint Presentation</vt:lpstr>
      <vt:lpstr>Developed and Developing Countries</vt:lpstr>
      <vt:lpstr>PowerPoint Presentation</vt:lpstr>
      <vt:lpstr>Population and Consumption</vt:lpstr>
      <vt:lpstr>The Demographic Divide</vt:lpstr>
      <vt:lpstr>PowerPoint Presentation</vt:lpstr>
      <vt:lpstr>Example</vt:lpstr>
      <vt:lpstr>Ecological Footprint</vt:lpstr>
      <vt:lpstr>The Goal:  A Sustainable World</vt:lpstr>
      <vt:lpstr>The Spaceship Earth Worldview</vt:lpstr>
    </vt:vector>
  </TitlesOfParts>
  <Company>www.aurumscience.com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Environmental Science</dc:title>
  <dc:creator>James Dauray</dc:creator>
  <cp:lastModifiedBy>Administrator</cp:lastModifiedBy>
  <cp:revision>369</cp:revision>
  <cp:lastPrinted>2014-08-07T18:06:45Z</cp:lastPrinted>
  <dcterms:created xsi:type="dcterms:W3CDTF">2002-01-16T22:44:40Z</dcterms:created>
  <dcterms:modified xsi:type="dcterms:W3CDTF">2014-08-25T20:08:49Z</dcterms:modified>
</cp:coreProperties>
</file>