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54"/>
  </p:notesMasterIdLst>
  <p:sldIdLst>
    <p:sldId id="256" r:id="rId2"/>
    <p:sldId id="354" r:id="rId3"/>
    <p:sldId id="355" r:id="rId4"/>
    <p:sldId id="356" r:id="rId5"/>
    <p:sldId id="357" r:id="rId6"/>
    <p:sldId id="358" r:id="rId7"/>
    <p:sldId id="359" r:id="rId8"/>
    <p:sldId id="282" r:id="rId9"/>
    <p:sldId id="343" r:id="rId10"/>
    <p:sldId id="344" r:id="rId11"/>
    <p:sldId id="345" r:id="rId12"/>
    <p:sldId id="346" r:id="rId13"/>
    <p:sldId id="360" r:id="rId14"/>
    <p:sldId id="283" r:id="rId15"/>
    <p:sldId id="284" r:id="rId16"/>
    <p:sldId id="320" r:id="rId17"/>
    <p:sldId id="285" r:id="rId18"/>
    <p:sldId id="286" r:id="rId19"/>
    <p:sldId id="314" r:id="rId20"/>
    <p:sldId id="287" r:id="rId21"/>
    <p:sldId id="361" r:id="rId22"/>
    <p:sldId id="347" r:id="rId23"/>
    <p:sldId id="362" r:id="rId24"/>
    <p:sldId id="312" r:id="rId25"/>
    <p:sldId id="363" r:id="rId26"/>
    <p:sldId id="364" r:id="rId27"/>
    <p:sldId id="366" r:id="rId28"/>
    <p:sldId id="367" r:id="rId29"/>
    <p:sldId id="368" r:id="rId30"/>
    <p:sldId id="369" r:id="rId31"/>
    <p:sldId id="370" r:id="rId32"/>
    <p:sldId id="372" r:id="rId33"/>
    <p:sldId id="373" r:id="rId34"/>
    <p:sldId id="321" r:id="rId35"/>
    <p:sldId id="322" r:id="rId36"/>
    <p:sldId id="330" r:id="rId37"/>
    <p:sldId id="375" r:id="rId38"/>
    <p:sldId id="374" r:id="rId39"/>
    <p:sldId id="376" r:id="rId40"/>
    <p:sldId id="377" r:id="rId41"/>
    <p:sldId id="323" r:id="rId42"/>
    <p:sldId id="324" r:id="rId43"/>
    <p:sldId id="325" r:id="rId44"/>
    <p:sldId id="334" r:id="rId45"/>
    <p:sldId id="335" r:id="rId46"/>
    <p:sldId id="336" r:id="rId47"/>
    <p:sldId id="351" r:id="rId48"/>
    <p:sldId id="378" r:id="rId49"/>
    <p:sldId id="379" r:id="rId50"/>
    <p:sldId id="380" r:id="rId51"/>
    <p:sldId id="381" r:id="rId52"/>
    <p:sldId id="382" r:id="rId5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502800"/>
    <a:srgbClr val="002E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85" autoAdjust="0"/>
    <p:restoredTop sz="90929"/>
  </p:normalViewPr>
  <p:slideViewPr>
    <p:cSldViewPr>
      <p:cViewPr varScale="1">
        <p:scale>
          <a:sx n="78" d="100"/>
          <a:sy n="78" d="100"/>
        </p:scale>
        <p:origin x="-6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charset="0"/>
              </a:defRPr>
            </a:lvl1pPr>
          </a:lstStyle>
          <a:p>
            <a:pPr>
              <a:defRPr/>
            </a:pPr>
            <a:endParaRPr lang="en-US"/>
          </a:p>
        </p:txBody>
      </p:sp>
      <p:sp>
        <p:nvSpPr>
          <p:cNvPr id="296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charset="0"/>
              </a:defRPr>
            </a:lvl1pPr>
          </a:lstStyle>
          <a:p>
            <a:pPr>
              <a:defRPr/>
            </a:pPr>
            <a:endParaRPr lang="en-US"/>
          </a:p>
        </p:txBody>
      </p:sp>
      <p:sp>
        <p:nvSpPr>
          <p:cNvPr id="297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charset="0"/>
              </a:defRPr>
            </a:lvl1pPr>
          </a:lstStyle>
          <a:p>
            <a:pPr>
              <a:defRPr/>
            </a:pPr>
            <a:fld id="{961E3B88-D5EC-4959-84C7-230A6963C823}" type="slidenum">
              <a:rPr lang="en-US"/>
              <a:pPr>
                <a:defRPr/>
              </a:pPr>
              <a:t>‹#›</a:t>
            </a:fld>
            <a:endParaRPr lang="en-US"/>
          </a:p>
        </p:txBody>
      </p:sp>
    </p:spTree>
    <p:extLst>
      <p:ext uri="{BB962C8B-B14F-4D97-AF65-F5344CB8AC3E}">
        <p14:creationId xmlns:p14="http://schemas.microsoft.com/office/powerpoint/2010/main" val="1845056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pPr eaLnBrk="1" hangingPunct="1"/>
            <a:fld id="{C268DC31-92D1-4706-80A7-50E908176A37}" type="slidenum">
              <a:rPr lang="en-US" sz="1200" smtClean="0"/>
              <a:pPr eaLnBrk="1" hangingPunct="1"/>
              <a:t>1</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79EAC50-309B-431A-A684-7611B4EB7FEF}" type="datetimeFigureOut">
              <a:rPr lang="en-US" smtClean="0"/>
              <a:t>5/7/2014</a:t>
            </a:fld>
            <a:endParaRPr lang="en-US"/>
          </a:p>
        </p:txBody>
      </p:sp>
      <p:sp>
        <p:nvSpPr>
          <p:cNvPr id="16" name="Slide Number Placeholder 15"/>
          <p:cNvSpPr>
            <a:spLocks noGrp="1"/>
          </p:cNvSpPr>
          <p:nvPr>
            <p:ph type="sldNum" sz="quarter" idx="11"/>
          </p:nvPr>
        </p:nvSpPr>
        <p:spPr/>
        <p:txBody>
          <a:bodyPr/>
          <a:lstStyle/>
          <a:p>
            <a:pPr>
              <a:defRPr/>
            </a:pPr>
            <a:fld id="{C6F8934E-6CB0-445C-96D2-129F51AA012C}" type="slidenum">
              <a:rPr lang="en-US" smtClean="0"/>
              <a:pPr>
                <a:defRPr/>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zoom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9EAC50-309B-431A-A684-7611B4EB7FE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C2B5532-EC5E-4939-8E27-E59E7170FB60}" type="slidenum">
              <a:rPr lang="en-US" smtClean="0"/>
              <a:pPr>
                <a:defRPr/>
              </a:pPr>
              <a:t>‹#›</a:t>
            </a:fld>
            <a:endParaRPr lang="en-US"/>
          </a:p>
        </p:txBody>
      </p:sp>
    </p:spTree>
  </p:cSld>
  <p:clrMapOvr>
    <a:masterClrMapping/>
  </p:clrMapOvr>
  <p:transition>
    <p:zoom dir="in"/>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9EAC50-309B-431A-A684-7611B4EB7FE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6FCEE26-C543-4A1F-BAAC-F1ED18FF7BFD}" type="slidenum">
              <a:rPr lang="en-US" smtClean="0"/>
              <a:pPr>
                <a:defRPr/>
              </a:pPr>
              <a:t>‹#›</a:t>
            </a:fld>
            <a:endParaRPr lang="en-US"/>
          </a:p>
        </p:txBody>
      </p:sp>
    </p:spTree>
  </p:cSld>
  <p:clrMapOvr>
    <a:masterClrMapping/>
  </p:clrMapOvr>
  <p:transition>
    <p:zoom dir="in"/>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4953000"/>
          </a:xfrm>
        </p:spPr>
        <p:txBody>
          <a:bodyPr/>
          <a:lstStyle>
            <a:lvl2pPr>
              <a:spcAft>
                <a:spcPts val="300"/>
              </a:spcAft>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4" name="Date Placeholder 13"/>
          <p:cNvSpPr>
            <a:spLocks noGrp="1"/>
          </p:cNvSpPr>
          <p:nvPr>
            <p:ph type="dt" sz="half" idx="14"/>
          </p:nvPr>
        </p:nvSpPr>
        <p:spPr/>
        <p:txBody>
          <a:bodyPr/>
          <a:lstStyle/>
          <a:p>
            <a:fld id="{F79EAC50-309B-431A-A684-7611B4EB7FEF}" type="datetimeFigureOut">
              <a:rPr lang="en-US" smtClean="0"/>
              <a:t>5/7/2014</a:t>
            </a:fld>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389D2F9E-6EAB-4D4D-AEFA-A9EED5C5DFB6}" type="slidenum">
              <a:rPr lang="en-US" smtClean="0"/>
              <a:pPr>
                <a:defRPr/>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a:xfrm>
            <a:off x="457200" y="152400"/>
            <a:ext cx="8229600" cy="914400"/>
          </a:xfrm>
        </p:spPr>
        <p:txBody>
          <a:bodyPr rtlCol="0" anchor="b" anchorCtr="0"/>
          <a:lstStyle/>
          <a:p>
            <a:r>
              <a:rPr kumimoji="0" lang="en-US" dirty="0" smtClean="0"/>
              <a:t>Click to edit Master title style</a:t>
            </a:r>
            <a:endParaRPr kumimoji="0" lang="en-US" dirty="0"/>
          </a:p>
        </p:txBody>
      </p:sp>
    </p:spTree>
  </p:cSld>
  <p:clrMapOvr>
    <a:masterClrMapping/>
  </p:clrMapOvr>
  <p:transition>
    <p:zoom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9EAC50-309B-431A-A684-7611B4EB7FEF}"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43E38BF-ED17-461F-AA43-EB9999026343}"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9EAC50-309B-431A-A684-7611B4EB7FEF}"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B1E8F93-8F90-424B-A50B-8CD14FCC1840}"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zoom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4D49C7D5-572D-4469-8E1A-8F36496795E3}" type="slidenum">
              <a:rPr lang="en-US" smtClean="0"/>
              <a:pPr>
                <a:defRPr/>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79EAC50-309B-431A-A684-7611B4EB7FEF}" type="datetimeFigureOut">
              <a:rPr lang="en-US" smtClean="0"/>
              <a:t>5/7/2014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9EAC50-309B-431A-A684-7611B4EB7FEF}"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556538A1-C308-4FD1-9083-81A08557C94F}"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zoom dir="in"/>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EAC50-309B-431A-A684-7611B4EB7FEF}"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0840C9D-B4B3-4329-9C8D-551BB42B1D19}" type="slidenum">
              <a:rPr lang="en-US" smtClean="0"/>
              <a:pPr>
                <a:defRPr/>
              </a:pPr>
              <a:t>‹#›</a:t>
            </a:fld>
            <a:endParaRPr lang="en-US"/>
          </a:p>
        </p:txBody>
      </p:sp>
    </p:spTree>
  </p:cSld>
  <p:clrMapOvr>
    <a:masterClrMapping/>
  </p:clrMapOvr>
  <p:transition>
    <p:zoom dir="in"/>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79EAC50-309B-431A-A684-7611B4EB7FEF}" type="datetimeFigureOut">
              <a:rPr lang="en-US" smtClean="0"/>
              <a:t>5/7/2014</a:t>
            </a:fld>
            <a:endParaRPr lang="en-US"/>
          </a:p>
        </p:txBody>
      </p:sp>
      <p:sp>
        <p:nvSpPr>
          <p:cNvPr id="9" name="Slide Number Placeholder 8"/>
          <p:cNvSpPr>
            <a:spLocks noGrp="1"/>
          </p:cNvSpPr>
          <p:nvPr>
            <p:ph type="sldNum" sz="quarter" idx="15"/>
          </p:nvPr>
        </p:nvSpPr>
        <p:spPr/>
        <p:txBody>
          <a:bodyPr/>
          <a:lstStyle/>
          <a:p>
            <a:pPr>
              <a:defRPr/>
            </a:pPr>
            <a:fld id="{E2570075-AEA6-4B86-9E3E-08A94FE99107}" type="slidenum">
              <a:rPr lang="en-US" smtClean="0"/>
              <a:pPr>
                <a:defRPr/>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p:zoom dir="in"/>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79EAC50-309B-431A-A684-7611B4EB7FEF}" type="datetimeFigureOut">
              <a:rPr lang="en-US" smtClean="0"/>
              <a:t>5/7/2014</a:t>
            </a:fld>
            <a:endParaRPr lang="en-US"/>
          </a:p>
        </p:txBody>
      </p:sp>
      <p:sp>
        <p:nvSpPr>
          <p:cNvPr id="9" name="Slide Number Placeholder 8"/>
          <p:cNvSpPr>
            <a:spLocks noGrp="1"/>
          </p:cNvSpPr>
          <p:nvPr>
            <p:ph type="sldNum" sz="quarter" idx="11"/>
          </p:nvPr>
        </p:nvSpPr>
        <p:spPr/>
        <p:txBody>
          <a:bodyPr/>
          <a:lstStyle/>
          <a:p>
            <a:pPr>
              <a:defRPr/>
            </a:pPr>
            <a:fld id="{1DE193E4-A0E9-4586-8665-0CBF2E67FB2D}" type="slidenum">
              <a:rPr lang="en-US" smtClean="0"/>
              <a:pPr>
                <a:defRPr/>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zoom dir="in"/>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79EAC50-309B-431A-A684-7611B4EB7FEF}" type="datetimeFigureOut">
              <a:rPr lang="en-US" smtClean="0"/>
              <a:t>5/7/2014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2358F023-3329-4EA8-86CA-0F4F528D0793}"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vertical)">
                                      <p:cBhvr>
                                        <p:cTn id="17" dur="500"/>
                                        <p:tgtEl>
                                          <p:spTgt spid="9">
                                            <p:txEl>
                                              <p:pRg st="1" end="1"/>
                                            </p:txEl>
                                          </p:spTgt>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linds(vertical)">
                                      <p:cBhvr>
                                        <p:cTn id="20" dur="500"/>
                                        <p:tgtEl>
                                          <p:spTgt spid="9">
                                            <p:txEl>
                                              <p:pRg st="2" end="2"/>
                                            </p:txEl>
                                          </p:spTgt>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blinds(vertical)">
                                      <p:cBhvr>
                                        <p:cTn id="23" dur="500"/>
                                        <p:tgtEl>
                                          <p:spTgt spid="9">
                                            <p:txEl>
                                              <p:pRg st="3" end="3"/>
                                            </p:txEl>
                                          </p:spTgt>
                                        </p:tgtEl>
                                      </p:cBhvr>
                                    </p:animEffect>
                                  </p:childTnLst>
                                </p:cTn>
                              </p:par>
                              <p:par>
                                <p:cTn id="24" presetID="3" presetClass="entr" presetSubtype="5" fill="hold" grpId="0"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blinds(vertical)">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autoUpdateAnimBg="0"/>
      <p:bldP spid="5" grpId="0" autoUpdateAnimBg="0"/>
    </p:bld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pa.gov/osw/nonhaz/municipal/pubs/msw_2010_rev_factshee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vimeo.com/moogaloop.swf?clip_id=45738330&amp;force_embed=1&amp;server=vimeo.com&amp;show_title=1&amp;show_byline=1&amp;show_portrait=1&amp;color=00adef&amp;fullscreen=1&amp;autoplay=0&amp;loop=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vimeo.com/moogaloop.swf?clip_id=45738331&amp;force_embed=1&amp;server=vimeo.com&amp;show_title=1&amp;show_byline=1&amp;show_portrait=1&amp;color=00adef&amp;fullscreen=1&amp;autoplay=0&amp;loop=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vimeo.com/moogaloop.swf?clip_id=45768565&amp;force_embed=1&amp;server=vimeo.com&amp;show_title=1&amp;show_byline=1&amp;show_portrait=1&amp;color=00adef&amp;fullscreen=1&amp;autoplay=0&amp;loop=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vimeo.com/moogaloop.swf?clip_id=45772836&amp;force_embed=1&amp;server=vimeo.com&amp;show_title=1&amp;show_byline=1&amp;show_portrait=1&amp;color=00adef&amp;fullscreen=1&amp;autoplay=0&amp;loop=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228600" y="228600"/>
            <a:ext cx="8534400" cy="609600"/>
          </a:xfrm>
        </p:spPr>
        <p:txBody>
          <a:bodyPr>
            <a:normAutofit fontScale="90000"/>
          </a:bodyPr>
          <a:lstStyle/>
          <a:p>
            <a:pPr eaLnBrk="1" hangingPunct="1"/>
            <a:r>
              <a:rPr lang="en-US" dirty="0" smtClean="0"/>
              <a:t>Solid and Hazardous Waste</a:t>
            </a:r>
          </a:p>
        </p:txBody>
      </p:sp>
      <p:sp>
        <p:nvSpPr>
          <p:cNvPr id="20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D5EB30-9D15-4504-BBC7-BC50BC57A20E}" type="slidenum">
              <a:rPr lang="en-US" sz="1400" smtClean="0"/>
              <a:pPr eaLnBrk="1" hangingPunct="1"/>
              <a:t>1</a:t>
            </a:fld>
            <a:endParaRPr lang="en-US" sz="1400" smtClean="0"/>
          </a:p>
        </p:txBody>
      </p:sp>
      <p:pic>
        <p:nvPicPr>
          <p:cNvPr id="2054" name="Picture 6" descr="http://www.scelp.org/files/projects/landf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7467600" cy="49811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6418" y="5916790"/>
            <a:ext cx="7620000" cy="646331"/>
          </a:xfrm>
          <a:prstGeom prst="rect">
            <a:avLst/>
          </a:prstGeom>
          <a:noFill/>
        </p:spPr>
        <p:txBody>
          <a:bodyPr wrap="square" rtlCol="0">
            <a:spAutoFit/>
          </a:bodyPr>
          <a:lstStyle/>
          <a:p>
            <a:r>
              <a:rPr lang="en-US" sz="1800" dirty="0" smtClean="0">
                <a:solidFill>
                  <a:schemeClr val="bg1"/>
                </a:solidFill>
              </a:rPr>
              <a:t> </a:t>
            </a:r>
            <a:r>
              <a:rPr lang="en-US" sz="1800" dirty="0" smtClean="0"/>
              <a:t>“</a:t>
            </a:r>
            <a:r>
              <a:rPr lang="en-US" sz="1800" dirty="0"/>
              <a:t>There is no ‘waste’ in nature and no ‘away’ to which things can be thrown.”</a:t>
            </a:r>
          </a:p>
          <a:p>
            <a:r>
              <a:rPr lang="en-US" sz="1800" dirty="0" smtClean="0"/>
              <a:t>	- Barry </a:t>
            </a:r>
            <a:r>
              <a:rPr lang="en-US" sz="1800" dirty="0"/>
              <a:t>Commoner</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1900AB-2C4B-43E8-A92A-B2C419D297ED}" type="slidenum">
              <a:rPr lang="en-US" sz="1400" smtClean="0"/>
              <a:pPr eaLnBrk="1" hangingPunct="1"/>
              <a:t>10</a:t>
            </a:fld>
            <a:endParaRPr lang="en-US" sz="1400" smtClean="0"/>
          </a:p>
        </p:txBody>
      </p:sp>
      <p:sp>
        <p:nvSpPr>
          <p:cNvPr id="5122" name="Title 1"/>
          <p:cNvSpPr>
            <a:spLocks noGrp="1"/>
          </p:cNvSpPr>
          <p:nvPr>
            <p:ph type="title"/>
          </p:nvPr>
        </p:nvSpPr>
        <p:spPr>
          <a:xfrm>
            <a:off x="609600" y="274638"/>
            <a:ext cx="7924800" cy="639762"/>
          </a:xfrm>
        </p:spPr>
        <p:txBody>
          <a:bodyPr>
            <a:normAutofit fontScale="90000"/>
          </a:bodyPr>
          <a:lstStyle/>
          <a:p>
            <a:r>
              <a:rPr lang="en-US" dirty="0" smtClean="0"/>
              <a:t>Mining Waste</a:t>
            </a:r>
          </a:p>
        </p:txBody>
      </p:sp>
      <p:sp>
        <p:nvSpPr>
          <p:cNvPr id="7" name="Rectangle 3"/>
          <p:cNvSpPr txBox="1">
            <a:spLocks noChangeArrowheads="1"/>
          </p:cNvSpPr>
          <p:nvPr/>
        </p:nvSpPr>
        <p:spPr bwMode="auto">
          <a:xfrm>
            <a:off x="260268" y="5999018"/>
            <a:ext cx="8915400" cy="304800"/>
          </a:xfrm>
          <a:prstGeom prst="rect">
            <a:avLst/>
          </a:prstGeom>
          <a:noFill/>
          <a:ln w="9525">
            <a:noFill/>
            <a:miter lim="800000"/>
            <a:headEnd/>
            <a:tailEnd/>
          </a:ln>
        </p:spPr>
        <p:txBody>
          <a:bodyPr/>
          <a:lstStyle/>
          <a:p>
            <a:pPr marL="342900" lvl="3" indent="-342900">
              <a:spcBef>
                <a:spcPct val="20000"/>
              </a:spcBef>
              <a:buSzPct val="55000"/>
              <a:buFontTx/>
              <a:buChar char="•"/>
              <a:defRPr/>
            </a:pPr>
            <a:r>
              <a:rPr lang="en-US" kern="0" dirty="0">
                <a:latin typeface="+mn-lt"/>
              </a:rPr>
              <a:t>Ore, gravel, and wastewater from mining operations.</a:t>
            </a:r>
          </a:p>
          <a:p>
            <a:pPr marL="742950" lvl="1" indent="-285750">
              <a:spcBef>
                <a:spcPct val="20000"/>
              </a:spcBef>
              <a:buSzPct val="55000"/>
              <a:buFont typeface="Wingdings" pitchFamily="2" charset="2"/>
              <a:buChar char="v"/>
              <a:defRPr/>
            </a:pPr>
            <a:endParaRPr lang="en-US" sz="3200" kern="0" dirty="0">
              <a:solidFill>
                <a:schemeClr val="bg1"/>
              </a:solidFill>
              <a:latin typeface="+mn-lt"/>
            </a:endParaRPr>
          </a:p>
        </p:txBody>
      </p:sp>
      <p:pic>
        <p:nvPicPr>
          <p:cNvPr id="5125" name="Picture 2" descr="Mining waste,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0"/>
            <a:ext cx="48768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28600" y="5715000"/>
            <a:ext cx="8686800" cy="685800"/>
          </a:xfrm>
        </p:spPr>
        <p:txBody>
          <a:bodyPr>
            <a:normAutofit fontScale="92500" lnSpcReduction="20000"/>
          </a:bodyPr>
          <a:lstStyle/>
          <a:p>
            <a:r>
              <a:rPr lang="en-US" smtClean="0"/>
              <a:t>Leftover materials and waste chemicals from manufacturing and processing.</a:t>
            </a:r>
          </a:p>
        </p:txBody>
      </p:sp>
      <p:sp>
        <p:nvSpPr>
          <p:cNvPr id="6148"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18B87E-4F70-492A-AC84-57D0E15C1465}" type="slidenum">
              <a:rPr lang="en-US" sz="1400" smtClean="0"/>
              <a:pPr eaLnBrk="1" hangingPunct="1"/>
              <a:t>11</a:t>
            </a:fld>
            <a:endParaRPr lang="en-US" sz="1400" smtClean="0"/>
          </a:p>
        </p:txBody>
      </p:sp>
      <p:sp>
        <p:nvSpPr>
          <p:cNvPr id="6146" name="Title 1"/>
          <p:cNvSpPr>
            <a:spLocks noGrp="1"/>
          </p:cNvSpPr>
          <p:nvPr>
            <p:ph type="title"/>
          </p:nvPr>
        </p:nvSpPr>
        <p:spPr/>
        <p:txBody>
          <a:bodyPr/>
          <a:lstStyle/>
          <a:p>
            <a:r>
              <a:rPr lang="en-US" smtClean="0"/>
              <a:t>Industrial Waste</a:t>
            </a:r>
          </a:p>
        </p:txBody>
      </p:sp>
      <p:pic>
        <p:nvPicPr>
          <p:cNvPr id="6149" name="Picture 2" descr="http://www.tophazardouswaste.com/images/hazardous-waste-17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55006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28600" y="5791200"/>
            <a:ext cx="8686800" cy="609600"/>
          </a:xfrm>
        </p:spPr>
        <p:txBody>
          <a:bodyPr>
            <a:normAutofit/>
          </a:bodyPr>
          <a:lstStyle/>
          <a:p>
            <a:r>
              <a:rPr lang="en-US" smtClean="0"/>
              <a:t>Garbage from households, businesses, schools, etc.</a:t>
            </a:r>
          </a:p>
        </p:txBody>
      </p:sp>
      <p:sp>
        <p:nvSpPr>
          <p:cNvPr id="7172"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A8F823-D0D0-43AA-B71B-385FBE652F23}" type="slidenum">
              <a:rPr lang="en-US" sz="1400" smtClean="0"/>
              <a:pPr eaLnBrk="1" hangingPunct="1"/>
              <a:t>12</a:t>
            </a:fld>
            <a:endParaRPr lang="en-US" sz="1400" smtClean="0"/>
          </a:p>
        </p:txBody>
      </p:sp>
      <p:sp>
        <p:nvSpPr>
          <p:cNvPr id="7170" name="Title 1"/>
          <p:cNvSpPr>
            <a:spLocks noGrp="1"/>
          </p:cNvSpPr>
          <p:nvPr>
            <p:ph type="title"/>
          </p:nvPr>
        </p:nvSpPr>
        <p:spPr/>
        <p:txBody>
          <a:bodyPr/>
          <a:lstStyle/>
          <a:p>
            <a:r>
              <a:rPr lang="en-US" dirty="0" smtClean="0"/>
              <a:t>Municipal Solid Waste</a:t>
            </a:r>
          </a:p>
        </p:txBody>
      </p:sp>
      <p:pic>
        <p:nvPicPr>
          <p:cNvPr id="7173" name="Picture 2" descr="http://www.stlouiscountymn.gov/Portals/0/Library/Land-Property/Garbage-n-Recycling/Garbage-Disposal/Packer-tru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67056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Municipal solid waste is a mixture of multiple types of materials.</a:t>
            </a:r>
          </a:p>
          <a:p>
            <a:r>
              <a:rPr lang="en-US" dirty="0" smtClean="0"/>
              <a:t>Material that can be broken down by naturally occurring decomposers is called </a:t>
            </a:r>
            <a:r>
              <a:rPr lang="en-US" dirty="0" smtClean="0">
                <a:solidFill>
                  <a:srgbClr val="FFFF00"/>
                </a:solidFill>
              </a:rPr>
              <a:t>biodegradable.</a:t>
            </a:r>
          </a:p>
          <a:p>
            <a:pPr lvl="1"/>
            <a:r>
              <a:rPr lang="en-US" dirty="0" smtClean="0"/>
              <a:t>Food scraps, yard trimmings, etc.</a:t>
            </a:r>
          </a:p>
          <a:p>
            <a:r>
              <a:rPr lang="en-US" dirty="0" smtClean="0"/>
              <a:t>Material that is synthetic or not able to be broken down is called </a:t>
            </a:r>
            <a:r>
              <a:rPr lang="en-US" dirty="0" smtClean="0">
                <a:solidFill>
                  <a:srgbClr val="FFFF00"/>
                </a:solidFill>
              </a:rPr>
              <a:t>non-degradable.</a:t>
            </a:r>
          </a:p>
          <a:p>
            <a:pPr lvl="1"/>
            <a:r>
              <a:rPr lang="en-US" dirty="0" smtClean="0"/>
              <a:t>Plastics, glass.</a:t>
            </a:r>
          </a:p>
          <a:p>
            <a:endParaRPr lang="en-US" dirty="0"/>
          </a:p>
        </p:txBody>
      </p:sp>
      <p:sp>
        <p:nvSpPr>
          <p:cNvPr id="4" name="Slide Number Placeholder 3"/>
          <p:cNvSpPr>
            <a:spLocks noGrp="1"/>
          </p:cNvSpPr>
          <p:nvPr>
            <p:ph type="sldNum" sz="quarter" idx="15"/>
          </p:nvPr>
        </p:nvSpPr>
        <p:spPr/>
        <p:txBody>
          <a:bodyPr/>
          <a:lstStyle/>
          <a:p>
            <a:pPr>
              <a:defRPr/>
            </a:pPr>
            <a:fld id="{389D2F9E-6EAB-4D4D-AEFA-A9EED5C5DFB6}" type="slidenum">
              <a:rPr lang="en-US" smtClean="0"/>
              <a:pPr>
                <a:defRPr/>
              </a:pPr>
              <a:t>13</a:t>
            </a:fld>
            <a:endParaRPr lang="en-US"/>
          </a:p>
        </p:txBody>
      </p:sp>
      <p:sp>
        <p:nvSpPr>
          <p:cNvPr id="2" name="Title 1"/>
          <p:cNvSpPr>
            <a:spLocks noGrp="1"/>
          </p:cNvSpPr>
          <p:nvPr>
            <p:ph type="title"/>
          </p:nvPr>
        </p:nvSpPr>
        <p:spPr/>
        <p:txBody>
          <a:bodyPr/>
          <a:lstStyle/>
          <a:p>
            <a:r>
              <a:rPr lang="en-US" dirty="0" smtClean="0"/>
              <a:t>Waste Degradation</a:t>
            </a:r>
            <a:endParaRPr lang="en-US" dirty="0"/>
          </a:p>
        </p:txBody>
      </p:sp>
    </p:spTree>
    <p:extLst>
      <p:ext uri="{BB962C8B-B14F-4D97-AF65-F5344CB8AC3E}">
        <p14:creationId xmlns:p14="http://schemas.microsoft.com/office/powerpoint/2010/main" val="3029585954"/>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2BD197-222A-4FD6-87D1-0C2CA6E48A0D}" type="slidenum">
              <a:rPr lang="en-US" sz="1400" smtClean="0"/>
              <a:pPr eaLnBrk="1" hangingPunct="1"/>
              <a:t>14</a:t>
            </a:fld>
            <a:endParaRPr lang="en-US" sz="1400" smtClean="0"/>
          </a:p>
        </p:txBody>
      </p:sp>
      <p:sp>
        <p:nvSpPr>
          <p:cNvPr id="8195" name="Rectangle 2"/>
          <p:cNvSpPr>
            <a:spLocks noGrp="1" noChangeArrowheads="1"/>
          </p:cNvSpPr>
          <p:nvPr>
            <p:ph type="title"/>
          </p:nvPr>
        </p:nvSpPr>
        <p:spPr>
          <a:xfrm>
            <a:off x="609600" y="274638"/>
            <a:ext cx="7924800" cy="487362"/>
          </a:xfrm>
        </p:spPr>
        <p:txBody>
          <a:bodyPr>
            <a:normAutofit fontScale="90000"/>
          </a:bodyPr>
          <a:lstStyle/>
          <a:p>
            <a:pPr eaLnBrk="1" hangingPunct="1"/>
            <a:r>
              <a:rPr lang="en-US" dirty="0" smtClean="0"/>
              <a:t>U.S. Domestic Waste</a:t>
            </a:r>
          </a:p>
        </p:txBody>
      </p:sp>
      <p:pic>
        <p:nvPicPr>
          <p:cNvPr id="81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02718"/>
            <a:ext cx="8153400"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p:txBody>
          <a:bodyPr>
            <a:normAutofit/>
          </a:bodyPr>
          <a:lstStyle/>
          <a:p>
            <a:pPr eaLnBrk="1" hangingPunct="1">
              <a:lnSpc>
                <a:spcPct val="90000"/>
              </a:lnSpc>
            </a:pPr>
            <a:r>
              <a:rPr lang="en-US" dirty="0" smtClean="0"/>
              <a:t>Since 1960, municipal solid waste (MSW) production has increased from 88 million tons to 250 million tons annually. </a:t>
            </a:r>
            <a:r>
              <a:rPr lang="en-US" sz="1200" dirty="0" smtClean="0">
                <a:hlinkClick r:id="rId2"/>
              </a:rPr>
              <a:t>(2010 EPA MSW Fact Sheet)</a:t>
            </a:r>
            <a:endParaRPr lang="en-US" sz="1200" dirty="0" smtClean="0"/>
          </a:p>
          <a:p>
            <a:pPr eaLnBrk="1" hangingPunct="1">
              <a:lnSpc>
                <a:spcPct val="90000"/>
              </a:lnSpc>
            </a:pPr>
            <a:r>
              <a:rPr lang="en-US" dirty="0" smtClean="0">
                <a:solidFill>
                  <a:srgbClr val="FFFFFF"/>
                </a:solidFill>
              </a:rPr>
              <a:t>There are a limited number methods used to dispose of this waste.</a:t>
            </a:r>
            <a:endParaRPr lang="en-US" sz="1200" dirty="0"/>
          </a:p>
          <a:p>
            <a:pPr marL="0" indent="0" eaLnBrk="1" hangingPunct="1">
              <a:lnSpc>
                <a:spcPct val="90000"/>
              </a:lnSpc>
              <a:buNone/>
            </a:pPr>
            <a:r>
              <a:rPr lang="en-US" dirty="0" smtClean="0">
                <a:solidFill>
                  <a:srgbClr val="FFFF00"/>
                </a:solidFill>
              </a:rPr>
              <a:t>Open Dumps</a:t>
            </a:r>
          </a:p>
          <a:p>
            <a:pPr eaLnBrk="1" hangingPunct="1">
              <a:lnSpc>
                <a:spcPct val="90000"/>
              </a:lnSpc>
            </a:pPr>
            <a:r>
              <a:rPr lang="en-US" dirty="0" smtClean="0"/>
              <a:t>Villages of people will leave their waste in a shared open area.</a:t>
            </a:r>
          </a:p>
          <a:p>
            <a:pPr eaLnBrk="1" hangingPunct="1">
              <a:lnSpc>
                <a:spcPct val="90000"/>
              </a:lnSpc>
            </a:pPr>
            <a:r>
              <a:rPr lang="en-US" dirty="0" smtClean="0"/>
              <a:t>The waste is exposed, attracts wildlife, and is aesthetically unpleasant.</a:t>
            </a:r>
          </a:p>
          <a:p>
            <a:pPr eaLnBrk="1" hangingPunct="1">
              <a:lnSpc>
                <a:spcPct val="90000"/>
              </a:lnSpc>
            </a:pPr>
            <a:r>
              <a:rPr lang="en-US" dirty="0" smtClean="0"/>
              <a:t>Open dumps are illegal in most developed countries.</a:t>
            </a:r>
          </a:p>
        </p:txBody>
      </p:sp>
      <p:sp>
        <p:nvSpPr>
          <p:cNvPr id="9218"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84749D-6BB1-4420-B350-FDC1B25959BD}" type="slidenum">
              <a:rPr lang="en-US" sz="1400" smtClean="0"/>
              <a:pPr eaLnBrk="1" hangingPunct="1"/>
              <a:t>15</a:t>
            </a:fld>
            <a:endParaRPr lang="en-US" sz="1400" smtClean="0"/>
          </a:p>
        </p:txBody>
      </p:sp>
      <p:sp>
        <p:nvSpPr>
          <p:cNvPr id="9219" name="Rectangle 2"/>
          <p:cNvSpPr>
            <a:spLocks noGrp="1" noChangeArrowheads="1"/>
          </p:cNvSpPr>
          <p:nvPr>
            <p:ph type="title"/>
          </p:nvPr>
        </p:nvSpPr>
        <p:spPr/>
        <p:txBody>
          <a:bodyPr/>
          <a:lstStyle/>
          <a:p>
            <a:pPr eaLnBrk="1" hangingPunct="1"/>
            <a:r>
              <a:rPr lang="en-US" smtClean="0"/>
              <a:t>WASTE DISPOSAL METHODS</a:t>
            </a:r>
          </a:p>
        </p:txBody>
      </p:sp>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00548F-73A5-44B0-8CA1-1F50D1AEAC35}" type="slidenum">
              <a:rPr lang="en-US" sz="1400" smtClean="0"/>
              <a:pPr eaLnBrk="1" hangingPunct="1"/>
              <a:t>16</a:t>
            </a:fld>
            <a:endParaRPr lang="en-US" sz="1400" smtClean="0"/>
          </a:p>
        </p:txBody>
      </p:sp>
      <p:sp>
        <p:nvSpPr>
          <p:cNvPr id="2" name="Content Placeholder 1"/>
          <p:cNvSpPr>
            <a:spLocks noGrp="1"/>
          </p:cNvSpPr>
          <p:nvPr>
            <p:ph idx="1"/>
          </p:nvPr>
        </p:nvSpPr>
        <p:spPr>
          <a:xfrm>
            <a:off x="457200" y="5334000"/>
            <a:ext cx="8229600" cy="762000"/>
          </a:xfrm>
        </p:spPr>
        <p:txBody>
          <a:bodyPr>
            <a:noAutofit/>
          </a:bodyPr>
          <a:lstStyle/>
          <a:p>
            <a:pPr marL="0" indent="0">
              <a:buNone/>
            </a:pPr>
            <a:r>
              <a:rPr lang="en-US" sz="1800" dirty="0" smtClean="0"/>
              <a:t>Open dump, Barrow, Alaska.</a:t>
            </a:r>
          </a:p>
          <a:p>
            <a:pPr marL="0" indent="0">
              <a:buNone/>
            </a:pPr>
            <a:r>
              <a:rPr lang="en-US" sz="1800" dirty="0" smtClean="0"/>
              <a:t>Photograph from National Geographic.</a:t>
            </a:r>
            <a:endParaRPr lang="en-US" sz="1800" dirty="0"/>
          </a:p>
        </p:txBody>
      </p:sp>
      <p:pic>
        <p:nvPicPr>
          <p:cNvPr id="8194" name="Picture 2" descr="Photo: Open-air garbage dump along the coast of Barrow, Al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6700682"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p:txBody>
          <a:bodyPr/>
          <a:lstStyle/>
          <a:p>
            <a:pPr eaLnBrk="1" hangingPunct="1"/>
            <a:r>
              <a:rPr lang="en-US" dirty="0" smtClean="0">
                <a:solidFill>
                  <a:srgbClr val="FFFF00"/>
                </a:solidFill>
              </a:rPr>
              <a:t>Sanitary Landfills</a:t>
            </a:r>
          </a:p>
          <a:p>
            <a:pPr lvl="1"/>
            <a:r>
              <a:rPr lang="en-US" dirty="0" smtClean="0"/>
              <a:t>Large, excavated pit that is lined at the bottom with clay </a:t>
            </a:r>
            <a:r>
              <a:rPr lang="en-US" dirty="0" smtClean="0"/>
              <a:t>and </a:t>
            </a:r>
            <a:r>
              <a:rPr lang="en-US" dirty="0" smtClean="0"/>
              <a:t>plastic.</a:t>
            </a:r>
          </a:p>
          <a:p>
            <a:pPr lvl="1"/>
            <a:r>
              <a:rPr lang="en-US" dirty="0" smtClean="0"/>
              <a:t>Prevents the escape of water that drains through the landfill, called </a:t>
            </a:r>
            <a:r>
              <a:rPr lang="en-US" dirty="0" smtClean="0">
                <a:solidFill>
                  <a:srgbClr val="FFFF00"/>
                </a:solidFill>
              </a:rPr>
              <a:t>leachate</a:t>
            </a:r>
            <a:r>
              <a:rPr lang="en-US" dirty="0" smtClean="0"/>
              <a:t>.</a:t>
            </a:r>
          </a:p>
          <a:p>
            <a:pPr lvl="1"/>
            <a:r>
              <a:rPr lang="en-US" dirty="0" smtClean="0"/>
              <a:t>Refuse compacted and covered everyday with a layer of dirt.</a:t>
            </a:r>
          </a:p>
          <a:p>
            <a:pPr lvl="3" eaLnBrk="1" hangingPunct="1">
              <a:buFont typeface="Wingdings" pitchFamily="2" charset="2"/>
              <a:buNone/>
            </a:pPr>
            <a:endParaRPr lang="en-US" dirty="0" smtClean="0"/>
          </a:p>
        </p:txBody>
      </p:sp>
      <p:sp>
        <p:nvSpPr>
          <p:cNvPr id="11266"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E92AA7-0D62-4128-9A9A-2EDC821D433F}" type="slidenum">
              <a:rPr lang="en-US" sz="1400" smtClean="0"/>
              <a:pPr eaLnBrk="1" hangingPunct="1"/>
              <a:t>17</a:t>
            </a:fld>
            <a:endParaRPr lang="en-US" sz="1400" smtClean="0"/>
          </a:p>
        </p:txBody>
      </p:sp>
      <p:sp>
        <p:nvSpPr>
          <p:cNvPr id="11267" name="Rectangle 2"/>
          <p:cNvSpPr>
            <a:spLocks noGrp="1" noChangeArrowheads="1"/>
          </p:cNvSpPr>
          <p:nvPr>
            <p:ph type="title"/>
          </p:nvPr>
        </p:nvSpPr>
        <p:spPr/>
        <p:txBody>
          <a:bodyPr>
            <a:normAutofit/>
          </a:bodyPr>
          <a:lstStyle/>
          <a:p>
            <a:pPr eaLnBrk="1" hangingPunct="1"/>
            <a:r>
              <a:rPr lang="en-US" dirty="0" smtClean="0"/>
              <a:t>WASTE DISPOSAL METHODS</a:t>
            </a:r>
          </a:p>
        </p:txBody>
      </p:sp>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2882B3-FD8B-4121-B2EE-619218EF4272}" type="slidenum">
              <a:rPr lang="en-US" sz="1400" smtClean="0"/>
              <a:pPr eaLnBrk="1" hangingPunct="1"/>
              <a:t>18</a:t>
            </a:fld>
            <a:endParaRPr lang="en-US" sz="1400" smtClean="0"/>
          </a:p>
        </p:txBody>
      </p:sp>
      <p:sp>
        <p:nvSpPr>
          <p:cNvPr id="12291" name="Rectangle 2"/>
          <p:cNvSpPr>
            <a:spLocks noGrp="1" noChangeArrowheads="1"/>
          </p:cNvSpPr>
          <p:nvPr>
            <p:ph type="title"/>
          </p:nvPr>
        </p:nvSpPr>
        <p:spPr>
          <a:xfrm>
            <a:off x="609600" y="274638"/>
            <a:ext cx="7924800" cy="563562"/>
          </a:xfrm>
        </p:spPr>
        <p:txBody>
          <a:bodyPr>
            <a:normAutofit fontScale="90000"/>
          </a:bodyPr>
          <a:lstStyle/>
          <a:p>
            <a:pPr eaLnBrk="1" hangingPunct="1"/>
            <a:r>
              <a:rPr lang="en-US" dirty="0" smtClean="0"/>
              <a:t>Sanitary Landfills</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838200"/>
            <a:ext cx="85344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2A2830-3974-48DF-96E7-EB546993407E}" type="slidenum">
              <a:rPr lang="en-US" sz="1400" smtClean="0"/>
              <a:pPr eaLnBrk="1" hangingPunct="1"/>
              <a:t>19</a:t>
            </a:fld>
            <a:endParaRPr lang="en-US" sz="1400" smtClean="0"/>
          </a:p>
        </p:txBody>
      </p:sp>
      <p:sp>
        <p:nvSpPr>
          <p:cNvPr id="14339" name="Rectangle 2"/>
          <p:cNvSpPr>
            <a:spLocks noGrp="1" noChangeArrowheads="1"/>
          </p:cNvSpPr>
          <p:nvPr>
            <p:ph type="title"/>
          </p:nvPr>
        </p:nvSpPr>
        <p:spPr>
          <a:xfrm>
            <a:off x="609600" y="274638"/>
            <a:ext cx="7924800" cy="487362"/>
          </a:xfrm>
        </p:spPr>
        <p:txBody>
          <a:bodyPr>
            <a:normAutofit fontScale="90000"/>
          </a:bodyPr>
          <a:lstStyle/>
          <a:p>
            <a:pPr eaLnBrk="1" hangingPunct="1"/>
            <a:r>
              <a:rPr lang="en-US" dirty="0" smtClean="0"/>
              <a:t>Sanitary Landfills</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1999"/>
            <a:ext cx="8077200" cy="603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Through the 1970s, the city of Philadelphia was experiencing a growing problem of how to handle its waste.</a:t>
            </a:r>
          </a:p>
          <a:p>
            <a:r>
              <a:rPr lang="en-US" dirty="0" smtClean="0"/>
              <a:t>Local landfills had long since been reached capacity, forcing the city to hire private companies to export its waste to other states.</a:t>
            </a:r>
          </a:p>
          <a:p>
            <a:r>
              <a:rPr lang="en-US" dirty="0" smtClean="0"/>
              <a:t>These other states stopped </a:t>
            </a:r>
            <a:br>
              <a:rPr lang="en-US" dirty="0" smtClean="0"/>
            </a:br>
            <a:r>
              <a:rPr lang="en-US" dirty="0" smtClean="0"/>
              <a:t>accepting this waste in the</a:t>
            </a:r>
            <a:br>
              <a:rPr lang="en-US" dirty="0" smtClean="0"/>
            </a:br>
            <a:r>
              <a:rPr lang="en-US" dirty="0" smtClean="0"/>
              <a:t>early 1980s.</a:t>
            </a:r>
            <a:endParaRPr lang="en-US" dirty="0"/>
          </a:p>
        </p:txBody>
      </p:sp>
      <p:sp>
        <p:nvSpPr>
          <p:cNvPr id="4" name="Slide Number Placeholder 3"/>
          <p:cNvSpPr>
            <a:spLocks noGrp="1"/>
          </p:cNvSpPr>
          <p:nvPr>
            <p:ph type="sldNum" sz="quarter" idx="15"/>
          </p:nvPr>
        </p:nvSpPr>
        <p:spPr/>
        <p:txBody>
          <a:bodyPr/>
          <a:lstStyle/>
          <a:p>
            <a:pPr>
              <a:defRPr/>
            </a:pPr>
            <a:fld id="{389D2F9E-6EAB-4D4D-AEFA-A9EED5C5DFB6}" type="slidenum">
              <a:rPr lang="en-US" smtClean="0"/>
              <a:pPr>
                <a:defRPr/>
              </a:pPr>
              <a:t>2</a:t>
            </a:fld>
            <a:endParaRPr lang="en-US"/>
          </a:p>
        </p:txBody>
      </p:sp>
      <p:sp>
        <p:nvSpPr>
          <p:cNvPr id="2" name="Title 1"/>
          <p:cNvSpPr>
            <a:spLocks noGrp="1"/>
          </p:cNvSpPr>
          <p:nvPr>
            <p:ph type="title"/>
          </p:nvPr>
        </p:nvSpPr>
        <p:spPr/>
        <p:txBody>
          <a:bodyPr>
            <a:normAutofit/>
          </a:bodyPr>
          <a:lstStyle/>
          <a:p>
            <a:r>
              <a:rPr lang="en-US" dirty="0" smtClean="0"/>
              <a:t>Philadelphia’s Trash Problem</a:t>
            </a:r>
            <a:endParaRPr lang="en-US" dirty="0"/>
          </a:p>
        </p:txBody>
      </p:sp>
      <p:pic>
        <p:nvPicPr>
          <p:cNvPr id="70658" name="Picture 2" descr="https://encrypted-tbn1.google.com/images?q=tbn:ANd9GcQDLdEzxVdlL_X1wB8Xv2QF0CAADKx2rSfO-v-YDxg-Uc299yZH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4340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37511"/>
      </p:ext>
    </p:extLst>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p:txBody>
          <a:bodyPr/>
          <a:lstStyle/>
          <a:p>
            <a:pPr eaLnBrk="1" hangingPunct="1">
              <a:lnSpc>
                <a:spcPct val="90000"/>
              </a:lnSpc>
            </a:pPr>
            <a:r>
              <a:rPr lang="en-US" dirty="0" smtClean="0"/>
              <a:t>Historically, landfills have been the most convenient, inexpensive waste-disposal option.</a:t>
            </a:r>
          </a:p>
          <a:p>
            <a:pPr lvl="1" eaLnBrk="1" hangingPunct="1">
              <a:lnSpc>
                <a:spcPct val="90000"/>
              </a:lnSpc>
            </a:pPr>
            <a:r>
              <a:rPr lang="en-US" dirty="0" smtClean="0"/>
              <a:t>Costs are increasing due to the need to construct new landfills farther away from major cities.</a:t>
            </a:r>
            <a:endParaRPr lang="en-US" dirty="0" smtClean="0"/>
          </a:p>
          <a:p>
            <a:pPr lvl="1">
              <a:lnSpc>
                <a:spcPct val="90000"/>
              </a:lnSpc>
            </a:pPr>
            <a:r>
              <a:rPr lang="en-US" dirty="0" smtClean="0"/>
              <a:t>Suitable landfill sites are becoming scarce.</a:t>
            </a:r>
          </a:p>
          <a:p>
            <a:pPr lvl="1">
              <a:lnSpc>
                <a:spcPct val="90000"/>
              </a:lnSpc>
            </a:pPr>
            <a:r>
              <a:rPr lang="en-US" dirty="0" smtClean="0"/>
              <a:t>Increasingly, communities are rejecting new landfills.</a:t>
            </a:r>
          </a:p>
        </p:txBody>
      </p:sp>
      <p:sp>
        <p:nvSpPr>
          <p:cNvPr id="13314"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9CD848-DECA-4289-B01E-ECAE8EA097E1}" type="slidenum">
              <a:rPr lang="en-US" sz="1400" smtClean="0"/>
              <a:pPr eaLnBrk="1" hangingPunct="1"/>
              <a:t>20</a:t>
            </a:fld>
            <a:endParaRPr lang="en-US" sz="1400" smtClean="0"/>
          </a:p>
        </p:txBody>
      </p:sp>
      <p:sp>
        <p:nvSpPr>
          <p:cNvPr id="13315" name="Rectangle 2"/>
          <p:cNvSpPr>
            <a:spLocks noGrp="1" noChangeArrowheads="1"/>
          </p:cNvSpPr>
          <p:nvPr>
            <p:ph type="title"/>
          </p:nvPr>
        </p:nvSpPr>
        <p:spPr/>
        <p:txBody>
          <a:bodyPr/>
          <a:lstStyle/>
          <a:p>
            <a:pPr eaLnBrk="1" hangingPunct="1"/>
            <a:r>
              <a:rPr lang="en-US" smtClean="0"/>
              <a:t>Landfills</a:t>
            </a:r>
          </a:p>
        </p:txBody>
      </p:sp>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p:txBody>
          <a:bodyPr>
            <a:normAutofit/>
          </a:bodyPr>
          <a:lstStyle/>
          <a:p>
            <a:pPr eaLnBrk="1" hangingPunct="1"/>
            <a:r>
              <a:rPr lang="en-US" dirty="0" smtClean="0"/>
              <a:t>Communities suffering from a lack of space often turn to the burning of solid waste, called </a:t>
            </a:r>
            <a:r>
              <a:rPr lang="en-US" dirty="0" smtClean="0">
                <a:solidFill>
                  <a:srgbClr val="FFFF00"/>
                </a:solidFill>
              </a:rPr>
              <a:t>incineration</a:t>
            </a:r>
            <a:r>
              <a:rPr lang="en-US" dirty="0" smtClean="0"/>
              <a:t>.</a:t>
            </a:r>
          </a:p>
          <a:p>
            <a:pPr eaLnBrk="1" hangingPunct="1"/>
            <a:r>
              <a:rPr lang="en-US" dirty="0" smtClean="0"/>
              <a:t>Incineration has the advantage of reducing the volume of solid waste </a:t>
            </a:r>
            <a:r>
              <a:rPr lang="en-US" dirty="0" smtClean="0"/>
              <a:t>by about 70%.</a:t>
            </a:r>
            <a:endParaRPr lang="en-US" dirty="0" smtClean="0"/>
          </a:p>
          <a:p>
            <a:pPr lvl="1"/>
            <a:r>
              <a:rPr lang="en-US" dirty="0" smtClean="0"/>
              <a:t>The remaining ash must still be buried in a landfill.</a:t>
            </a:r>
          </a:p>
          <a:p>
            <a:r>
              <a:rPr lang="en-US" dirty="0" smtClean="0"/>
              <a:t>Incinerators are expensive to construct and usually have higher </a:t>
            </a:r>
            <a:r>
              <a:rPr lang="en-US" dirty="0" smtClean="0">
                <a:solidFill>
                  <a:srgbClr val="FFFF00"/>
                </a:solidFill>
              </a:rPr>
              <a:t>tipping fees </a:t>
            </a:r>
            <a:r>
              <a:rPr lang="en-US" dirty="0" smtClean="0"/>
              <a:t>than landfills.</a:t>
            </a:r>
          </a:p>
          <a:p>
            <a:pPr eaLnBrk="1" hangingPunct="1"/>
            <a:endParaRPr lang="en-US" dirty="0" smtClean="0"/>
          </a:p>
        </p:txBody>
      </p:sp>
      <p:sp>
        <p:nvSpPr>
          <p:cNvPr id="15362"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3B3438-177C-4C16-8340-3901517DBBB0}" type="slidenum">
              <a:rPr lang="en-US" sz="1400" smtClean="0"/>
              <a:pPr eaLnBrk="1" hangingPunct="1"/>
              <a:t>21</a:t>
            </a:fld>
            <a:endParaRPr lang="en-US" sz="1400" smtClean="0"/>
          </a:p>
        </p:txBody>
      </p:sp>
      <p:sp>
        <p:nvSpPr>
          <p:cNvPr id="15363" name="Rectangle 2"/>
          <p:cNvSpPr>
            <a:spLocks noGrp="1" noChangeArrowheads="1"/>
          </p:cNvSpPr>
          <p:nvPr>
            <p:ph type="title"/>
          </p:nvPr>
        </p:nvSpPr>
        <p:spPr/>
        <p:txBody>
          <a:bodyPr/>
          <a:lstStyle/>
          <a:p>
            <a:pPr eaLnBrk="1" hangingPunct="1"/>
            <a:r>
              <a:rPr lang="en-US" dirty="0" smtClean="0"/>
              <a:t>Incineration</a:t>
            </a:r>
          </a:p>
        </p:txBody>
      </p:sp>
    </p:spTree>
    <p:extLst>
      <p:ext uri="{BB962C8B-B14F-4D97-AF65-F5344CB8AC3E}">
        <p14:creationId xmlns:p14="http://schemas.microsoft.com/office/powerpoint/2010/main" val="2235283969"/>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a:xfrm>
            <a:off x="609600" y="1219200"/>
            <a:ext cx="7924800" cy="4724400"/>
          </a:xfrm>
        </p:spPr>
        <p:txBody>
          <a:bodyPr>
            <a:normAutofit/>
          </a:bodyPr>
          <a:lstStyle/>
          <a:p>
            <a:pPr eaLnBrk="1" hangingPunct="1"/>
            <a:r>
              <a:rPr lang="en-US" dirty="0" smtClean="0">
                <a:solidFill>
                  <a:srgbClr val="FFFF00"/>
                </a:solidFill>
              </a:rPr>
              <a:t>Refuse-Derived Fuel</a:t>
            </a:r>
            <a:r>
              <a:rPr lang="en-US" dirty="0" smtClean="0"/>
              <a:t> - Refuse is sorted to remove recyclable and unburnable materials.</a:t>
            </a:r>
          </a:p>
          <a:p>
            <a:pPr lvl="1"/>
            <a:r>
              <a:rPr lang="en-US" dirty="0" smtClean="0"/>
              <a:t>Waste </a:t>
            </a:r>
            <a:r>
              <a:rPr lang="en-US" dirty="0" smtClean="0"/>
              <a:t>Management of </a:t>
            </a:r>
            <a:br>
              <a:rPr lang="en-US" dirty="0" smtClean="0"/>
            </a:br>
            <a:r>
              <a:rPr lang="en-US" dirty="0" smtClean="0"/>
              <a:t>Philadelphia </a:t>
            </a:r>
            <a:r>
              <a:rPr lang="en-US" dirty="0" smtClean="0"/>
              <a:t>now converts </a:t>
            </a:r>
            <a:r>
              <a:rPr lang="en-US" dirty="0" smtClean="0"/>
              <a:t/>
            </a:r>
            <a:br>
              <a:rPr lang="en-US" dirty="0" smtClean="0"/>
            </a:br>
            <a:r>
              <a:rPr lang="en-US" dirty="0" smtClean="0"/>
              <a:t>the burnable material </a:t>
            </a:r>
            <a:br>
              <a:rPr lang="en-US" dirty="0" smtClean="0"/>
            </a:br>
            <a:r>
              <a:rPr lang="en-US" dirty="0" smtClean="0"/>
              <a:t>into pellets which are </a:t>
            </a:r>
            <a:br>
              <a:rPr lang="en-US" dirty="0" smtClean="0"/>
            </a:br>
            <a:r>
              <a:rPr lang="en-US" dirty="0" smtClean="0"/>
              <a:t>placed into coal-fired </a:t>
            </a:r>
            <a:br>
              <a:rPr lang="en-US" dirty="0" smtClean="0"/>
            </a:br>
            <a:r>
              <a:rPr lang="en-US" dirty="0" smtClean="0"/>
              <a:t>power plants.  </a:t>
            </a:r>
          </a:p>
          <a:p>
            <a:pPr lvl="2" eaLnBrk="1" hangingPunct="1"/>
            <a:endParaRPr lang="en-US" dirty="0" smtClean="0"/>
          </a:p>
        </p:txBody>
      </p:sp>
      <p:sp>
        <p:nvSpPr>
          <p:cNvPr id="15362"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3B3438-177C-4C16-8340-3901517DBBB0}" type="slidenum">
              <a:rPr lang="en-US" sz="1400" smtClean="0"/>
              <a:pPr eaLnBrk="1" hangingPunct="1"/>
              <a:t>22</a:t>
            </a:fld>
            <a:endParaRPr lang="en-US" sz="1400" smtClean="0"/>
          </a:p>
        </p:txBody>
      </p:sp>
      <p:sp>
        <p:nvSpPr>
          <p:cNvPr id="15363" name="Rectangle 2"/>
          <p:cNvSpPr>
            <a:spLocks noGrp="1" noChangeArrowheads="1"/>
          </p:cNvSpPr>
          <p:nvPr>
            <p:ph type="title"/>
          </p:nvPr>
        </p:nvSpPr>
        <p:spPr/>
        <p:txBody>
          <a:bodyPr/>
          <a:lstStyle/>
          <a:p>
            <a:pPr eaLnBrk="1" hangingPunct="1"/>
            <a:r>
              <a:rPr lang="en-US" smtClean="0"/>
              <a:t>Incinerator Types</a:t>
            </a:r>
          </a:p>
        </p:txBody>
      </p:sp>
      <p:pic>
        <p:nvPicPr>
          <p:cNvPr id="1026" name="Picture 2" descr="http://www.sciencephoto.com/image/339146/530wm/T1000056-Refuse_pellets_for_burning_at_Byker_Power_Plant-S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0"/>
            <a:ext cx="2590800" cy="3407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solidFill>
                  <a:srgbClr val="FFFF00"/>
                </a:solidFill>
              </a:rPr>
              <a:t>Mass Burn</a:t>
            </a:r>
            <a:r>
              <a:rPr lang="en-US" dirty="0"/>
              <a:t> - Everything smaller than major furniture and appliances loaded into furnace.</a:t>
            </a:r>
          </a:p>
          <a:p>
            <a:pPr lvl="1"/>
            <a:r>
              <a:rPr lang="en-US" dirty="0"/>
              <a:t>Creates air pollution problems.</a:t>
            </a:r>
          </a:p>
          <a:p>
            <a:pPr lvl="1"/>
            <a:r>
              <a:rPr lang="en-US" dirty="0"/>
              <a:t>Residual ash may contain toxic material.</a:t>
            </a:r>
          </a:p>
          <a:p>
            <a:endParaRPr lang="en-US"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23</a:t>
            </a:fld>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73282267"/>
      </p:ext>
    </p:extLst>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D3E867-A062-47E2-AAB0-95B5D71A8A6F}" type="slidenum">
              <a:rPr lang="en-US" sz="1400" smtClean="0"/>
              <a:pPr eaLnBrk="1" hangingPunct="1"/>
              <a:t>24</a:t>
            </a:fld>
            <a:endParaRPr lang="en-US" sz="1400" smtClean="0"/>
          </a:p>
        </p:txBody>
      </p:sp>
      <p:sp>
        <p:nvSpPr>
          <p:cNvPr id="16387" name="Rectangle 2"/>
          <p:cNvSpPr>
            <a:spLocks noGrp="1" noChangeArrowheads="1"/>
          </p:cNvSpPr>
          <p:nvPr>
            <p:ph type="title"/>
          </p:nvPr>
        </p:nvSpPr>
        <p:spPr/>
        <p:txBody>
          <a:bodyPr>
            <a:normAutofit/>
          </a:bodyPr>
          <a:lstStyle/>
          <a:p>
            <a:pPr eaLnBrk="1" hangingPunct="1"/>
            <a:r>
              <a:rPr lang="en-US" smtClean="0"/>
              <a:t>Mass-Burn Garbage Incinerator</a:t>
            </a:r>
          </a:p>
        </p:txBody>
      </p:sp>
      <p:pic>
        <p:nvPicPr>
          <p:cNvPr id="163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447800"/>
            <a:ext cx="891381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a:xfrm>
            <a:off x="609600" y="1219200"/>
            <a:ext cx="7924800" cy="4572000"/>
          </a:xfrm>
        </p:spPr>
        <p:txBody>
          <a:bodyPr>
            <a:normAutofit/>
          </a:bodyPr>
          <a:lstStyle/>
          <a:p>
            <a:r>
              <a:rPr lang="en-US" dirty="0" smtClean="0">
                <a:solidFill>
                  <a:srgbClr val="FFFF00"/>
                </a:solidFill>
              </a:rPr>
              <a:t>Recycling</a:t>
            </a:r>
            <a:r>
              <a:rPr lang="en-US" dirty="0" smtClean="0"/>
              <a:t> is the reprocessing of discarded materials into new, useful products.</a:t>
            </a:r>
          </a:p>
          <a:p>
            <a:pPr lvl="1"/>
            <a:r>
              <a:rPr lang="en-US" dirty="0" smtClean="0"/>
              <a:t>Less expensive than producing new raw materials.</a:t>
            </a:r>
            <a:endParaRPr lang="en-US" dirty="0"/>
          </a:p>
          <a:p>
            <a:pPr lvl="1"/>
            <a:r>
              <a:rPr lang="en-US" dirty="0" smtClean="0"/>
              <a:t>Reduces space needed for landfills.</a:t>
            </a:r>
            <a:endParaRPr lang="en-US" dirty="0"/>
          </a:p>
          <a:p>
            <a:pPr lvl="2"/>
            <a:r>
              <a:rPr lang="en-US" dirty="0"/>
              <a:t>Japan recycles about half of all household and commercial wastes.</a:t>
            </a:r>
          </a:p>
          <a:p>
            <a:pPr lvl="1"/>
            <a:r>
              <a:rPr lang="en-US" dirty="0"/>
              <a:t>Lowers demand for raw resources.</a:t>
            </a:r>
          </a:p>
          <a:p>
            <a:pPr lvl="1"/>
            <a:r>
              <a:rPr lang="en-US" dirty="0"/>
              <a:t>Reduces energy consumption and air pollution.</a:t>
            </a:r>
          </a:p>
          <a:p>
            <a:pPr lvl="2" eaLnBrk="1" hangingPunct="1"/>
            <a:endParaRPr lang="en-US" dirty="0" smtClean="0"/>
          </a:p>
        </p:txBody>
      </p:sp>
      <p:sp>
        <p:nvSpPr>
          <p:cNvPr id="33794"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4A861C-14C2-4B4E-9635-DED0D72E9F86}" type="slidenum">
              <a:rPr lang="en-US" sz="1400" smtClean="0"/>
              <a:pPr eaLnBrk="1" hangingPunct="1"/>
              <a:t>25</a:t>
            </a:fld>
            <a:endParaRPr lang="en-US" sz="1400" smtClean="0"/>
          </a:p>
        </p:txBody>
      </p:sp>
      <p:sp>
        <p:nvSpPr>
          <p:cNvPr id="33795" name="Rectangle 2"/>
          <p:cNvSpPr>
            <a:spLocks noGrp="1" noChangeArrowheads="1"/>
          </p:cNvSpPr>
          <p:nvPr>
            <p:ph type="title"/>
          </p:nvPr>
        </p:nvSpPr>
        <p:spPr/>
        <p:txBody>
          <a:bodyPr>
            <a:normAutofit/>
          </a:bodyPr>
          <a:lstStyle/>
          <a:p>
            <a:pPr eaLnBrk="1" hangingPunct="1"/>
            <a:r>
              <a:rPr lang="en-US" smtClean="0"/>
              <a:t>SHRINKING THE WASTE STREAM</a:t>
            </a:r>
          </a:p>
        </p:txBody>
      </p:sp>
    </p:spTree>
    <p:extLst>
      <p:ext uri="{BB962C8B-B14F-4D97-AF65-F5344CB8AC3E}">
        <p14:creationId xmlns:p14="http://schemas.microsoft.com/office/powerpoint/2010/main" val="3370479396"/>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ACCB79-3805-47D2-9401-D2CF47889357}" type="slidenum">
              <a:rPr lang="en-US" sz="1400" smtClean="0"/>
              <a:pPr eaLnBrk="1" hangingPunct="1"/>
              <a:t>26</a:t>
            </a:fld>
            <a:endParaRPr lang="en-US" sz="1400" smtClean="0"/>
          </a:p>
        </p:txBody>
      </p:sp>
      <p:sp>
        <p:nvSpPr>
          <p:cNvPr id="34819" name="Rectangle 2"/>
          <p:cNvSpPr>
            <a:spLocks noGrp="1" noChangeArrowheads="1"/>
          </p:cNvSpPr>
          <p:nvPr>
            <p:ph type="title"/>
          </p:nvPr>
        </p:nvSpPr>
        <p:spPr/>
        <p:txBody>
          <a:bodyPr/>
          <a:lstStyle/>
          <a:p>
            <a:pPr eaLnBrk="1" hangingPunct="1"/>
            <a:r>
              <a:rPr lang="en-US" smtClean="0"/>
              <a:t>U.S. Recycling Rates</a:t>
            </a: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28675"/>
            <a:ext cx="8458200" cy="59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689098"/>
      </p:ext>
    </p:extLst>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p:txBody>
          <a:bodyPr/>
          <a:lstStyle/>
          <a:p>
            <a:pPr eaLnBrk="1" hangingPunct="1"/>
            <a:r>
              <a:rPr lang="en-US" dirty="0" smtClean="0">
                <a:solidFill>
                  <a:srgbClr val="FFFF00"/>
                </a:solidFill>
              </a:rPr>
              <a:t>Benefits Example</a:t>
            </a:r>
          </a:p>
          <a:p>
            <a:pPr lvl="1" eaLnBrk="1" hangingPunct="1"/>
            <a:r>
              <a:rPr lang="en-US" dirty="0" smtClean="0"/>
              <a:t>Recycling 1 ton of aluminum saves 4 tons of bauxite, 700 kg of petroleum coke and pitch, and keeps 35 kg of aluminum fluoride out of  the air.</a:t>
            </a:r>
          </a:p>
          <a:p>
            <a:pPr lvl="1"/>
            <a:r>
              <a:rPr lang="en-US" dirty="0" smtClean="0"/>
              <a:t>Producing aluminum from scrap instead of bauxite ore cuts energy use by 95%.</a:t>
            </a:r>
          </a:p>
        </p:txBody>
      </p:sp>
      <p:sp>
        <p:nvSpPr>
          <p:cNvPr id="36866"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6F6BE5-1D97-4C0F-A483-84B189A671F6}" type="slidenum">
              <a:rPr lang="en-US" sz="1400" smtClean="0"/>
              <a:pPr eaLnBrk="1" hangingPunct="1"/>
              <a:t>27</a:t>
            </a:fld>
            <a:endParaRPr lang="en-US" sz="1400" smtClean="0"/>
          </a:p>
        </p:txBody>
      </p:sp>
      <p:sp>
        <p:nvSpPr>
          <p:cNvPr id="36867" name="Rectangle 2"/>
          <p:cNvSpPr>
            <a:spLocks noGrp="1" noChangeArrowheads="1"/>
          </p:cNvSpPr>
          <p:nvPr>
            <p:ph type="title"/>
          </p:nvPr>
        </p:nvSpPr>
        <p:spPr/>
        <p:txBody>
          <a:bodyPr/>
          <a:lstStyle/>
          <a:p>
            <a:pPr eaLnBrk="1" hangingPunct="1"/>
            <a:r>
              <a:rPr lang="en-US" smtClean="0"/>
              <a:t>Recycling Cont’d</a:t>
            </a:r>
          </a:p>
        </p:txBody>
      </p:sp>
    </p:spTree>
    <p:extLst>
      <p:ext uri="{BB962C8B-B14F-4D97-AF65-F5344CB8AC3E}">
        <p14:creationId xmlns:p14="http://schemas.microsoft.com/office/powerpoint/2010/main" val="3671925106"/>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idx="1"/>
          </p:nvPr>
        </p:nvSpPr>
        <p:spPr/>
        <p:txBody>
          <a:bodyPr>
            <a:normAutofit/>
          </a:bodyPr>
          <a:lstStyle/>
          <a:p>
            <a:pPr eaLnBrk="1" hangingPunct="1">
              <a:lnSpc>
                <a:spcPct val="90000"/>
              </a:lnSpc>
            </a:pPr>
            <a:r>
              <a:rPr lang="en-US" dirty="0" smtClean="0">
                <a:solidFill>
                  <a:srgbClr val="FFFF00"/>
                </a:solidFill>
              </a:rPr>
              <a:t>Potential Problems</a:t>
            </a:r>
          </a:p>
          <a:p>
            <a:pPr lvl="1" eaLnBrk="1" hangingPunct="1">
              <a:lnSpc>
                <a:spcPct val="90000"/>
              </a:lnSpc>
            </a:pPr>
            <a:r>
              <a:rPr lang="en-US" dirty="0" smtClean="0"/>
              <a:t>Market prices fluctuate wildly.</a:t>
            </a:r>
          </a:p>
          <a:p>
            <a:pPr lvl="1" eaLnBrk="1" hangingPunct="1">
              <a:lnSpc>
                <a:spcPct val="90000"/>
              </a:lnSpc>
            </a:pPr>
            <a:r>
              <a:rPr lang="en-US" dirty="0" smtClean="0"/>
              <a:t>The recycled materials must be separated by type.</a:t>
            </a:r>
            <a:endParaRPr lang="en-US" dirty="0" smtClean="0"/>
          </a:p>
          <a:p>
            <a:pPr lvl="2" eaLnBrk="1" hangingPunct="1">
              <a:lnSpc>
                <a:spcPct val="90000"/>
              </a:lnSpc>
            </a:pPr>
            <a:r>
              <a:rPr lang="en-US" dirty="0" smtClean="0"/>
              <a:t>There are several different forms of </a:t>
            </a:r>
            <a:r>
              <a:rPr lang="en-US" dirty="0" smtClean="0"/>
              <a:t>plastics</a:t>
            </a:r>
            <a:r>
              <a:rPr lang="en-US" dirty="0" smtClean="0"/>
              <a:t>, labeled #1-7.</a:t>
            </a:r>
          </a:p>
          <a:p>
            <a:pPr lvl="2" eaLnBrk="1" hangingPunct="1">
              <a:lnSpc>
                <a:spcPct val="90000"/>
              </a:lnSpc>
            </a:pPr>
            <a:r>
              <a:rPr lang="en-US" dirty="0" smtClean="0"/>
              <a:t>Each </a:t>
            </a:r>
            <a:r>
              <a:rPr lang="en-US" dirty="0" smtClean="0"/>
              <a:t>must be separated before recycling is possible.</a:t>
            </a:r>
          </a:p>
        </p:txBody>
      </p:sp>
      <p:sp>
        <p:nvSpPr>
          <p:cNvPr id="37890"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E6C81D-A40C-4549-A316-00774FAB86CA}" type="slidenum">
              <a:rPr lang="en-US" sz="1400" smtClean="0"/>
              <a:pPr eaLnBrk="1" hangingPunct="1"/>
              <a:t>28</a:t>
            </a:fld>
            <a:endParaRPr lang="en-US" sz="1400" smtClean="0"/>
          </a:p>
        </p:txBody>
      </p:sp>
      <p:sp>
        <p:nvSpPr>
          <p:cNvPr id="37891" name="Rectangle 2"/>
          <p:cNvSpPr>
            <a:spLocks noGrp="1" noChangeArrowheads="1"/>
          </p:cNvSpPr>
          <p:nvPr>
            <p:ph type="title"/>
          </p:nvPr>
        </p:nvSpPr>
        <p:spPr/>
        <p:txBody>
          <a:bodyPr/>
          <a:lstStyle/>
          <a:p>
            <a:pPr eaLnBrk="1" hangingPunct="1"/>
            <a:r>
              <a:rPr lang="en-US" smtClean="0"/>
              <a:t>Recycling</a:t>
            </a:r>
          </a:p>
        </p:txBody>
      </p:sp>
    </p:spTree>
    <p:extLst>
      <p:ext uri="{BB962C8B-B14F-4D97-AF65-F5344CB8AC3E}">
        <p14:creationId xmlns:p14="http://schemas.microsoft.com/office/powerpoint/2010/main" val="209669819"/>
      </p:ext>
    </p:extLst>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p:txBody>
          <a:bodyPr/>
          <a:lstStyle/>
          <a:p>
            <a:pPr eaLnBrk="1" hangingPunct="1">
              <a:lnSpc>
                <a:spcPct val="90000"/>
              </a:lnSpc>
            </a:pPr>
            <a:r>
              <a:rPr lang="en-US" dirty="0" smtClean="0">
                <a:solidFill>
                  <a:srgbClr val="FFFF00"/>
                </a:solidFill>
              </a:rPr>
              <a:t>Composting</a:t>
            </a:r>
          </a:p>
          <a:p>
            <a:pPr lvl="1" eaLnBrk="1" hangingPunct="1">
              <a:lnSpc>
                <a:spcPct val="90000"/>
              </a:lnSpc>
            </a:pPr>
            <a:r>
              <a:rPr lang="en-US" dirty="0" smtClean="0"/>
              <a:t>Biological degradation of organic material under aerobic conditions.</a:t>
            </a:r>
          </a:p>
          <a:p>
            <a:pPr lvl="1" eaLnBrk="1" hangingPunct="1">
              <a:lnSpc>
                <a:spcPct val="90000"/>
              </a:lnSpc>
            </a:pPr>
            <a:r>
              <a:rPr lang="en-US" dirty="0" smtClean="0"/>
              <a:t>Only works for biodegradable materials.</a:t>
            </a:r>
          </a:p>
        </p:txBody>
      </p:sp>
      <p:sp>
        <p:nvSpPr>
          <p:cNvPr id="38914"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D56D7A-E86A-45F0-B7F3-699427F0A9E0}" type="slidenum">
              <a:rPr lang="en-US" sz="1400" smtClean="0"/>
              <a:pPr eaLnBrk="1" hangingPunct="1"/>
              <a:t>29</a:t>
            </a:fld>
            <a:endParaRPr lang="en-US" sz="1400" smtClean="0"/>
          </a:p>
        </p:txBody>
      </p:sp>
      <p:sp>
        <p:nvSpPr>
          <p:cNvPr id="38915" name="Rectangle 2"/>
          <p:cNvSpPr>
            <a:spLocks noGrp="1" noChangeArrowheads="1"/>
          </p:cNvSpPr>
          <p:nvPr>
            <p:ph type="title"/>
          </p:nvPr>
        </p:nvSpPr>
        <p:spPr/>
        <p:txBody>
          <a:bodyPr/>
          <a:lstStyle/>
          <a:p>
            <a:pPr eaLnBrk="1" hangingPunct="1"/>
            <a:r>
              <a:rPr lang="en-US" smtClean="0"/>
              <a:t>SHRINKING THE WASTE STREAM</a:t>
            </a:r>
          </a:p>
        </p:txBody>
      </p:sp>
    </p:spTree>
    <p:extLst>
      <p:ext uri="{BB962C8B-B14F-4D97-AF65-F5344CB8AC3E}">
        <p14:creationId xmlns:p14="http://schemas.microsoft.com/office/powerpoint/2010/main" val="3126815058"/>
      </p:ext>
    </p:extLst>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924800" cy="4572000"/>
          </a:xfrm>
        </p:spPr>
        <p:txBody>
          <a:bodyPr>
            <a:normAutofit/>
          </a:bodyPr>
          <a:lstStyle/>
          <a:p>
            <a:r>
              <a:rPr lang="en-US" sz="2800" dirty="0" smtClean="0"/>
              <a:t>The city decided to begin using incineration as a way to reduce the volume of trash it was collecting by 70%.</a:t>
            </a:r>
          </a:p>
          <a:p>
            <a:r>
              <a:rPr lang="en-US" sz="2800" dirty="0" smtClean="0"/>
              <a:t>However, the ash that was leftover still needed to be disposed of, and it had much greater concentrations of toxins.</a:t>
            </a:r>
          </a:p>
          <a:p>
            <a:r>
              <a:rPr lang="en-US" sz="2800" dirty="0" smtClean="0"/>
              <a:t>Another private company was hired to haul the ash away on a barge called the </a:t>
            </a:r>
            <a:r>
              <a:rPr lang="en-US" sz="2800" i="1" dirty="0" err="1" smtClean="0"/>
              <a:t>Khian</a:t>
            </a:r>
            <a:r>
              <a:rPr lang="en-US" sz="2800" i="1" dirty="0" smtClean="0"/>
              <a:t> Sea.</a:t>
            </a:r>
            <a:endParaRPr lang="en-US" sz="2800" dirty="0"/>
          </a:p>
        </p:txBody>
      </p:sp>
      <p:sp>
        <p:nvSpPr>
          <p:cNvPr id="4" name="Slide Number Placeholder 3"/>
          <p:cNvSpPr>
            <a:spLocks noGrp="1"/>
          </p:cNvSpPr>
          <p:nvPr>
            <p:ph type="sldNum" sz="quarter" idx="15"/>
          </p:nvPr>
        </p:nvSpPr>
        <p:spPr/>
        <p:txBody>
          <a:bodyPr/>
          <a:lstStyle/>
          <a:p>
            <a:pPr>
              <a:defRPr/>
            </a:pPr>
            <a:fld id="{389D2F9E-6EAB-4D4D-AEFA-A9EED5C5DFB6}" type="slidenum">
              <a:rPr lang="en-US" smtClean="0"/>
              <a:pPr>
                <a:defRPr/>
              </a:pPr>
              <a:t>3</a:t>
            </a:fld>
            <a:endParaRPr lang="en-US"/>
          </a:p>
        </p:txBody>
      </p:sp>
      <p:sp>
        <p:nvSpPr>
          <p:cNvPr id="2" name="Title 1"/>
          <p:cNvSpPr>
            <a:spLocks noGrp="1"/>
          </p:cNvSpPr>
          <p:nvPr>
            <p:ph type="title"/>
          </p:nvPr>
        </p:nvSpPr>
        <p:spPr/>
        <p:txBody>
          <a:bodyPr>
            <a:normAutofit/>
          </a:bodyPr>
          <a:lstStyle/>
          <a:p>
            <a:r>
              <a:rPr lang="en-US" dirty="0" smtClean="0"/>
              <a:t>Philadelphia’s Waste Problem</a:t>
            </a:r>
            <a:endParaRPr lang="en-US" dirty="0"/>
          </a:p>
        </p:txBody>
      </p:sp>
      <p:pic>
        <p:nvPicPr>
          <p:cNvPr id="71682" name="Picture 2" descr="http://lakelandboating.com/spotlightphotos/khians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806244"/>
            <a:ext cx="3175000" cy="197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58513"/>
      </p:ext>
    </p:extLst>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609600" y="1219200"/>
            <a:ext cx="4495800" cy="4572000"/>
          </a:xfrm>
        </p:spPr>
        <p:txBody>
          <a:bodyPr>
            <a:normAutofit/>
          </a:bodyPr>
          <a:lstStyle/>
          <a:p>
            <a:pPr eaLnBrk="1" hangingPunct="1">
              <a:lnSpc>
                <a:spcPct val="90000"/>
              </a:lnSpc>
            </a:pPr>
            <a:r>
              <a:rPr lang="en-US" dirty="0" smtClean="0">
                <a:solidFill>
                  <a:srgbClr val="FFFF00"/>
                </a:solidFill>
              </a:rPr>
              <a:t>Waste Reduction</a:t>
            </a:r>
          </a:p>
          <a:p>
            <a:pPr lvl="1" eaLnBrk="1" hangingPunct="1">
              <a:lnSpc>
                <a:spcPct val="90000"/>
              </a:lnSpc>
            </a:pPr>
            <a:r>
              <a:rPr lang="en-US" dirty="0" smtClean="0"/>
              <a:t>The cheapest and most effective way to reduce waste is to not produce it at all.</a:t>
            </a:r>
          </a:p>
          <a:p>
            <a:pPr lvl="1" eaLnBrk="1" hangingPunct="1">
              <a:lnSpc>
                <a:spcPct val="90000"/>
              </a:lnSpc>
            </a:pPr>
            <a:r>
              <a:rPr lang="en-US" dirty="0" smtClean="0"/>
              <a:t>Excess packaging of food and consumer products is one of our greatest sources of unnecessary waste.</a:t>
            </a:r>
          </a:p>
        </p:txBody>
      </p:sp>
      <p:sp>
        <p:nvSpPr>
          <p:cNvPr id="39938"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F9DDA3-3B2C-410D-96F3-34364171BEA2}" type="slidenum">
              <a:rPr lang="en-US" sz="1400" smtClean="0"/>
              <a:pPr eaLnBrk="1" hangingPunct="1"/>
              <a:t>30</a:t>
            </a:fld>
            <a:endParaRPr lang="en-US" sz="1400" smtClean="0"/>
          </a:p>
        </p:txBody>
      </p:sp>
      <p:sp>
        <p:nvSpPr>
          <p:cNvPr id="39939" name="Rectangle 2"/>
          <p:cNvSpPr>
            <a:spLocks noGrp="1" noChangeArrowheads="1"/>
          </p:cNvSpPr>
          <p:nvPr>
            <p:ph type="title"/>
          </p:nvPr>
        </p:nvSpPr>
        <p:spPr/>
        <p:txBody>
          <a:bodyPr>
            <a:normAutofit/>
          </a:bodyPr>
          <a:lstStyle/>
          <a:p>
            <a:pPr eaLnBrk="1" hangingPunct="1"/>
            <a:r>
              <a:rPr lang="en-US" dirty="0" smtClean="0"/>
              <a:t>SHRINKING THE WASTE STREAM</a:t>
            </a:r>
          </a:p>
        </p:txBody>
      </p:sp>
      <p:pic>
        <p:nvPicPr>
          <p:cNvPr id="2050" name="Picture 2" descr="http://www.packagingdigest.com/photo/147/147325-pdx0804dtrend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27432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78702"/>
      </p:ext>
    </p:extLst>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219200"/>
            <a:ext cx="4876800" cy="4648200"/>
          </a:xfrm>
        </p:spPr>
        <p:txBody>
          <a:bodyPr>
            <a:normAutofit/>
          </a:bodyPr>
          <a:lstStyle/>
          <a:p>
            <a:r>
              <a:rPr lang="en-US" dirty="0" smtClean="0">
                <a:solidFill>
                  <a:srgbClr val="FFFF00"/>
                </a:solidFill>
              </a:rPr>
              <a:t>Integrated waste management </a:t>
            </a:r>
            <a:r>
              <a:rPr lang="en-US" dirty="0" smtClean="0"/>
              <a:t>arranges all of the strategies of dealing with MSW in order from top-to-bottom.</a:t>
            </a:r>
          </a:p>
          <a:p>
            <a:r>
              <a:rPr lang="en-US" dirty="0" smtClean="0"/>
              <a:t>By utilizing the top methods first, the amount of material that must be incinerated or buried is minimized.</a:t>
            </a:r>
          </a:p>
          <a:p>
            <a:pPr lvl="1"/>
            <a:r>
              <a:rPr lang="en-US" dirty="0"/>
              <a:t>The San Francisco Department of Public Works </a:t>
            </a:r>
            <a:r>
              <a:rPr lang="en-US" dirty="0" smtClean="0"/>
              <a:t>is a good example of this strategy</a:t>
            </a:r>
            <a:r>
              <a:rPr lang="en-US" dirty="0"/>
              <a:t>.</a:t>
            </a:r>
          </a:p>
          <a:p>
            <a:endParaRPr lang="en-US"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31</a:t>
            </a:fld>
            <a:endParaRPr lang="en-US"/>
          </a:p>
        </p:txBody>
      </p:sp>
      <p:sp>
        <p:nvSpPr>
          <p:cNvPr id="2" name="Title 1"/>
          <p:cNvSpPr>
            <a:spLocks noGrp="1"/>
          </p:cNvSpPr>
          <p:nvPr>
            <p:ph type="title"/>
          </p:nvPr>
        </p:nvSpPr>
        <p:spPr/>
        <p:txBody>
          <a:bodyPr/>
          <a:lstStyle/>
          <a:p>
            <a:r>
              <a:rPr lang="en-US" dirty="0" smtClean="0"/>
              <a:t>Integrated waste management</a:t>
            </a:r>
            <a:endParaRPr lang="en-US" dirty="0"/>
          </a:p>
        </p:txBody>
      </p:sp>
      <p:pic>
        <p:nvPicPr>
          <p:cNvPr id="3074" name="Picture 2" descr="http://ohioline.osu.edu/cd-fact/images/0106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312766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78326"/>
      </p:ext>
    </p:extLst>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381000"/>
            <a:ext cx="7924800" cy="990600"/>
          </a:xfrm>
        </p:spPr>
        <p:txBody>
          <a:bodyPr>
            <a:normAutofit/>
          </a:bodyPr>
          <a:lstStyle/>
          <a:p>
            <a:r>
              <a:rPr lang="en-US" sz="2400" dirty="0" smtClean="0"/>
              <a:t>Recyclable materials are collected in special containers.  These are collected, machine-sorted, and hand-sorted.</a:t>
            </a:r>
            <a:endParaRPr lang="en-US" sz="2400"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32</a:t>
            </a:fld>
            <a:endParaRPr lang="en-US"/>
          </a:p>
        </p:txBody>
      </p:sp>
      <p:pic>
        <p:nvPicPr>
          <p:cNvPr id="5" name="moogaloop.swf?clip_id=45738330&amp;force_embed=1&amp;server=vimeo.com&amp;show_title=1&amp;show_byline=1&amp;show_portrait=1&amp;color=00adef&amp;fullscreen=1&amp;autoplay=0&amp;loop=0"/>
          <p:cNvPicPr>
            <a:picLocks noRot="1" noChangeAspect="1"/>
          </p:cNvPicPr>
          <p:nvPr>
            <a:videoFile r:link="rId1"/>
          </p:nvPr>
        </p:nvPicPr>
        <p:blipFill>
          <a:blip r:embed="rId3"/>
          <a:stretch>
            <a:fillRect/>
          </a:stretch>
        </p:blipFill>
        <p:spPr>
          <a:xfrm>
            <a:off x="1524000" y="1268681"/>
            <a:ext cx="6400800" cy="4800600"/>
          </a:xfrm>
          <a:prstGeom prst="rect">
            <a:avLst/>
          </a:prstGeom>
        </p:spPr>
      </p:pic>
      <p:sp>
        <p:nvSpPr>
          <p:cNvPr id="7" name="Content Placeholder 1"/>
          <p:cNvSpPr txBox="1">
            <a:spLocks/>
          </p:cNvSpPr>
          <p:nvPr/>
        </p:nvSpPr>
        <p:spPr>
          <a:xfrm>
            <a:off x="457200" y="6096000"/>
            <a:ext cx="8229600" cy="3810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ctr">
              <a:buFont typeface="Wingdings 2"/>
              <a:buNone/>
            </a:pPr>
            <a:r>
              <a:rPr lang="en-US" sz="1800" dirty="0" smtClean="0"/>
              <a:t>Dirty Jobs Season 1, Episode 4</a:t>
            </a:r>
            <a:endParaRPr lang="en-US" sz="1800" dirty="0"/>
          </a:p>
        </p:txBody>
      </p:sp>
    </p:spTree>
    <p:extLst>
      <p:ext uri="{BB962C8B-B14F-4D97-AF65-F5344CB8AC3E}">
        <p14:creationId xmlns:p14="http://schemas.microsoft.com/office/powerpoint/2010/main" val="305213401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381000"/>
            <a:ext cx="8229600" cy="1066800"/>
          </a:xfrm>
        </p:spPr>
        <p:txBody>
          <a:bodyPr>
            <a:normAutofit/>
          </a:bodyPr>
          <a:lstStyle/>
          <a:p>
            <a:r>
              <a:rPr lang="en-US" sz="2400" dirty="0" smtClean="0"/>
              <a:t>Compostable material, primarily food scraps, is collected in a separate run.</a:t>
            </a:r>
            <a:endParaRPr lang="en-US" sz="2400"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33</a:t>
            </a:fld>
            <a:endParaRPr lang="en-US"/>
          </a:p>
        </p:txBody>
      </p:sp>
      <p:pic>
        <p:nvPicPr>
          <p:cNvPr id="5" name="moogaloop.swf?clip_id=45738331&amp;force_embed=1&amp;server=vimeo.com&amp;show_title=1&amp;show_byline=1&amp;show_portrait=1&amp;color=00adef&amp;fullscreen=1&amp;autoplay=0&amp;loop=0"/>
          <p:cNvPicPr>
            <a:picLocks noRot="1" noChangeAspect="1"/>
          </p:cNvPicPr>
          <p:nvPr>
            <a:videoFile r:link="rId1"/>
          </p:nvPr>
        </p:nvPicPr>
        <p:blipFill>
          <a:blip r:embed="rId3"/>
          <a:stretch>
            <a:fillRect/>
          </a:stretch>
        </p:blipFill>
        <p:spPr>
          <a:xfrm>
            <a:off x="1371600" y="1219200"/>
            <a:ext cx="6400800" cy="4800600"/>
          </a:xfrm>
          <a:prstGeom prst="rect">
            <a:avLst/>
          </a:prstGeom>
        </p:spPr>
      </p:pic>
      <p:sp>
        <p:nvSpPr>
          <p:cNvPr id="7" name="Content Placeholder 1"/>
          <p:cNvSpPr txBox="1">
            <a:spLocks/>
          </p:cNvSpPr>
          <p:nvPr/>
        </p:nvSpPr>
        <p:spPr>
          <a:xfrm>
            <a:off x="467096" y="6178137"/>
            <a:ext cx="8229600" cy="304800"/>
          </a:xfrm>
          <a:prstGeom prst="rect">
            <a:avLst/>
          </a:prstGeom>
        </p:spPr>
        <p:txBody>
          <a:bodyPr vert="horz">
            <a:normAutofit fontScale="925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lgn="ctr">
              <a:buFont typeface="Wingdings 2"/>
              <a:buNone/>
            </a:pPr>
            <a:r>
              <a:rPr lang="en-US" sz="1800" dirty="0" smtClean="0"/>
              <a:t>Dirty Jobs Season 1, Episode 4</a:t>
            </a:r>
            <a:endParaRPr lang="en-US" sz="1800" dirty="0"/>
          </a:p>
        </p:txBody>
      </p:sp>
    </p:spTree>
    <p:extLst>
      <p:ext uri="{BB962C8B-B14F-4D97-AF65-F5344CB8AC3E}">
        <p14:creationId xmlns:p14="http://schemas.microsoft.com/office/powerpoint/2010/main" val="5449676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p:txBody>
          <a:bodyPr/>
          <a:lstStyle/>
          <a:p>
            <a:pPr eaLnBrk="1" hangingPunct="1"/>
            <a:r>
              <a:rPr lang="en-US" dirty="0" smtClean="0"/>
              <a:t>EPA estimates U.S. industries generate 265 million metric tons of officially classified hazardous wastes annually.</a:t>
            </a:r>
          </a:p>
          <a:p>
            <a:pPr lvl="1" eaLnBrk="1" hangingPunct="1"/>
            <a:r>
              <a:rPr lang="en-US" dirty="0" smtClean="0"/>
              <a:t>At least 40 million metric tons of toxic and hazardous wastes are released into the environment each year.</a:t>
            </a:r>
          </a:p>
          <a:p>
            <a:pPr lvl="1" eaLnBrk="1" hangingPunct="1"/>
            <a:r>
              <a:rPr lang="en-US" dirty="0" smtClean="0"/>
              <a:t>What is hazardous waste?</a:t>
            </a:r>
          </a:p>
        </p:txBody>
      </p:sp>
      <p:sp>
        <p:nvSpPr>
          <p:cNvPr id="18434"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0367E9-C86C-490A-A7E2-2F7A6FD9C6EF}" type="slidenum">
              <a:rPr lang="en-US" sz="1400" smtClean="0"/>
              <a:pPr eaLnBrk="1" hangingPunct="1"/>
              <a:t>34</a:t>
            </a:fld>
            <a:endParaRPr lang="en-US" sz="1400" smtClean="0"/>
          </a:p>
        </p:txBody>
      </p:sp>
      <p:sp>
        <p:nvSpPr>
          <p:cNvPr id="18435" name="Rectangle 2"/>
          <p:cNvSpPr>
            <a:spLocks noGrp="1" noChangeArrowheads="1"/>
          </p:cNvSpPr>
          <p:nvPr>
            <p:ph type="title"/>
          </p:nvPr>
        </p:nvSpPr>
        <p:spPr/>
        <p:txBody>
          <a:bodyPr>
            <a:normAutofit fontScale="90000"/>
          </a:bodyPr>
          <a:lstStyle/>
          <a:p>
            <a:pPr eaLnBrk="1" hangingPunct="1"/>
            <a:r>
              <a:rPr lang="en-US" smtClean="0"/>
              <a:t>HAZARDOUS AND TOXIC WASTES</a:t>
            </a:r>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p:txBody>
          <a:bodyPr>
            <a:normAutofit/>
          </a:bodyPr>
          <a:lstStyle/>
          <a:p>
            <a:pPr eaLnBrk="1" hangingPunct="1"/>
            <a:r>
              <a:rPr lang="en-US" dirty="0" smtClean="0"/>
              <a:t>Legally, </a:t>
            </a:r>
            <a:r>
              <a:rPr lang="en-US" dirty="0" smtClean="0">
                <a:solidFill>
                  <a:srgbClr val="FFFF00"/>
                </a:solidFill>
              </a:rPr>
              <a:t>hazardous waste </a:t>
            </a:r>
            <a:r>
              <a:rPr lang="en-US" dirty="0" smtClean="0"/>
              <a:t>is any discarded liquid or solid that contains substances known to be:</a:t>
            </a:r>
          </a:p>
          <a:p>
            <a:pPr lvl="1" eaLnBrk="1" hangingPunct="1"/>
            <a:r>
              <a:rPr lang="en-US" dirty="0" smtClean="0"/>
              <a:t>Fatal to humans or laboratory animals in low doses.</a:t>
            </a:r>
          </a:p>
          <a:p>
            <a:pPr lvl="1" eaLnBrk="1" hangingPunct="1"/>
            <a:r>
              <a:rPr lang="en-US" dirty="0" smtClean="0"/>
              <a:t>Toxic, carcinogenic, mutagenic, or </a:t>
            </a:r>
            <a:r>
              <a:rPr lang="en-US" dirty="0" err="1" smtClean="0"/>
              <a:t>teratogenic</a:t>
            </a:r>
            <a:r>
              <a:rPr lang="en-US" dirty="0" smtClean="0"/>
              <a:t> to humans or other life-forms.</a:t>
            </a:r>
          </a:p>
          <a:p>
            <a:pPr lvl="1" eaLnBrk="1" hangingPunct="1"/>
            <a:r>
              <a:rPr lang="en-US" dirty="0" smtClean="0"/>
              <a:t>Ignitable with a flash point less than 60</a:t>
            </a:r>
            <a:r>
              <a:rPr lang="en-US" baseline="30000" dirty="0" smtClean="0"/>
              <a:t>o</a:t>
            </a:r>
            <a:r>
              <a:rPr lang="en-US" dirty="0" smtClean="0"/>
              <a:t> C.</a:t>
            </a:r>
          </a:p>
          <a:p>
            <a:pPr lvl="1" eaLnBrk="1" hangingPunct="1"/>
            <a:r>
              <a:rPr lang="en-US" dirty="0" smtClean="0"/>
              <a:t>Corrosive</a:t>
            </a:r>
          </a:p>
          <a:p>
            <a:pPr lvl="1" eaLnBrk="1" hangingPunct="1"/>
            <a:r>
              <a:rPr lang="en-US" dirty="0" smtClean="0"/>
              <a:t>Explosive or highly reactive.</a:t>
            </a:r>
          </a:p>
        </p:txBody>
      </p:sp>
      <p:sp>
        <p:nvSpPr>
          <p:cNvPr id="19458"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1F239E-B119-45AF-BDEB-5529BCB89013}" type="slidenum">
              <a:rPr lang="en-US" sz="1400" smtClean="0"/>
              <a:pPr eaLnBrk="1" hangingPunct="1"/>
              <a:t>35</a:t>
            </a:fld>
            <a:endParaRPr lang="en-US" sz="1400" smtClean="0"/>
          </a:p>
        </p:txBody>
      </p:sp>
      <p:sp>
        <p:nvSpPr>
          <p:cNvPr id="19459" name="Rectangle 2"/>
          <p:cNvSpPr>
            <a:spLocks noGrp="1" noChangeArrowheads="1"/>
          </p:cNvSpPr>
          <p:nvPr>
            <p:ph type="title"/>
          </p:nvPr>
        </p:nvSpPr>
        <p:spPr/>
        <p:txBody>
          <a:bodyPr/>
          <a:lstStyle/>
          <a:p>
            <a:pPr eaLnBrk="1" hangingPunct="1"/>
            <a:r>
              <a:rPr lang="en-US" smtClean="0"/>
              <a:t>Hazardous Waste</a:t>
            </a:r>
          </a:p>
        </p:txBody>
      </p:sp>
    </p:spTree>
  </p:cSld>
  <p:clrMapOvr>
    <a:masterClrMapping/>
  </p:clrMapOvr>
  <p:transition>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normAutofit/>
          </a:bodyPr>
          <a:lstStyle/>
          <a:p>
            <a:r>
              <a:rPr lang="en-US" dirty="0" smtClean="0"/>
              <a:t>Founded by William Love, who was trying to design a city that ran off hydroelectric power.</a:t>
            </a:r>
          </a:p>
          <a:p>
            <a:r>
              <a:rPr lang="en-US" dirty="0" smtClean="0"/>
              <a:t>Love began digging a canal to Niagara Falls, but the project was abandoned.</a:t>
            </a:r>
          </a:p>
          <a:p>
            <a:r>
              <a:rPr lang="en-US" dirty="0" smtClean="0"/>
              <a:t>The area became popular as a local swimming hole.</a:t>
            </a:r>
          </a:p>
          <a:p>
            <a:endParaRPr lang="en-US" dirty="0" smtClean="0"/>
          </a:p>
          <a:p>
            <a:pPr lvl="1"/>
            <a:endParaRPr lang="en-US" dirty="0" smtClean="0"/>
          </a:p>
        </p:txBody>
      </p:sp>
      <p:sp>
        <p:nvSpPr>
          <p:cNvPr id="20484"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CFDDAC-3AFA-45A1-B3B2-C05B5CF54902}" type="slidenum">
              <a:rPr lang="en-US" sz="1400" smtClean="0"/>
              <a:pPr eaLnBrk="1" hangingPunct="1"/>
              <a:t>36</a:t>
            </a:fld>
            <a:endParaRPr lang="en-US" sz="1400" smtClean="0"/>
          </a:p>
        </p:txBody>
      </p:sp>
      <p:sp>
        <p:nvSpPr>
          <p:cNvPr id="20482" name="Title 1"/>
          <p:cNvSpPr>
            <a:spLocks noGrp="1"/>
          </p:cNvSpPr>
          <p:nvPr>
            <p:ph type="title"/>
          </p:nvPr>
        </p:nvSpPr>
        <p:spPr/>
        <p:txBody>
          <a:bodyPr/>
          <a:lstStyle/>
          <a:p>
            <a:r>
              <a:rPr lang="en-US" smtClean="0"/>
              <a:t>Love Canal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721098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Hooker Chemical bought the land and used the canal as a dumpsite for several hazardous chemicals.</a:t>
            </a:r>
          </a:p>
          <a:p>
            <a:r>
              <a:rPr lang="en-US" dirty="0"/>
              <a:t>The city of Niagara Falls, desperate for inexpensive land to accommodate a growing population, pressured Hooker Chemical to sell.</a:t>
            </a:r>
          </a:p>
          <a:p>
            <a:endParaRPr lang="en-US"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37</a:t>
            </a:fld>
            <a:endParaRPr lang="en-US"/>
          </a:p>
        </p:txBody>
      </p:sp>
      <p:sp>
        <p:nvSpPr>
          <p:cNvPr id="4" name="Title 3"/>
          <p:cNvSpPr>
            <a:spLocks noGrp="1"/>
          </p:cNvSpPr>
          <p:nvPr>
            <p:ph type="title"/>
          </p:nvPr>
        </p:nvSpPr>
        <p:spPr/>
        <p:txBody>
          <a:bodyPr/>
          <a:lstStyle/>
          <a:p>
            <a:r>
              <a:rPr lang="en-US" dirty="0" smtClean="0"/>
              <a:t>Love Canal</a:t>
            </a:r>
            <a:endParaRPr lang="en-US" dirty="0"/>
          </a:p>
        </p:txBody>
      </p:sp>
    </p:spTree>
    <p:extLst>
      <p:ext uri="{BB962C8B-B14F-4D97-AF65-F5344CB8AC3E}">
        <p14:creationId xmlns:p14="http://schemas.microsoft.com/office/powerpoint/2010/main" val="777640081"/>
      </p:ext>
    </p:extLst>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quit deed issued when the property was sold stated,</a:t>
            </a:r>
          </a:p>
          <a:p>
            <a:pPr marL="365760" lvl="1" indent="0">
              <a:buNone/>
            </a:pPr>
            <a:r>
              <a:rPr lang="en-US" sz="2000" dirty="0" smtClean="0"/>
              <a:t>“</a:t>
            </a:r>
            <a:r>
              <a:rPr lang="en-US" sz="2000" dirty="0"/>
              <a:t>Prior to the delivery of this instrument of conveyance, the grantee herein has been advised by the grantor that the premises above described have been filled, in whole or in part, to the present grade level thereof with waste products resulting from the manufacturing of </a:t>
            </a:r>
            <a:r>
              <a:rPr lang="en-US" sz="2000" dirty="0" smtClean="0"/>
              <a:t>chemicals”</a:t>
            </a:r>
          </a:p>
          <a:p>
            <a:pPr marL="365760" lvl="1" indent="0">
              <a:buNone/>
            </a:pPr>
            <a:endParaRPr lang="en-US" sz="2000" dirty="0"/>
          </a:p>
          <a:p>
            <a:pPr marL="365760" lvl="1" indent="0">
              <a:buNone/>
            </a:pPr>
            <a:r>
              <a:rPr lang="en-US" sz="2000" dirty="0" smtClean="0"/>
              <a:t>“…no </a:t>
            </a:r>
            <a:r>
              <a:rPr lang="en-US" sz="2000" dirty="0"/>
              <a:t>claim, suit, action or demand of any nature whatsoever shall ever be made by </a:t>
            </a:r>
            <a:r>
              <a:rPr lang="en-US" sz="2000" dirty="0" smtClean="0"/>
              <a:t>[Niagara Falls School District], </a:t>
            </a:r>
            <a:r>
              <a:rPr lang="en-US" sz="2000" dirty="0"/>
              <a:t>its successors or assigns, against </a:t>
            </a:r>
            <a:r>
              <a:rPr lang="en-US" sz="2000" dirty="0" smtClean="0"/>
              <a:t>[Hooker]”</a:t>
            </a:r>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38</a:t>
            </a:fld>
            <a:endParaRPr lang="en-US"/>
          </a:p>
        </p:txBody>
      </p:sp>
      <p:sp>
        <p:nvSpPr>
          <p:cNvPr id="4" name="Title 3"/>
          <p:cNvSpPr>
            <a:spLocks noGrp="1"/>
          </p:cNvSpPr>
          <p:nvPr>
            <p:ph type="title"/>
          </p:nvPr>
        </p:nvSpPr>
        <p:spPr/>
        <p:txBody>
          <a:bodyPr/>
          <a:lstStyle/>
          <a:p>
            <a:r>
              <a:rPr lang="en-US" dirty="0" smtClean="0"/>
              <a:t>Love Canal</a:t>
            </a:r>
            <a:endParaRPr lang="en-US" dirty="0"/>
          </a:p>
        </p:txBody>
      </p:sp>
    </p:spTree>
    <p:extLst>
      <p:ext uri="{BB962C8B-B14F-4D97-AF65-F5344CB8AC3E}">
        <p14:creationId xmlns:p14="http://schemas.microsoft.com/office/powerpoint/2010/main" val="3710462765"/>
      </p:ext>
    </p:extLst>
  </p:cSld>
  <p:clrMapOvr>
    <a:masterClrMapping/>
  </p:clrMapOvr>
  <p:transition>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spite of the warnings, the school district constructed a school immediately adjacent to the canal dump site.  </a:t>
            </a:r>
          </a:p>
          <a:p>
            <a:pPr lvl="1"/>
            <a:r>
              <a:rPr lang="en-US" dirty="0" smtClean="0"/>
              <a:t>The school playground was constructed immediately on top.</a:t>
            </a:r>
          </a:p>
          <a:p>
            <a:r>
              <a:rPr lang="en-US" dirty="0" smtClean="0"/>
              <a:t>Dozens of homes were also constructed adjacent to the canal once the school was completed.</a:t>
            </a:r>
            <a:endParaRPr lang="en-US"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39</a:t>
            </a:fld>
            <a:endParaRPr lang="en-US"/>
          </a:p>
        </p:txBody>
      </p:sp>
      <p:sp>
        <p:nvSpPr>
          <p:cNvPr id="4" name="Title 3"/>
          <p:cNvSpPr>
            <a:spLocks noGrp="1"/>
          </p:cNvSpPr>
          <p:nvPr>
            <p:ph type="title"/>
          </p:nvPr>
        </p:nvSpPr>
        <p:spPr/>
        <p:txBody>
          <a:bodyPr/>
          <a:lstStyle/>
          <a:p>
            <a:r>
              <a:rPr lang="en-US" dirty="0" smtClean="0"/>
              <a:t>Love Canal</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114800"/>
            <a:ext cx="602126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87908"/>
      </p:ext>
    </p:extLst>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799"/>
            <a:ext cx="7924800" cy="5257801"/>
          </a:xfrm>
        </p:spPr>
        <p:txBody>
          <a:bodyPr>
            <a:normAutofit fontScale="77500" lnSpcReduction="20000"/>
          </a:bodyPr>
          <a:lstStyle/>
          <a:p>
            <a:r>
              <a:rPr lang="en-US" sz="3400" dirty="0" smtClean="0"/>
              <a:t>The barge was to be dumped on a man-made island on the Bahamas, but it was turned away.</a:t>
            </a:r>
          </a:p>
          <a:p>
            <a:pPr lvl="1"/>
            <a:r>
              <a:rPr lang="en-US" sz="3400" dirty="0" smtClean="0"/>
              <a:t>Also turned away by the Dominican Republic, Honduras, Panama, and Bermuda.</a:t>
            </a:r>
          </a:p>
          <a:p>
            <a:endParaRPr lang="en-US" sz="3400" dirty="0" smtClean="0"/>
          </a:p>
          <a:p>
            <a:r>
              <a:rPr lang="en-US" sz="3400" dirty="0" smtClean="0"/>
              <a:t>The Haitian government was persuaded by the crew to accept 4,000 tons </a:t>
            </a:r>
            <a:br>
              <a:rPr lang="en-US" sz="3400" dirty="0" smtClean="0"/>
            </a:br>
            <a:r>
              <a:rPr lang="en-US" sz="3400" dirty="0" smtClean="0"/>
              <a:t>of the ash.</a:t>
            </a:r>
          </a:p>
          <a:p>
            <a:pPr lvl="1"/>
            <a:r>
              <a:rPr lang="en-US" sz="3400" dirty="0" smtClean="0"/>
              <a:t>It was described as </a:t>
            </a:r>
            <a:br>
              <a:rPr lang="en-US" sz="3400" dirty="0" smtClean="0"/>
            </a:br>
            <a:r>
              <a:rPr lang="en-US" sz="3400" dirty="0" smtClean="0"/>
              <a:t>“topsoil fertilizer”.</a:t>
            </a:r>
          </a:p>
          <a:p>
            <a:pPr lvl="1"/>
            <a:r>
              <a:rPr lang="en-US" sz="3400" dirty="0" smtClean="0"/>
              <a:t>By the time the </a:t>
            </a:r>
            <a:br>
              <a:rPr lang="en-US" sz="3400" dirty="0" smtClean="0"/>
            </a:br>
            <a:r>
              <a:rPr lang="en-US" sz="3400" dirty="0" smtClean="0"/>
              <a:t>government </a:t>
            </a:r>
            <a:br>
              <a:rPr lang="en-US" sz="3400" dirty="0" smtClean="0"/>
            </a:br>
            <a:r>
              <a:rPr lang="en-US" sz="3400" dirty="0" smtClean="0"/>
              <a:t>was alerted to the true </a:t>
            </a:r>
            <a:br>
              <a:rPr lang="en-US" sz="3400" dirty="0" smtClean="0"/>
            </a:br>
            <a:r>
              <a:rPr lang="en-US" sz="3400" dirty="0" smtClean="0"/>
              <a:t>nature of the cargo, the </a:t>
            </a:r>
            <a:br>
              <a:rPr lang="en-US" sz="3400" dirty="0" smtClean="0"/>
            </a:br>
            <a:r>
              <a:rPr lang="en-US" sz="3400" dirty="0" smtClean="0"/>
              <a:t>ship had left.</a:t>
            </a:r>
          </a:p>
          <a:p>
            <a:endParaRPr lang="en-US" dirty="0"/>
          </a:p>
        </p:txBody>
      </p:sp>
      <p:sp>
        <p:nvSpPr>
          <p:cNvPr id="4" name="Slide Number Placeholder 3"/>
          <p:cNvSpPr>
            <a:spLocks noGrp="1"/>
          </p:cNvSpPr>
          <p:nvPr>
            <p:ph type="sldNum" sz="quarter" idx="15"/>
          </p:nvPr>
        </p:nvSpPr>
        <p:spPr/>
        <p:txBody>
          <a:bodyPr/>
          <a:lstStyle/>
          <a:p>
            <a:pPr>
              <a:defRPr/>
            </a:pPr>
            <a:fld id="{389D2F9E-6EAB-4D4D-AEFA-A9EED5C5DFB6}" type="slidenum">
              <a:rPr lang="en-US" smtClean="0"/>
              <a:pPr>
                <a:defRPr/>
              </a:pPr>
              <a:t>4</a:t>
            </a:fld>
            <a:endParaRPr lang="en-US"/>
          </a:p>
        </p:txBody>
      </p:sp>
      <p:sp>
        <p:nvSpPr>
          <p:cNvPr id="2" name="Title 1"/>
          <p:cNvSpPr>
            <a:spLocks noGrp="1"/>
          </p:cNvSpPr>
          <p:nvPr>
            <p:ph type="title"/>
          </p:nvPr>
        </p:nvSpPr>
        <p:spPr>
          <a:xfrm>
            <a:off x="609600" y="274638"/>
            <a:ext cx="7924800" cy="715962"/>
          </a:xfrm>
        </p:spPr>
        <p:txBody>
          <a:bodyPr>
            <a:normAutofit fontScale="90000"/>
          </a:bodyPr>
          <a:lstStyle/>
          <a:p>
            <a:r>
              <a:rPr lang="en-US" dirty="0" smtClean="0"/>
              <a:t>The Voyage of the </a:t>
            </a:r>
            <a:r>
              <a:rPr lang="en-US" dirty="0" err="1" smtClean="0"/>
              <a:t>Khian</a:t>
            </a:r>
            <a:r>
              <a:rPr lang="en-US" dirty="0" smtClean="0"/>
              <a:t> Sea</a:t>
            </a:r>
            <a:endParaRPr lang="en-US" dirty="0"/>
          </a:p>
        </p:txBody>
      </p:sp>
      <p:pic>
        <p:nvPicPr>
          <p:cNvPr id="72706" name="Picture 2" descr="http://www.ban.org/library/BanShipbreaking_files/slide0020_image07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3947833"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467052"/>
      </p:ext>
    </p:extLst>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19800"/>
            <a:ext cx="8229600" cy="457200"/>
          </a:xfrm>
        </p:spPr>
        <p:txBody>
          <a:bodyPr>
            <a:normAutofit/>
          </a:bodyPr>
          <a:lstStyle/>
          <a:p>
            <a:pPr marL="0" indent="0" algn="ctr">
              <a:buNone/>
            </a:pPr>
            <a:r>
              <a:rPr lang="en-US" sz="1800" dirty="0" smtClean="0"/>
              <a:t>Modern Marvels, Engineering Disasters 13</a:t>
            </a:r>
            <a:endParaRPr lang="en-US" sz="1800"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40</a:t>
            </a:fld>
            <a:endParaRPr lang="en-US"/>
          </a:p>
        </p:txBody>
      </p:sp>
      <p:pic>
        <p:nvPicPr>
          <p:cNvPr id="6" name="moogaloop.swf?clip_id=45768565&amp;force_embed=1&amp;server=vimeo.com&amp;show_title=1&amp;show_byline=1&amp;show_portrait=1&amp;color=00adef&amp;fullscreen=1&amp;autoplay=0&amp;loop=0"/>
          <p:cNvPicPr>
            <a:picLocks noRot="1" noChangeAspect="1"/>
          </p:cNvPicPr>
          <p:nvPr>
            <a:videoFile r:link="rId1"/>
          </p:nvPr>
        </p:nvPicPr>
        <p:blipFill>
          <a:blip r:embed="rId3"/>
          <a:stretch>
            <a:fillRect/>
          </a:stretch>
        </p:blipFill>
        <p:spPr>
          <a:xfrm>
            <a:off x="914400" y="304800"/>
            <a:ext cx="7543800" cy="5657850"/>
          </a:xfrm>
          <a:prstGeom prst="rect">
            <a:avLst/>
          </a:prstGeom>
        </p:spPr>
      </p:pic>
    </p:spTree>
    <p:extLst>
      <p:ext uri="{BB962C8B-B14F-4D97-AF65-F5344CB8AC3E}">
        <p14:creationId xmlns:p14="http://schemas.microsoft.com/office/powerpoint/2010/main" val="20490473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p:txBody>
          <a:bodyPr/>
          <a:lstStyle/>
          <a:p>
            <a:r>
              <a:rPr lang="en-US" dirty="0" smtClean="0">
                <a:solidFill>
                  <a:srgbClr val="FFFF00"/>
                </a:solidFill>
              </a:rPr>
              <a:t>Resource Conservation and Recovery Act (RCRA) of 1976.</a:t>
            </a:r>
          </a:p>
          <a:p>
            <a:pPr lvl="1"/>
            <a:r>
              <a:rPr lang="en-US" dirty="0" smtClean="0"/>
              <a:t>Comprehensive set of laws that require the proper treatment and storage of hazardous wastes.</a:t>
            </a:r>
          </a:p>
          <a:p>
            <a:pPr lvl="1"/>
            <a:r>
              <a:rPr lang="en-US" dirty="0" smtClean="0"/>
              <a:t>Companies must track and account for all wastes from their creation to eventual disposal.</a:t>
            </a:r>
          </a:p>
          <a:p>
            <a:pPr lvl="2" eaLnBrk="1" hangingPunct="1"/>
            <a:endParaRPr lang="en-US" dirty="0" smtClean="0">
              <a:solidFill>
                <a:srgbClr val="FFFF00"/>
              </a:solidFill>
            </a:endParaRPr>
          </a:p>
        </p:txBody>
      </p:sp>
      <p:sp>
        <p:nvSpPr>
          <p:cNvPr id="21506"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E42B15-28C2-4A2F-AEF1-E01C261409CA}" type="slidenum">
              <a:rPr lang="en-US" sz="1400" smtClean="0"/>
              <a:pPr eaLnBrk="1" hangingPunct="1"/>
              <a:t>41</a:t>
            </a:fld>
            <a:endParaRPr lang="en-US" sz="1400" smtClean="0"/>
          </a:p>
        </p:txBody>
      </p:sp>
      <p:sp>
        <p:nvSpPr>
          <p:cNvPr id="21507" name="Rectangle 2"/>
          <p:cNvSpPr>
            <a:spLocks noGrp="1" noChangeArrowheads="1"/>
          </p:cNvSpPr>
          <p:nvPr>
            <p:ph type="title"/>
          </p:nvPr>
        </p:nvSpPr>
        <p:spPr/>
        <p:txBody>
          <a:bodyPr/>
          <a:lstStyle/>
          <a:p>
            <a:pPr eaLnBrk="1" hangingPunct="1"/>
            <a:r>
              <a:rPr lang="en-US" smtClean="0"/>
              <a:t>Hazardous Waste Disposal</a:t>
            </a:r>
          </a:p>
        </p:txBody>
      </p:sp>
    </p:spTree>
  </p:cSld>
  <p:clrMapOvr>
    <a:masterClrMapping/>
  </p:clrMapOvr>
  <p:transition>
    <p:zoom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439470-FF03-4C2B-9AAE-2F1B5C987708}" type="slidenum">
              <a:rPr lang="en-US" sz="1400" smtClean="0"/>
              <a:pPr eaLnBrk="1" hangingPunct="1"/>
              <a:t>42</a:t>
            </a:fld>
            <a:endParaRPr lang="en-US" sz="1400" smtClean="0"/>
          </a:p>
        </p:txBody>
      </p:sp>
      <p:sp>
        <p:nvSpPr>
          <p:cNvPr id="22531" name="Rectangle 2"/>
          <p:cNvSpPr>
            <a:spLocks noGrp="1" noChangeArrowheads="1"/>
          </p:cNvSpPr>
          <p:nvPr>
            <p:ph type="title"/>
          </p:nvPr>
        </p:nvSpPr>
        <p:spPr>
          <a:xfrm>
            <a:off x="609600" y="274638"/>
            <a:ext cx="7924800" cy="639762"/>
          </a:xfrm>
        </p:spPr>
        <p:txBody>
          <a:bodyPr>
            <a:normAutofit fontScale="90000"/>
          </a:bodyPr>
          <a:lstStyle/>
          <a:p>
            <a:pPr eaLnBrk="1" hangingPunct="1"/>
            <a:r>
              <a:rPr lang="en-US" dirty="0" smtClean="0"/>
              <a:t>Cradle to Grave</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990600"/>
            <a:ext cx="90582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p:txBody>
          <a:bodyPr/>
          <a:lstStyle/>
          <a:p>
            <a:pPr eaLnBrk="1" hangingPunct="1">
              <a:lnSpc>
                <a:spcPct val="90000"/>
              </a:lnSpc>
            </a:pPr>
            <a:r>
              <a:rPr lang="en-US" dirty="0" smtClean="0">
                <a:solidFill>
                  <a:srgbClr val="FFFF00"/>
                </a:solidFill>
              </a:rPr>
              <a:t>Comprehensive Environmental Response, Compensation and Liability Act (CERCLA).</a:t>
            </a:r>
          </a:p>
          <a:p>
            <a:pPr lvl="1" eaLnBrk="1" hangingPunct="1">
              <a:lnSpc>
                <a:spcPct val="90000"/>
              </a:lnSpc>
            </a:pPr>
            <a:r>
              <a:rPr lang="en-US" dirty="0" smtClean="0"/>
              <a:t>Also known as the “Superfund”</a:t>
            </a:r>
          </a:p>
          <a:p>
            <a:pPr lvl="1" eaLnBrk="1" hangingPunct="1">
              <a:lnSpc>
                <a:spcPct val="90000"/>
              </a:lnSpc>
            </a:pPr>
            <a:r>
              <a:rPr lang="en-US" dirty="0" smtClean="0"/>
              <a:t>Aimed at rapid containment, cleanup, or remediation of abandoned toxic waste sites.</a:t>
            </a:r>
          </a:p>
          <a:p>
            <a:pPr lvl="1">
              <a:lnSpc>
                <a:spcPct val="90000"/>
              </a:lnSpc>
            </a:pPr>
            <a:r>
              <a:rPr lang="en-US" dirty="0"/>
              <a:t>Anyone associated with a site can be held responsible for the entire clean-up cost.</a:t>
            </a:r>
          </a:p>
          <a:p>
            <a:pPr lvl="1" eaLnBrk="1" hangingPunct="1">
              <a:lnSpc>
                <a:spcPct val="90000"/>
              </a:lnSpc>
            </a:pPr>
            <a:endParaRPr lang="en-US" dirty="0" smtClean="0"/>
          </a:p>
        </p:txBody>
      </p:sp>
      <p:sp>
        <p:nvSpPr>
          <p:cNvPr id="23554"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3D0E65-9778-4F34-8AB3-5434EEBC4841}" type="slidenum">
              <a:rPr lang="en-US" sz="1400" smtClean="0"/>
              <a:pPr eaLnBrk="1" hangingPunct="1"/>
              <a:t>43</a:t>
            </a:fld>
            <a:endParaRPr lang="en-US" sz="1400" smtClean="0"/>
          </a:p>
        </p:txBody>
      </p:sp>
      <p:sp>
        <p:nvSpPr>
          <p:cNvPr id="23555" name="Rectangle 2"/>
          <p:cNvSpPr>
            <a:spLocks noGrp="1" noChangeArrowheads="1"/>
          </p:cNvSpPr>
          <p:nvPr>
            <p:ph type="title"/>
          </p:nvPr>
        </p:nvSpPr>
        <p:spPr/>
        <p:txBody>
          <a:bodyPr/>
          <a:lstStyle/>
          <a:p>
            <a:pPr eaLnBrk="1" hangingPunct="1"/>
            <a:r>
              <a:rPr lang="en-US" smtClean="0"/>
              <a:t>Federal Legislation</a:t>
            </a:r>
          </a:p>
        </p:txBody>
      </p:sp>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228600" y="1066800"/>
            <a:ext cx="5334000" cy="5410200"/>
          </a:xfrm>
        </p:spPr>
        <p:txBody>
          <a:bodyPr/>
          <a:lstStyle/>
          <a:p>
            <a:r>
              <a:rPr lang="en-US" dirty="0" smtClean="0"/>
              <a:t>Petersen Sand and Gravel (Libertyville)</a:t>
            </a:r>
          </a:p>
          <a:p>
            <a:pPr lvl="1"/>
            <a:r>
              <a:rPr lang="en-US" dirty="0" smtClean="0"/>
              <a:t>Site of illegal dumping of paint and solvents.</a:t>
            </a:r>
          </a:p>
          <a:p>
            <a:pPr lvl="1"/>
            <a:r>
              <a:rPr lang="en-US" dirty="0" smtClean="0"/>
              <a:t>Cleanup completed, redeveloped as Independence Grove</a:t>
            </a:r>
          </a:p>
          <a:p>
            <a:endParaRPr lang="en-US" dirty="0" smtClean="0"/>
          </a:p>
          <a:p>
            <a:r>
              <a:rPr lang="en-US" dirty="0" smtClean="0"/>
              <a:t>Yeoman Creek Landfill (Waukegan)</a:t>
            </a:r>
          </a:p>
          <a:p>
            <a:pPr lvl="1"/>
            <a:r>
              <a:rPr lang="en-US" dirty="0" smtClean="0"/>
              <a:t>Improperly lined landfill</a:t>
            </a:r>
          </a:p>
        </p:txBody>
      </p:sp>
      <p:sp>
        <p:nvSpPr>
          <p:cNvPr id="25604"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C97953-5625-48B2-AD79-7179F5AD2A35}" type="slidenum">
              <a:rPr lang="en-US" sz="1400" smtClean="0"/>
              <a:pPr eaLnBrk="1" hangingPunct="1"/>
              <a:t>44</a:t>
            </a:fld>
            <a:endParaRPr lang="en-US" sz="1400" smtClean="0"/>
          </a:p>
        </p:txBody>
      </p:sp>
      <p:sp>
        <p:nvSpPr>
          <p:cNvPr id="25602" name="Title 1"/>
          <p:cNvSpPr>
            <a:spLocks noGrp="1"/>
          </p:cNvSpPr>
          <p:nvPr>
            <p:ph type="title"/>
          </p:nvPr>
        </p:nvSpPr>
        <p:spPr/>
        <p:txBody>
          <a:bodyPr>
            <a:normAutofit/>
          </a:bodyPr>
          <a:lstStyle/>
          <a:p>
            <a:r>
              <a:rPr lang="en-US" smtClean="0"/>
              <a:t>Superfund Sites in Lake County</a:t>
            </a:r>
          </a:p>
        </p:txBody>
      </p:sp>
      <p:pic>
        <p:nvPicPr>
          <p:cNvPr id="5122" name="Picture 2" descr="http://weddingmapper.s3.amazonaws.com/assets/photos/4/58/142337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1430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pa.gov/Region5/cleanup/yeoman/photos/yeoman_im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62400"/>
            <a:ext cx="3429000" cy="237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28600" y="762000"/>
            <a:ext cx="4953000" cy="5638800"/>
          </a:xfrm>
        </p:spPr>
        <p:txBody>
          <a:bodyPr/>
          <a:lstStyle/>
          <a:p>
            <a:endParaRPr lang="en-US" dirty="0"/>
          </a:p>
          <a:p>
            <a:r>
              <a:rPr lang="en-US" dirty="0" smtClean="0"/>
              <a:t>Johns-Manville Corp. (Zion)</a:t>
            </a:r>
          </a:p>
          <a:p>
            <a:pPr lvl="1"/>
            <a:r>
              <a:rPr lang="en-US" dirty="0" smtClean="0"/>
              <a:t>Asbestos disposal site in present-day Illinois Beach state park.</a:t>
            </a:r>
          </a:p>
          <a:p>
            <a:pPr lvl="1"/>
            <a:endParaRPr lang="en-US" dirty="0" smtClean="0"/>
          </a:p>
          <a:p>
            <a:pPr lvl="1">
              <a:buFont typeface="Wingdings" pitchFamily="2" charset="2"/>
              <a:buNone/>
            </a:pPr>
            <a:endParaRPr lang="en-US" dirty="0" smtClean="0"/>
          </a:p>
          <a:p>
            <a:r>
              <a:rPr lang="en-US" dirty="0" smtClean="0"/>
              <a:t>Waukegan Harbor (Waukegan)</a:t>
            </a:r>
          </a:p>
          <a:p>
            <a:pPr lvl="1"/>
            <a:r>
              <a:rPr lang="en-US" dirty="0" smtClean="0"/>
              <a:t>Multiple contaminated sites – hydraulic fluid contamination in the harbor, waste from coke plant in the soil</a:t>
            </a:r>
          </a:p>
        </p:txBody>
      </p:sp>
      <p:sp>
        <p:nvSpPr>
          <p:cNvPr id="26628"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9F6D25-2FB6-4F06-BD22-21F5E0AE8D1B}" type="slidenum">
              <a:rPr lang="en-US" sz="1400" smtClean="0"/>
              <a:pPr eaLnBrk="1" hangingPunct="1"/>
              <a:t>45</a:t>
            </a:fld>
            <a:endParaRPr lang="en-US" sz="1400" smtClean="0"/>
          </a:p>
        </p:txBody>
      </p:sp>
      <p:sp>
        <p:nvSpPr>
          <p:cNvPr id="26626" name="Title 1"/>
          <p:cNvSpPr>
            <a:spLocks noGrp="1"/>
          </p:cNvSpPr>
          <p:nvPr>
            <p:ph type="title"/>
          </p:nvPr>
        </p:nvSpPr>
        <p:spPr>
          <a:xfrm>
            <a:off x="290513" y="304800"/>
            <a:ext cx="8686800" cy="533400"/>
          </a:xfrm>
        </p:spPr>
        <p:txBody>
          <a:bodyPr>
            <a:normAutofit fontScale="90000"/>
          </a:bodyPr>
          <a:lstStyle/>
          <a:p>
            <a:r>
              <a:rPr lang="en-US" dirty="0" smtClean="0"/>
              <a:t>Superfund Sites in Lake County</a:t>
            </a:r>
          </a:p>
        </p:txBody>
      </p:sp>
      <p:pic>
        <p:nvPicPr>
          <p:cNvPr id="6146" name="Picture 2" descr="http://www.swanson-media.com/photos/lightboxes/social/environment/source/image/2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740" y="990600"/>
            <a:ext cx="3643313" cy="5486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228600" y="1066800"/>
            <a:ext cx="8839200" cy="2514600"/>
          </a:xfrm>
        </p:spPr>
        <p:txBody>
          <a:bodyPr/>
          <a:lstStyle/>
          <a:p>
            <a:r>
              <a:rPr lang="en-US" dirty="0" smtClean="0"/>
              <a:t>H.O.D. Landfill</a:t>
            </a:r>
          </a:p>
          <a:p>
            <a:pPr lvl="1"/>
            <a:r>
              <a:rPr lang="en-US" dirty="0" smtClean="0"/>
              <a:t>Improperly sealed, vinyl chloride entering groundwater.</a:t>
            </a:r>
          </a:p>
          <a:p>
            <a:pPr lvl="1"/>
            <a:r>
              <a:rPr lang="en-US" dirty="0" smtClean="0"/>
              <a:t>Retrofitted with methane collection, used to heat nearby high school.</a:t>
            </a:r>
          </a:p>
          <a:p>
            <a:pPr lvl="1">
              <a:buFont typeface="Wingdings" pitchFamily="2" charset="2"/>
              <a:buNone/>
            </a:pPr>
            <a:endParaRPr lang="en-US" dirty="0" smtClean="0"/>
          </a:p>
          <a:p>
            <a:pPr lvl="1">
              <a:buFont typeface="Wingdings" pitchFamily="2" charset="2"/>
              <a:buNone/>
            </a:pPr>
            <a:endParaRPr lang="en-US" dirty="0" smtClean="0"/>
          </a:p>
          <a:p>
            <a:endParaRPr lang="en-US" dirty="0" smtClean="0"/>
          </a:p>
        </p:txBody>
      </p:sp>
      <p:sp>
        <p:nvSpPr>
          <p:cNvPr id="27652"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52ACE2-3B6F-4D3E-9151-E2C2F0C629A4}" type="slidenum">
              <a:rPr lang="en-US" sz="1400" smtClean="0"/>
              <a:pPr eaLnBrk="1" hangingPunct="1"/>
              <a:t>46</a:t>
            </a:fld>
            <a:endParaRPr lang="en-US" sz="1400" smtClean="0"/>
          </a:p>
        </p:txBody>
      </p:sp>
      <p:sp>
        <p:nvSpPr>
          <p:cNvPr id="27650" name="Title 1"/>
          <p:cNvSpPr>
            <a:spLocks noGrp="1"/>
          </p:cNvSpPr>
          <p:nvPr>
            <p:ph type="title"/>
          </p:nvPr>
        </p:nvSpPr>
        <p:spPr>
          <a:xfrm>
            <a:off x="304800" y="457200"/>
            <a:ext cx="8686800" cy="533400"/>
          </a:xfrm>
        </p:spPr>
        <p:txBody>
          <a:bodyPr>
            <a:normAutofit fontScale="90000"/>
          </a:bodyPr>
          <a:lstStyle/>
          <a:p>
            <a:r>
              <a:rPr lang="en-US" dirty="0" smtClean="0"/>
              <a:t>Superfund Sites in Lake County</a:t>
            </a:r>
          </a:p>
        </p:txBody>
      </p:sp>
      <p:pic>
        <p:nvPicPr>
          <p:cNvPr id="7170" name="Picture 2" descr="http://www.cornerstoneeg.com/wp-content/gallery/antioch-community-school-district/antio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124200"/>
            <a:ext cx="36195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dia.treehugger.com/assets/images/2011/10/DirtStudioLandf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2400"/>
            <a:ext cx="2190750" cy="1571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a:xfrm>
            <a:off x="457200" y="1143000"/>
            <a:ext cx="8229600" cy="4953000"/>
          </a:xfrm>
        </p:spPr>
        <p:txBody>
          <a:bodyPr>
            <a:normAutofit/>
          </a:bodyPr>
          <a:lstStyle/>
          <a:p>
            <a:r>
              <a:rPr lang="en-US" dirty="0" smtClean="0"/>
              <a:t>Although most industrialized nations have agreed to stop shipping hazardous and toxic waste to less-developed countries, the practice still continues.</a:t>
            </a:r>
          </a:p>
          <a:p>
            <a:pPr lvl="1"/>
            <a:r>
              <a:rPr lang="en-US" dirty="0" smtClean="0"/>
              <a:t>An international agreement was passed in 1994 called the </a:t>
            </a:r>
            <a:r>
              <a:rPr lang="en-US" dirty="0" smtClean="0">
                <a:solidFill>
                  <a:srgbClr val="FFFF00"/>
                </a:solidFill>
              </a:rPr>
              <a:t>Basel Convention </a:t>
            </a:r>
            <a:r>
              <a:rPr lang="en-US" dirty="0" smtClean="0"/>
              <a:t>that banned the export of hazardous waste.</a:t>
            </a:r>
          </a:p>
          <a:p>
            <a:pPr lvl="1"/>
            <a:r>
              <a:rPr lang="en-US" dirty="0" smtClean="0"/>
              <a:t>In spite of this ban, electronic waste is still often smuggled to poorer countries.</a:t>
            </a:r>
          </a:p>
        </p:txBody>
      </p:sp>
      <p:sp>
        <p:nvSpPr>
          <p:cNvPr id="32770"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30BB1F-D6A6-47E1-A846-1950481CE02B}" type="slidenum">
              <a:rPr lang="en-US" sz="1400" smtClean="0"/>
              <a:pPr eaLnBrk="1" hangingPunct="1"/>
              <a:t>47</a:t>
            </a:fld>
            <a:endParaRPr lang="en-US" sz="1400" smtClean="0"/>
          </a:p>
        </p:txBody>
      </p:sp>
      <p:sp>
        <p:nvSpPr>
          <p:cNvPr id="32771" name="Rectangle 2"/>
          <p:cNvSpPr>
            <a:spLocks noGrp="1" noChangeArrowheads="1"/>
          </p:cNvSpPr>
          <p:nvPr>
            <p:ph type="title"/>
          </p:nvPr>
        </p:nvSpPr>
        <p:spPr/>
        <p:txBody>
          <a:bodyPr>
            <a:normAutofit/>
          </a:bodyPr>
          <a:lstStyle/>
          <a:p>
            <a:pPr eaLnBrk="1" hangingPunct="1"/>
            <a:r>
              <a:rPr lang="en-US" smtClean="0"/>
              <a:t>HAZARDOUS WASTE DISPOSAL</a:t>
            </a:r>
          </a:p>
        </p:txBody>
      </p:sp>
    </p:spTree>
  </p:cSld>
  <p:clrMapOvr>
    <a:masterClrMapping/>
  </p:clrMapOvr>
  <p:transition>
    <p:zoom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19800"/>
            <a:ext cx="8229600" cy="590550"/>
          </a:xfrm>
        </p:spPr>
        <p:txBody>
          <a:bodyPr>
            <a:normAutofit fontScale="62500" lnSpcReduction="20000"/>
          </a:bodyPr>
          <a:lstStyle/>
          <a:p>
            <a:pPr marL="0" indent="0" algn="ctr">
              <a:buNone/>
            </a:pPr>
            <a:r>
              <a:rPr lang="en-US" dirty="0" smtClean="0"/>
              <a:t>60 Minutes, 11/09/2008 </a:t>
            </a:r>
          </a:p>
          <a:p>
            <a:pPr marL="0" indent="0" algn="ctr">
              <a:buNone/>
            </a:pPr>
            <a:r>
              <a:rPr lang="en-US" dirty="0" smtClean="0"/>
              <a:t>“The Electronic Wasteland”</a:t>
            </a:r>
            <a:endParaRPr lang="en-US"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48</a:t>
            </a:fld>
            <a:endParaRPr lang="en-US"/>
          </a:p>
        </p:txBody>
      </p:sp>
      <p:pic>
        <p:nvPicPr>
          <p:cNvPr id="5" name="moogaloop.swf?clip_id=45772836&amp;force_embed=1&amp;server=vimeo.com&amp;show_title=1&amp;show_byline=1&amp;show_portrait=1&amp;color=00adef&amp;fullscreen=1&amp;autoplay=0&amp;loop=0"/>
          <p:cNvPicPr>
            <a:picLocks noRot="1" noChangeAspect="1"/>
          </p:cNvPicPr>
          <p:nvPr>
            <a:videoFile r:link="rId1"/>
          </p:nvPr>
        </p:nvPicPr>
        <p:blipFill>
          <a:blip r:embed="rId3"/>
          <a:stretch>
            <a:fillRect/>
          </a:stretch>
        </p:blipFill>
        <p:spPr>
          <a:xfrm>
            <a:off x="685800" y="304800"/>
            <a:ext cx="7543800" cy="5657850"/>
          </a:xfrm>
          <a:prstGeom prst="rect">
            <a:avLst/>
          </a:prstGeom>
        </p:spPr>
      </p:pic>
    </p:spTree>
    <p:extLst>
      <p:ext uri="{BB962C8B-B14F-4D97-AF65-F5344CB8AC3E}">
        <p14:creationId xmlns:p14="http://schemas.microsoft.com/office/powerpoint/2010/main" val="32769035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Since the first commercial nuclear power plant opened in Pennsylvania in 1958, the amount of nuclear waste produced has continually grown.</a:t>
            </a:r>
          </a:p>
          <a:p>
            <a:r>
              <a:rPr lang="en-US" dirty="0" smtClean="0">
                <a:solidFill>
                  <a:srgbClr val="FFFF00"/>
                </a:solidFill>
              </a:rPr>
              <a:t>High-level nuclear waste </a:t>
            </a:r>
            <a:r>
              <a:rPr lang="en-US" dirty="0" smtClean="0"/>
              <a:t>is primarily used fuel rods that are still radioactively active, but not enough to be used to sustain a fission reaction.</a:t>
            </a:r>
          </a:p>
          <a:p>
            <a:r>
              <a:rPr lang="en-US" dirty="0" smtClean="0">
                <a:solidFill>
                  <a:srgbClr val="FFFF00"/>
                </a:solidFill>
              </a:rPr>
              <a:t>Low-level nuclear waste </a:t>
            </a:r>
            <a:r>
              <a:rPr lang="en-US" dirty="0" smtClean="0"/>
              <a:t>consists of any protective clothing or other handling materials used by plant workers.</a:t>
            </a:r>
            <a:endParaRPr lang="en-US"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49</a:t>
            </a:fld>
            <a:endParaRPr lang="en-US"/>
          </a:p>
        </p:txBody>
      </p:sp>
      <p:sp>
        <p:nvSpPr>
          <p:cNvPr id="4" name="Title 3"/>
          <p:cNvSpPr>
            <a:spLocks noGrp="1"/>
          </p:cNvSpPr>
          <p:nvPr>
            <p:ph type="title"/>
          </p:nvPr>
        </p:nvSpPr>
        <p:spPr/>
        <p:txBody>
          <a:bodyPr/>
          <a:lstStyle/>
          <a:p>
            <a:r>
              <a:rPr lang="en-US" dirty="0" smtClean="0"/>
              <a:t>Nuclear Waste</a:t>
            </a:r>
            <a:endParaRPr lang="en-US" dirty="0"/>
          </a:p>
        </p:txBody>
      </p:sp>
    </p:spTree>
    <p:extLst>
      <p:ext uri="{BB962C8B-B14F-4D97-AF65-F5344CB8AC3E}">
        <p14:creationId xmlns:p14="http://schemas.microsoft.com/office/powerpoint/2010/main" val="3969063278"/>
      </p:ext>
    </p:extLst>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5257800"/>
          </a:xfrm>
        </p:spPr>
        <p:txBody>
          <a:bodyPr/>
          <a:lstStyle/>
          <a:p>
            <a:r>
              <a:rPr lang="en-US" dirty="0" smtClean="0"/>
              <a:t>The </a:t>
            </a:r>
            <a:r>
              <a:rPr lang="en-US" dirty="0" err="1" smtClean="0"/>
              <a:t>Khian</a:t>
            </a:r>
            <a:r>
              <a:rPr lang="en-US" dirty="0" smtClean="0"/>
              <a:t> sea made its way across the Atlantic, towards southeast Asia.  </a:t>
            </a:r>
          </a:p>
          <a:p>
            <a:r>
              <a:rPr lang="en-US" dirty="0" smtClean="0"/>
              <a:t>The name and registration country of the ship was changed twice.</a:t>
            </a:r>
          </a:p>
          <a:p>
            <a:pPr lvl="1"/>
            <a:r>
              <a:rPr lang="en-US" dirty="0" smtClean="0"/>
              <a:t>Unsuccessfully attempted to unload the cargo in Morocco, Yugoslavia, Sri Lanka, and Singapore.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5"/>
          </p:nvPr>
        </p:nvSpPr>
        <p:spPr/>
        <p:txBody>
          <a:bodyPr/>
          <a:lstStyle/>
          <a:p>
            <a:pPr>
              <a:defRPr/>
            </a:pPr>
            <a:fld id="{389D2F9E-6EAB-4D4D-AEFA-A9EED5C5DFB6}" type="slidenum">
              <a:rPr lang="en-US" smtClean="0"/>
              <a:pPr>
                <a:defRPr/>
              </a:pPr>
              <a:t>5</a:t>
            </a:fld>
            <a:endParaRPr lang="en-US"/>
          </a:p>
        </p:txBody>
      </p:sp>
      <p:sp>
        <p:nvSpPr>
          <p:cNvPr id="2" name="Title 1"/>
          <p:cNvSpPr>
            <a:spLocks noGrp="1"/>
          </p:cNvSpPr>
          <p:nvPr>
            <p:ph type="title"/>
          </p:nvPr>
        </p:nvSpPr>
        <p:spPr/>
        <p:txBody>
          <a:bodyPr>
            <a:normAutofit/>
          </a:bodyPr>
          <a:lstStyle/>
          <a:p>
            <a:r>
              <a:rPr lang="en-US" dirty="0" smtClean="0"/>
              <a:t>The Voyage of the </a:t>
            </a:r>
            <a:r>
              <a:rPr lang="en-US" dirty="0" err="1" smtClean="0"/>
              <a:t>Khian</a:t>
            </a:r>
            <a:r>
              <a:rPr lang="en-US" dirty="0" smtClean="0"/>
              <a:t> Sea</a:t>
            </a:r>
            <a:endParaRPr lang="en-US" dirty="0"/>
          </a:p>
        </p:txBody>
      </p:sp>
    </p:spTree>
    <p:extLst>
      <p:ext uri="{BB962C8B-B14F-4D97-AF65-F5344CB8AC3E}">
        <p14:creationId xmlns:p14="http://schemas.microsoft.com/office/powerpoint/2010/main" val="2744677194"/>
      </p:ext>
    </p:extLst>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radioactive elements have a </a:t>
            </a:r>
            <a:r>
              <a:rPr lang="en-US" dirty="0" smtClean="0">
                <a:solidFill>
                  <a:srgbClr val="FFFF00"/>
                </a:solidFill>
              </a:rPr>
              <a:t>half-life</a:t>
            </a:r>
            <a:r>
              <a:rPr lang="en-US" dirty="0" smtClean="0"/>
              <a:t>; the amount of time needed for half of the material to decay into smaller, non-radioactive elements.</a:t>
            </a:r>
          </a:p>
          <a:p>
            <a:r>
              <a:rPr lang="en-US" dirty="0" smtClean="0"/>
              <a:t>Polonium-218, for example, has a half-life of 3 days.</a:t>
            </a:r>
          </a:p>
          <a:p>
            <a:pPr lvl="1"/>
            <a:r>
              <a:rPr lang="en-US" dirty="0" smtClean="0"/>
              <a:t>After 3 days: 50% remains.</a:t>
            </a:r>
          </a:p>
          <a:p>
            <a:pPr lvl="1"/>
            <a:r>
              <a:rPr lang="en-US" dirty="0" smtClean="0"/>
              <a:t>After 6 days, 25% remains.</a:t>
            </a:r>
          </a:p>
          <a:p>
            <a:pPr lvl="1"/>
            <a:r>
              <a:rPr lang="en-US" dirty="0" smtClean="0"/>
              <a:t>After 9 days, 12.5% remains.</a:t>
            </a:r>
          </a:p>
          <a:p>
            <a:r>
              <a:rPr lang="en-US" dirty="0" smtClean="0"/>
              <a:t>Other waste products have a much longer half-life, requiring a long-term storage solution.</a:t>
            </a:r>
          </a:p>
          <a:p>
            <a:pPr lvl="1"/>
            <a:r>
              <a:rPr lang="en-US" dirty="0" smtClean="0"/>
              <a:t>Strontium-90: 29 years</a:t>
            </a:r>
          </a:p>
          <a:p>
            <a:pPr lvl="1"/>
            <a:r>
              <a:rPr lang="en-US" dirty="0" smtClean="0"/>
              <a:t>Plutonium-239: 24,000 years</a:t>
            </a:r>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50</a:t>
            </a:fld>
            <a:endParaRPr lang="en-US"/>
          </a:p>
        </p:txBody>
      </p:sp>
      <p:sp>
        <p:nvSpPr>
          <p:cNvPr id="4" name="Title 3"/>
          <p:cNvSpPr>
            <a:spLocks noGrp="1"/>
          </p:cNvSpPr>
          <p:nvPr>
            <p:ph type="title"/>
          </p:nvPr>
        </p:nvSpPr>
        <p:spPr/>
        <p:txBody>
          <a:bodyPr/>
          <a:lstStyle/>
          <a:p>
            <a:r>
              <a:rPr lang="en-US" dirty="0" smtClean="0"/>
              <a:t>Nuclear Half-Life</a:t>
            </a:r>
            <a:endParaRPr lang="en-US" dirty="0"/>
          </a:p>
        </p:txBody>
      </p:sp>
    </p:spTree>
    <p:extLst>
      <p:ext uri="{BB962C8B-B14F-4D97-AF65-F5344CB8AC3E}">
        <p14:creationId xmlns:p14="http://schemas.microsoft.com/office/powerpoint/2010/main" val="617863299"/>
      </p:ext>
    </p:extLst>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Used fuel rods will initially be placed in cooling pools.   Water will be used to remove heat produced as the rods decay.</a:t>
            </a:r>
          </a:p>
          <a:p>
            <a:pPr marL="0" indent="0">
              <a:buNone/>
            </a:pPr>
            <a:endParaRPr lang="en-US" dirty="0" smtClean="0"/>
          </a:p>
          <a:p>
            <a:pPr marL="0" indent="0">
              <a:buNone/>
            </a:pPr>
            <a:endParaRPr lang="en-US" dirty="0"/>
          </a:p>
          <a:p>
            <a:pPr marL="0" indent="0">
              <a:buNone/>
            </a:pPr>
            <a:r>
              <a:rPr lang="en-US" dirty="0" smtClean="0"/>
              <a:t> </a:t>
            </a:r>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51</a:t>
            </a:fld>
            <a:endParaRPr lang="en-US"/>
          </a:p>
        </p:txBody>
      </p:sp>
      <p:sp>
        <p:nvSpPr>
          <p:cNvPr id="4" name="Title 3"/>
          <p:cNvSpPr>
            <a:spLocks noGrp="1"/>
          </p:cNvSpPr>
          <p:nvPr>
            <p:ph type="title"/>
          </p:nvPr>
        </p:nvSpPr>
        <p:spPr/>
        <p:txBody>
          <a:bodyPr/>
          <a:lstStyle/>
          <a:p>
            <a:r>
              <a:rPr lang="en-US" dirty="0" smtClean="0"/>
              <a:t>High Level Waste Storage</a:t>
            </a:r>
            <a:endParaRPr lang="en-US" dirty="0"/>
          </a:p>
        </p:txBody>
      </p:sp>
      <p:pic>
        <p:nvPicPr>
          <p:cNvPr id="10242" name="Picture 2" descr="http://3.bp.blogspot.com/-2ejiQycXEbk/T9O-y-uWq_I/AAAAAAAAM18/5WEd7zON0C0/s1600/SpentFue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22741"/>
            <a:ext cx="428625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96754"/>
      </p:ext>
    </p:extLst>
  </p:cSld>
  <p:clrMapOvr>
    <a:masterClrMapping/>
  </p:clrMapOvr>
  <p:transition>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1981200"/>
          </a:xfrm>
        </p:spPr>
        <p:txBody>
          <a:bodyPr>
            <a:normAutofit lnSpcReduction="10000"/>
          </a:bodyPr>
          <a:lstStyle/>
          <a:p>
            <a:r>
              <a:rPr lang="en-US" dirty="0"/>
              <a:t>Once the fuel is stable enough, it can be placed in dry cask storage.  These containers are made of thick steel, preventing any radiation from escape</a:t>
            </a:r>
            <a:r>
              <a:rPr lang="en-US" dirty="0" smtClean="0"/>
              <a:t>.</a:t>
            </a:r>
          </a:p>
          <a:p>
            <a:r>
              <a:rPr lang="en-US" dirty="0" smtClean="0"/>
              <a:t>Presently, these containers are all kept on the site of the reactor itself.</a:t>
            </a:r>
            <a:endParaRPr lang="en-US" dirty="0"/>
          </a:p>
          <a:p>
            <a:endParaRPr lang="en-US" dirty="0"/>
          </a:p>
        </p:txBody>
      </p:sp>
      <p:sp>
        <p:nvSpPr>
          <p:cNvPr id="3" name="Slide Number Placeholder 2"/>
          <p:cNvSpPr>
            <a:spLocks noGrp="1"/>
          </p:cNvSpPr>
          <p:nvPr>
            <p:ph type="sldNum" sz="quarter" idx="15"/>
          </p:nvPr>
        </p:nvSpPr>
        <p:spPr/>
        <p:txBody>
          <a:bodyPr/>
          <a:lstStyle/>
          <a:p>
            <a:pPr>
              <a:defRPr/>
            </a:pPr>
            <a:fld id="{389D2F9E-6EAB-4D4D-AEFA-A9EED5C5DFB6}" type="slidenum">
              <a:rPr lang="en-US" smtClean="0"/>
              <a:pPr>
                <a:defRPr/>
              </a:pPr>
              <a:t>52</a:t>
            </a:fld>
            <a:endParaRPr lang="en-US"/>
          </a:p>
        </p:txBody>
      </p:sp>
      <p:sp>
        <p:nvSpPr>
          <p:cNvPr id="4" name="Title 3"/>
          <p:cNvSpPr>
            <a:spLocks noGrp="1"/>
          </p:cNvSpPr>
          <p:nvPr>
            <p:ph type="title"/>
          </p:nvPr>
        </p:nvSpPr>
        <p:spPr/>
        <p:txBody>
          <a:bodyPr/>
          <a:lstStyle/>
          <a:p>
            <a:r>
              <a:rPr lang="en-US" dirty="0" smtClean="0"/>
              <a:t>High Level Waste Storage</a:t>
            </a:r>
            <a:endParaRPr lang="en-US" dirty="0"/>
          </a:p>
        </p:txBody>
      </p:sp>
      <p:pic>
        <p:nvPicPr>
          <p:cNvPr id="11266" name="Picture 2" descr="http://upload.wikimedia.org/wikipedia/commons/3/36/Nuclear_dry_stor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114" y="3206338"/>
            <a:ext cx="5029200" cy="31823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nrc.gov/images/waste/spent-fuel-storage/dry-cask-storage/dry-cas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982" y="3583083"/>
            <a:ext cx="18002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41887"/>
      </p:ext>
    </p:extLst>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389D2F9E-6EAB-4D4D-AEFA-A9EED5C5DFB6}" type="slidenum">
              <a:rPr lang="en-US" smtClean="0"/>
              <a:pPr>
                <a:defRPr/>
              </a:pPr>
              <a:t>6</a:t>
            </a:fld>
            <a:endParaRPr lang="en-US"/>
          </a:p>
        </p:txBody>
      </p:sp>
      <p:sp>
        <p:nvSpPr>
          <p:cNvPr id="2" name="Title 1"/>
          <p:cNvSpPr>
            <a:spLocks noGrp="1"/>
          </p:cNvSpPr>
          <p:nvPr>
            <p:ph type="title"/>
          </p:nvPr>
        </p:nvSpPr>
        <p:spPr>
          <a:xfrm>
            <a:off x="609600" y="246929"/>
            <a:ext cx="7924800" cy="697159"/>
          </a:xfrm>
        </p:spPr>
        <p:txBody>
          <a:bodyPr>
            <a:normAutofit fontScale="90000"/>
          </a:bodyPr>
          <a:lstStyle/>
          <a:p>
            <a:r>
              <a:rPr lang="en-US" dirty="0" smtClean="0"/>
              <a:t>The Voyage of the </a:t>
            </a:r>
            <a:r>
              <a:rPr lang="en-US" dirty="0" err="1" smtClean="0"/>
              <a:t>Khian</a:t>
            </a:r>
            <a:r>
              <a:rPr lang="en-US" dirty="0" smtClean="0"/>
              <a:t> Sea</a:t>
            </a:r>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71797"/>
            <a:ext cx="6629400" cy="405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5181600"/>
            <a:ext cx="8077200" cy="1200329"/>
          </a:xfrm>
          <a:prstGeom prst="rect">
            <a:avLst/>
          </a:prstGeom>
        </p:spPr>
        <p:txBody>
          <a:bodyPr wrap="square">
            <a:spAutoFit/>
          </a:bodyPr>
          <a:lstStyle/>
          <a:p>
            <a:pPr marL="342900" lvl="0" indent="-342900" eaLnBrk="0" hangingPunct="0">
              <a:spcBef>
                <a:spcPct val="20000"/>
              </a:spcBef>
              <a:buSzPct val="55000"/>
              <a:buFontTx/>
              <a:buChar char="•"/>
            </a:pPr>
            <a:r>
              <a:rPr kumimoji="0" lang="en-US" b="0" i="0" u="none" strike="noStrike" kern="0" cap="none" spc="0" normalizeH="0" baseline="0" noProof="0" dirty="0" smtClean="0">
                <a:ln>
                  <a:noFill/>
                </a:ln>
                <a:solidFill>
                  <a:srgbClr val="FFFFFF"/>
                </a:solidFill>
                <a:effectLst/>
                <a:uLnTx/>
                <a:uFillTx/>
                <a:latin typeface="+mn-lt"/>
                <a:ea typeface="+mn-ea"/>
                <a:cs typeface="+mn-cs"/>
              </a:rPr>
              <a:t>The ship finally returned to the United States across the Indian and Atlantic ocean.  By the time it reached port, the ash was gone.</a:t>
            </a:r>
          </a:p>
        </p:txBody>
      </p:sp>
    </p:spTree>
    <p:extLst>
      <p:ext uri="{BB962C8B-B14F-4D97-AF65-F5344CB8AC3E}">
        <p14:creationId xmlns:p14="http://schemas.microsoft.com/office/powerpoint/2010/main" val="31207780"/>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According to the Law of Conservation of Mass,</a:t>
            </a:r>
          </a:p>
          <a:p>
            <a:pPr marL="0" indent="0">
              <a:buNone/>
            </a:pPr>
            <a:r>
              <a:rPr lang="en-US" sz="2000" i="1" dirty="0"/>
              <a:t>	</a:t>
            </a:r>
            <a:r>
              <a:rPr lang="en-US" sz="2000" i="1" dirty="0" smtClean="0"/>
              <a:t>“Matter cannot be created or destroyed, it only changes form.”</a:t>
            </a:r>
          </a:p>
          <a:p>
            <a:pPr marL="0" indent="0">
              <a:buNone/>
            </a:pPr>
            <a:endParaRPr lang="en-US" sz="2000" i="1" dirty="0" smtClean="0"/>
          </a:p>
          <a:p>
            <a:r>
              <a:rPr lang="en-US" dirty="0" smtClean="0"/>
              <a:t>Any waste produced within an ecosystem, </a:t>
            </a:r>
            <a:r>
              <a:rPr lang="en-US" u="sng" dirty="0" smtClean="0"/>
              <a:t>cycles </a:t>
            </a:r>
            <a:r>
              <a:rPr lang="en-US" dirty="0" smtClean="0"/>
              <a:t>back through the system. </a:t>
            </a:r>
          </a:p>
          <a:p>
            <a:r>
              <a:rPr lang="en-US" dirty="0" smtClean="0"/>
              <a:t>When plants are consumed in a fire…</a:t>
            </a:r>
          </a:p>
          <a:p>
            <a:pPr lvl="1"/>
            <a:r>
              <a:rPr lang="en-US" dirty="0" smtClean="0"/>
              <a:t>Carbon-based sugars enter the air as carbon dioxide and water vapor.</a:t>
            </a:r>
          </a:p>
          <a:p>
            <a:pPr lvl="1"/>
            <a:r>
              <a:rPr lang="en-US" dirty="0" smtClean="0"/>
              <a:t>Non-combustible minerals like potassium are left behind as ash.</a:t>
            </a:r>
          </a:p>
          <a:p>
            <a:r>
              <a:rPr lang="en-US" dirty="0" smtClean="0"/>
              <a:t>Future plants will absorb these materials again through photosynthesis or their roots.</a:t>
            </a:r>
          </a:p>
          <a:p>
            <a:r>
              <a:rPr lang="en-US" dirty="0" smtClean="0"/>
              <a:t>What happens to human-generated waste?</a:t>
            </a:r>
            <a:endParaRPr lang="en-US" dirty="0"/>
          </a:p>
        </p:txBody>
      </p:sp>
      <p:sp>
        <p:nvSpPr>
          <p:cNvPr id="4" name="Slide Number Placeholder 3"/>
          <p:cNvSpPr>
            <a:spLocks noGrp="1"/>
          </p:cNvSpPr>
          <p:nvPr>
            <p:ph type="sldNum" sz="quarter" idx="15"/>
          </p:nvPr>
        </p:nvSpPr>
        <p:spPr/>
        <p:txBody>
          <a:bodyPr/>
          <a:lstStyle/>
          <a:p>
            <a:pPr>
              <a:defRPr/>
            </a:pPr>
            <a:fld id="{389D2F9E-6EAB-4D4D-AEFA-A9EED5C5DFB6}" type="slidenum">
              <a:rPr lang="en-US" smtClean="0"/>
              <a:pPr>
                <a:defRPr/>
              </a:pPr>
              <a:t>7</a:t>
            </a:fld>
            <a:endParaRPr lang="en-US"/>
          </a:p>
        </p:txBody>
      </p:sp>
      <p:sp>
        <p:nvSpPr>
          <p:cNvPr id="2" name="Title 1"/>
          <p:cNvSpPr>
            <a:spLocks noGrp="1"/>
          </p:cNvSpPr>
          <p:nvPr>
            <p:ph type="title"/>
          </p:nvPr>
        </p:nvSpPr>
        <p:spPr/>
        <p:txBody>
          <a:bodyPr/>
          <a:lstStyle/>
          <a:p>
            <a:r>
              <a:rPr lang="en-US" dirty="0" smtClean="0"/>
              <a:t>Waste in Natural Systems</a:t>
            </a:r>
            <a:endParaRPr lang="en-US" dirty="0"/>
          </a:p>
        </p:txBody>
      </p:sp>
    </p:spTree>
    <p:extLst>
      <p:ext uri="{BB962C8B-B14F-4D97-AF65-F5344CB8AC3E}">
        <p14:creationId xmlns:p14="http://schemas.microsoft.com/office/powerpoint/2010/main" val="241585036"/>
      </p:ext>
    </p:extLst>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228600" y="1066800"/>
            <a:ext cx="8915400" cy="5334000"/>
          </a:xfrm>
        </p:spPr>
        <p:txBody>
          <a:bodyPr/>
          <a:lstStyle/>
          <a:p>
            <a:pPr marL="342900" lvl="3" indent="-342900" eaLnBrk="1" hangingPunct="1">
              <a:buFontTx/>
              <a:buChar char="•"/>
            </a:pPr>
            <a:r>
              <a:rPr lang="en-US" sz="2800" dirty="0" smtClean="0"/>
              <a:t>According to EPA, U.S. produces 11 billion tons of solid waste annually.  </a:t>
            </a:r>
          </a:p>
          <a:p>
            <a:pPr marL="342900" lvl="3" indent="-342900" eaLnBrk="1" hangingPunct="1">
              <a:buFontTx/>
              <a:buChar char="•"/>
            </a:pPr>
            <a:r>
              <a:rPr lang="en-US" sz="2800" dirty="0" smtClean="0"/>
              <a:t>The sum total of all the waste </a:t>
            </a:r>
            <a:r>
              <a:rPr lang="en-US" sz="2800" dirty="0" smtClean="0"/>
              <a:t>produced </a:t>
            </a:r>
            <a:r>
              <a:rPr lang="en-US" sz="2800" dirty="0" smtClean="0"/>
              <a:t>by individuals, industries, mining, and agriculture is referred to as the </a:t>
            </a:r>
            <a:r>
              <a:rPr lang="en-US" sz="2800" dirty="0" smtClean="0">
                <a:solidFill>
                  <a:srgbClr val="FFFF00"/>
                </a:solidFill>
              </a:rPr>
              <a:t>waste stream</a:t>
            </a:r>
            <a:r>
              <a:rPr lang="en-US" sz="2800" dirty="0" smtClean="0">
                <a:solidFill>
                  <a:srgbClr val="FFFF00"/>
                </a:solidFill>
              </a:rPr>
              <a:t>.</a:t>
            </a:r>
          </a:p>
          <a:p>
            <a:pPr marL="617220" lvl="4" indent="-342900">
              <a:buFontTx/>
              <a:buChar char="•"/>
            </a:pPr>
            <a:r>
              <a:rPr lang="en-US" sz="2500" dirty="0" smtClean="0"/>
              <a:t>The waste stream includes multiple forms of waste, from many different sources.</a:t>
            </a:r>
            <a:endParaRPr lang="en-US" sz="2500" dirty="0" smtClean="0"/>
          </a:p>
          <a:p>
            <a:pPr marL="365760" lvl="1" indent="0" eaLnBrk="1" hangingPunct="1">
              <a:buNone/>
            </a:pPr>
            <a:endParaRPr lang="en-US" dirty="0" smtClean="0"/>
          </a:p>
        </p:txBody>
      </p:sp>
      <p:sp>
        <p:nvSpPr>
          <p:cNvPr id="3074"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EA161B-F71C-4DA5-8126-B74CC4617DAD}" type="slidenum">
              <a:rPr lang="en-US" sz="1400" smtClean="0"/>
              <a:pPr eaLnBrk="1" hangingPunct="1"/>
              <a:t>8</a:t>
            </a:fld>
            <a:endParaRPr lang="en-US" sz="1400" smtClean="0"/>
          </a:p>
        </p:txBody>
      </p:sp>
      <p:sp>
        <p:nvSpPr>
          <p:cNvPr id="3075" name="Rectangle 2"/>
          <p:cNvSpPr>
            <a:spLocks noGrp="1" noChangeArrowheads="1"/>
          </p:cNvSpPr>
          <p:nvPr>
            <p:ph type="title"/>
          </p:nvPr>
        </p:nvSpPr>
        <p:spPr/>
        <p:txBody>
          <a:bodyPr/>
          <a:lstStyle/>
          <a:p>
            <a:pPr eaLnBrk="1" hangingPunct="1"/>
            <a:r>
              <a:rPr lang="en-US" smtClean="0"/>
              <a:t>WASTE</a:t>
            </a: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00866A-4A3C-4107-8C7E-CF2204E4F70C}" type="slidenum">
              <a:rPr lang="en-US" sz="1400" smtClean="0"/>
              <a:pPr eaLnBrk="1" hangingPunct="1"/>
              <a:t>9</a:t>
            </a:fld>
            <a:endParaRPr lang="en-US" sz="1400" smtClean="0"/>
          </a:p>
        </p:txBody>
      </p:sp>
      <p:sp>
        <p:nvSpPr>
          <p:cNvPr id="4098" name="Title 1"/>
          <p:cNvSpPr>
            <a:spLocks noGrp="1"/>
          </p:cNvSpPr>
          <p:nvPr>
            <p:ph type="title"/>
          </p:nvPr>
        </p:nvSpPr>
        <p:spPr/>
        <p:txBody>
          <a:bodyPr/>
          <a:lstStyle/>
          <a:p>
            <a:r>
              <a:rPr lang="en-US" smtClean="0"/>
              <a:t>Agricultural Waste</a:t>
            </a:r>
          </a:p>
        </p:txBody>
      </p:sp>
      <p:pic>
        <p:nvPicPr>
          <p:cNvPr id="4100" name="Picture 4" descr="http://www.blueplanetgreenliving.com/wp-content/uploads/2008/12/banana-stalk-p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57" y="1181100"/>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228600" y="6046519"/>
            <a:ext cx="8915400" cy="304800"/>
          </a:xfrm>
          <a:prstGeom prst="rect">
            <a:avLst/>
          </a:prstGeom>
          <a:noFill/>
          <a:ln w="9525">
            <a:noFill/>
            <a:miter lim="800000"/>
            <a:headEnd/>
            <a:tailEnd/>
          </a:ln>
        </p:spPr>
        <p:txBody>
          <a:bodyPr/>
          <a:lstStyle/>
          <a:p>
            <a:pPr marL="342900" lvl="3" indent="-342900">
              <a:spcBef>
                <a:spcPct val="20000"/>
              </a:spcBef>
              <a:buSzPct val="55000"/>
              <a:buFontTx/>
              <a:buChar char="•"/>
              <a:defRPr/>
            </a:pPr>
            <a:r>
              <a:rPr lang="en-US" kern="0" dirty="0">
                <a:latin typeface="+mn-lt"/>
              </a:rPr>
              <a:t>Left over plant material, manure, pesticides, herbicides.</a:t>
            </a:r>
          </a:p>
          <a:p>
            <a:pPr marL="742950" lvl="1" indent="-285750">
              <a:spcBef>
                <a:spcPct val="20000"/>
              </a:spcBef>
              <a:buSzPct val="55000"/>
              <a:buFont typeface="Wingdings" pitchFamily="2" charset="2"/>
              <a:buChar char="v"/>
              <a:defRPr/>
            </a:pPr>
            <a:endParaRPr lang="en-US" sz="3200" kern="0" dirty="0">
              <a:solidFill>
                <a:schemeClr val="bg1"/>
              </a:solidFill>
              <a:latin typeface="+mn-lt"/>
            </a:endParaRPr>
          </a:p>
        </p:txBody>
      </p:sp>
    </p:spTree>
  </p:cSld>
  <p:clrMapOvr>
    <a:masterClrMapping/>
  </p:clrMapOvr>
  <p:transition>
    <p:zoom dir="in"/>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9661</TotalTime>
  <Words>1957</Words>
  <Application>Microsoft Office PowerPoint</Application>
  <PresentationFormat>On-screen Show (4:3)</PresentationFormat>
  <Paragraphs>258</Paragraphs>
  <Slides>52</Slides>
  <Notes>1</Notes>
  <HiddenSlides>0</HiddenSlides>
  <MMClips>4</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Paper</vt:lpstr>
      <vt:lpstr>Solid and Hazardous Waste</vt:lpstr>
      <vt:lpstr>Philadelphia’s Trash Problem</vt:lpstr>
      <vt:lpstr>Philadelphia’s Waste Problem</vt:lpstr>
      <vt:lpstr>The Voyage of the Khian Sea</vt:lpstr>
      <vt:lpstr>The Voyage of the Khian Sea</vt:lpstr>
      <vt:lpstr>The Voyage of the Khian Sea</vt:lpstr>
      <vt:lpstr>Waste in Natural Systems</vt:lpstr>
      <vt:lpstr>WASTE</vt:lpstr>
      <vt:lpstr>Agricultural Waste</vt:lpstr>
      <vt:lpstr>Mining Waste</vt:lpstr>
      <vt:lpstr>Industrial Waste</vt:lpstr>
      <vt:lpstr>Municipal Solid Waste</vt:lpstr>
      <vt:lpstr>Waste Degradation</vt:lpstr>
      <vt:lpstr>U.S. Domestic Waste</vt:lpstr>
      <vt:lpstr>WASTE DISPOSAL METHODS</vt:lpstr>
      <vt:lpstr>PowerPoint Presentation</vt:lpstr>
      <vt:lpstr>WASTE DISPOSAL METHODS</vt:lpstr>
      <vt:lpstr>Sanitary Landfills</vt:lpstr>
      <vt:lpstr>Sanitary Landfills</vt:lpstr>
      <vt:lpstr>Landfills</vt:lpstr>
      <vt:lpstr>Incineration</vt:lpstr>
      <vt:lpstr>Incinerator Types</vt:lpstr>
      <vt:lpstr>PowerPoint Presentation</vt:lpstr>
      <vt:lpstr>Mass-Burn Garbage Incinerator</vt:lpstr>
      <vt:lpstr>SHRINKING THE WASTE STREAM</vt:lpstr>
      <vt:lpstr>U.S. Recycling Rates</vt:lpstr>
      <vt:lpstr>Recycling Cont’d</vt:lpstr>
      <vt:lpstr>Recycling</vt:lpstr>
      <vt:lpstr>SHRINKING THE WASTE STREAM</vt:lpstr>
      <vt:lpstr>SHRINKING THE WASTE STREAM</vt:lpstr>
      <vt:lpstr>Integrated waste management</vt:lpstr>
      <vt:lpstr>PowerPoint Presentation</vt:lpstr>
      <vt:lpstr>PowerPoint Presentation</vt:lpstr>
      <vt:lpstr>HAZARDOUS AND TOXIC WASTES</vt:lpstr>
      <vt:lpstr>Hazardous Waste</vt:lpstr>
      <vt:lpstr>Love Canal</vt:lpstr>
      <vt:lpstr>Love Canal</vt:lpstr>
      <vt:lpstr>Love Canal</vt:lpstr>
      <vt:lpstr>Love Canal</vt:lpstr>
      <vt:lpstr>PowerPoint Presentation</vt:lpstr>
      <vt:lpstr>Hazardous Waste Disposal</vt:lpstr>
      <vt:lpstr>Cradle to Grave</vt:lpstr>
      <vt:lpstr>Federal Legislation</vt:lpstr>
      <vt:lpstr>Superfund Sites in Lake County</vt:lpstr>
      <vt:lpstr>Superfund Sites in Lake County</vt:lpstr>
      <vt:lpstr>Superfund Sites in Lake County</vt:lpstr>
      <vt:lpstr>HAZARDOUS WASTE DISPOSAL</vt:lpstr>
      <vt:lpstr>PowerPoint Presentation</vt:lpstr>
      <vt:lpstr>Nuclear Waste</vt:lpstr>
      <vt:lpstr>Nuclear Half-Life</vt:lpstr>
      <vt:lpstr>High Level Waste Storage</vt:lpstr>
      <vt:lpstr>High Level Waste Storage</vt:lpstr>
    </vt:vector>
  </TitlesOfParts>
  <Company>CCSN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Our Environment</dc:title>
  <dc:creator>James Dauray</dc:creator>
  <cp:lastModifiedBy>James Dauray</cp:lastModifiedBy>
  <cp:revision>113</cp:revision>
  <dcterms:created xsi:type="dcterms:W3CDTF">2002-01-16T22:44:40Z</dcterms:created>
  <dcterms:modified xsi:type="dcterms:W3CDTF">2014-05-07T16:38:12Z</dcterms:modified>
</cp:coreProperties>
</file>