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3"/>
  </p:handoutMasterIdLst>
  <p:sldIdLst>
    <p:sldId id="256" r:id="rId2"/>
    <p:sldId id="259" r:id="rId3"/>
    <p:sldId id="257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86" r:id="rId35"/>
    <p:sldId id="291" r:id="rId36"/>
    <p:sldId id="293" r:id="rId37"/>
    <p:sldId id="294" r:id="rId38"/>
    <p:sldId id="295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2" r:id="rId54"/>
    <p:sldId id="316" r:id="rId55"/>
    <p:sldId id="313" r:id="rId56"/>
    <p:sldId id="317" r:id="rId57"/>
    <p:sldId id="314" r:id="rId58"/>
    <p:sldId id="318" r:id="rId59"/>
    <p:sldId id="315" r:id="rId60"/>
    <p:sldId id="319" r:id="rId61"/>
    <p:sldId id="311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>
        <p:scale>
          <a:sx n="48" d="100"/>
          <a:sy n="48" d="100"/>
        </p:scale>
        <p:origin x="-1152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509A0-D7AA-4314-B806-027AFFE9C5F0}" type="doc">
      <dgm:prSet loTypeId="urn:microsoft.com/office/officeart/2005/8/layout/radial4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9B8A55B-CFB1-4F4E-8F25-DDBA5DC1F307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Biology</a:t>
          </a:r>
          <a:endParaRPr lang="en-US" b="1" dirty="0">
            <a:solidFill>
              <a:schemeClr val="tx1"/>
            </a:solidFill>
          </a:endParaRPr>
        </a:p>
      </dgm:t>
    </dgm:pt>
    <dgm:pt modelId="{E334326D-2E2E-4C42-9720-2073E9739B40}" type="parTrans" cxnId="{FA513D82-91CB-4EB3-9DB2-33EC55350AA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E6E6278-D59D-4E18-8D19-D67C0FFAE55D}" type="sibTrans" cxnId="{FA513D82-91CB-4EB3-9DB2-33EC55350AA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2C00BF9-BDA8-4FE1-BBA7-0EEF9FB7CD3E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Agriculture</a:t>
          </a:r>
          <a:endParaRPr lang="en-US" sz="1200" b="1" dirty="0">
            <a:solidFill>
              <a:schemeClr val="tx1"/>
            </a:solidFill>
          </a:endParaRPr>
        </a:p>
      </dgm:t>
    </dgm:pt>
    <dgm:pt modelId="{8B3D34DA-FC5F-463A-BCEA-A1EB0ABB1C14}" type="parTrans" cxnId="{AC178C9F-48EC-4BB4-879E-C8B0C52AEFA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3D59067-FE37-471E-93AC-448675758CE5}" type="sibTrans" cxnId="{AC178C9F-48EC-4BB4-879E-C8B0C52AEFA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B55F587-C7F7-4CFD-A0A2-A4CFE771BB9A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Anatomy and Physiology (human body)</a:t>
          </a:r>
          <a:endParaRPr lang="en-US" sz="1200" b="1" dirty="0">
            <a:solidFill>
              <a:schemeClr val="tx1"/>
            </a:solidFill>
          </a:endParaRPr>
        </a:p>
      </dgm:t>
    </dgm:pt>
    <dgm:pt modelId="{07FBB37D-8A53-44B7-8D10-E8165C5710E5}" type="parTrans" cxnId="{E7EB260D-CBF5-4172-BD22-C7A72115C94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A330BF2-68E5-4C22-9026-B15A0A640EAB}" type="sibTrans" cxnId="{E7EB260D-CBF5-4172-BD22-C7A72115C94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11CC800-364C-4825-8766-5A2085E1C0F8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Botany (plants)</a:t>
          </a:r>
          <a:endParaRPr lang="en-US" sz="1400" b="1" dirty="0">
            <a:solidFill>
              <a:schemeClr val="tx1"/>
            </a:solidFill>
          </a:endParaRPr>
        </a:p>
      </dgm:t>
    </dgm:pt>
    <dgm:pt modelId="{14B5B44F-8D44-4EE4-9D98-856627E89029}" type="parTrans" cxnId="{0743BEF2-A468-4B5F-97EB-734233BC6C8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30EACC9-EED1-440A-9C04-43B1781F9D06}" type="sibTrans" cxnId="{0743BEF2-A468-4B5F-97EB-734233BC6C8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F25341D-FD0D-4045-AF23-212B4C724991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Cell Biology</a:t>
          </a:r>
          <a:endParaRPr lang="en-US" sz="1400" b="1" dirty="0">
            <a:solidFill>
              <a:schemeClr val="tx1"/>
            </a:solidFill>
          </a:endParaRPr>
        </a:p>
      </dgm:t>
    </dgm:pt>
    <dgm:pt modelId="{0ECA0AA1-158E-4DB6-BEF8-7ACFED32826B}" type="parTrans" cxnId="{4930AF4F-6D97-4015-B430-123BB04F830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FACC713-353E-4CDE-A242-B971AAAF2959}" type="sibTrans" cxnId="{4930AF4F-6D97-4015-B430-123BB04F830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2717D90-3CC7-4AF2-9863-2F73DE78BAB8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Conservation Biology</a:t>
          </a:r>
          <a:endParaRPr lang="en-US" sz="1100" b="1" dirty="0">
            <a:solidFill>
              <a:schemeClr val="tx1"/>
            </a:solidFill>
          </a:endParaRPr>
        </a:p>
      </dgm:t>
    </dgm:pt>
    <dgm:pt modelId="{B32F60D6-1F2C-4096-8D96-3E36DB8EDD14}" type="parTrans" cxnId="{8CE5AEA3-3AB1-496E-9D3E-2F0B520B6C9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0E75859-AEDA-4B34-BD08-12FB28B050E2}" type="sibTrans" cxnId="{8CE5AEA3-3AB1-496E-9D3E-2F0B520B6C9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F0A0881-3F46-4830-BD25-02311FE68AF8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Ecology</a:t>
          </a:r>
          <a:endParaRPr lang="en-US" sz="1400" b="1" dirty="0">
            <a:solidFill>
              <a:schemeClr val="tx1"/>
            </a:solidFill>
          </a:endParaRPr>
        </a:p>
      </dgm:t>
    </dgm:pt>
    <dgm:pt modelId="{35E5342A-D618-4D35-97C1-822F875EAEA0}" type="parTrans" cxnId="{C18F5FEC-F710-4066-8553-EC1FA570436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9043C7C-3F11-4D12-B913-B2EB76376CF5}" type="sibTrans" cxnId="{C18F5FEC-F710-4066-8553-EC1FA570436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486B094-054D-46EE-BD24-E42D64D735CC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Genetics</a:t>
          </a:r>
          <a:endParaRPr lang="en-US" sz="1400" b="1" dirty="0">
            <a:solidFill>
              <a:schemeClr val="tx1"/>
            </a:solidFill>
          </a:endParaRPr>
        </a:p>
      </dgm:t>
    </dgm:pt>
    <dgm:pt modelId="{69EF3764-78FC-4196-A301-28DF704C0BDB}" type="parTrans" cxnId="{EC919AAE-31CE-45E4-9FA7-C77F1008A87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95B0193-07FA-43A3-A639-FF8B3EF46313}" type="sibTrans" cxnId="{EC919AAE-31CE-45E4-9FA7-C77F1008A87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4DA5CA0-222D-4C68-B129-B09EB22B645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Pathology (disease)</a:t>
          </a:r>
          <a:endParaRPr lang="en-US" sz="1400" b="1" dirty="0">
            <a:solidFill>
              <a:schemeClr val="tx1"/>
            </a:solidFill>
          </a:endParaRPr>
        </a:p>
      </dgm:t>
    </dgm:pt>
    <dgm:pt modelId="{9A30D4AD-4D1B-4354-8D9D-0732B1B4AE67}" type="parTrans" cxnId="{B4988432-7623-43D8-AB51-FF1168D86B4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C11E6F5-A0CC-4271-AEF6-D454EDCCD63B}" type="sibTrans" cxnId="{B4988432-7623-43D8-AB51-FF1168D86B4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BC2CFC1-2621-4942-A5CF-54597ED1FCE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Zoology (animals)</a:t>
          </a:r>
          <a:endParaRPr lang="en-US" sz="1400" b="1" dirty="0">
            <a:solidFill>
              <a:schemeClr val="tx1"/>
            </a:solidFill>
          </a:endParaRPr>
        </a:p>
      </dgm:t>
    </dgm:pt>
    <dgm:pt modelId="{8CF02209-11D9-47AD-836A-14DBEDAE225F}" type="parTrans" cxnId="{515C9A01-083F-4A78-9ACB-DC147351AB1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B2C4FCE-C425-4E8B-A45B-60D56FB65401}" type="sibTrans" cxnId="{515C9A01-083F-4A78-9ACB-DC147351AB1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512EDF2-2871-47BD-8CC4-259857A5FFBA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Marine Biology </a:t>
          </a:r>
        </a:p>
        <a:p>
          <a:r>
            <a:rPr lang="en-US" b="1" dirty="0" smtClean="0">
              <a:solidFill>
                <a:schemeClr val="tx1"/>
              </a:solidFill>
            </a:rPr>
            <a:t>(ocean life)</a:t>
          </a:r>
          <a:endParaRPr lang="en-US" b="1" dirty="0">
            <a:solidFill>
              <a:schemeClr val="tx1"/>
            </a:solidFill>
          </a:endParaRPr>
        </a:p>
      </dgm:t>
    </dgm:pt>
    <dgm:pt modelId="{ED796B0C-3377-4E37-9CB1-98482B1EDF0E}" type="parTrans" cxnId="{BB106FB4-A448-4C5C-A6EE-19B5AC304CD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FBE849E-9888-4CCE-A9A5-767BCDBD5B40}" type="sibTrans" cxnId="{BB106FB4-A448-4C5C-A6EE-19B5AC304CD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8A0E7F1-00CD-4440-9A23-9F32A81E6437}" type="pres">
      <dgm:prSet presAssocID="{2E7509A0-D7AA-4314-B806-027AFFE9C5F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2FDDE1-656A-4E81-B8A5-54D7976D32FC}" type="pres">
      <dgm:prSet presAssocID="{C9B8A55B-CFB1-4F4E-8F25-DDBA5DC1F307}" presName="centerShape" presStyleLbl="node0" presStyleIdx="0" presStyleCnt="1"/>
      <dgm:spPr/>
      <dgm:t>
        <a:bodyPr/>
        <a:lstStyle/>
        <a:p>
          <a:endParaRPr lang="en-US"/>
        </a:p>
      </dgm:t>
    </dgm:pt>
    <dgm:pt modelId="{60A56008-089A-4B39-A64C-959F37513DAB}" type="pres">
      <dgm:prSet presAssocID="{8B3D34DA-FC5F-463A-BCEA-A1EB0ABB1C14}" presName="parTrans" presStyleLbl="bgSibTrans2D1" presStyleIdx="0" presStyleCnt="10"/>
      <dgm:spPr/>
      <dgm:t>
        <a:bodyPr/>
        <a:lstStyle/>
        <a:p>
          <a:endParaRPr lang="en-US"/>
        </a:p>
      </dgm:t>
    </dgm:pt>
    <dgm:pt modelId="{B1490A91-4311-434D-9224-1262781304CF}" type="pres">
      <dgm:prSet presAssocID="{32C00BF9-BDA8-4FE1-BBA7-0EEF9FB7CD3E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7B988-9033-40E0-9956-FD083D69CC42}" type="pres">
      <dgm:prSet presAssocID="{07FBB37D-8A53-44B7-8D10-E8165C5710E5}" presName="parTrans" presStyleLbl="bgSibTrans2D1" presStyleIdx="1" presStyleCnt="10"/>
      <dgm:spPr/>
      <dgm:t>
        <a:bodyPr/>
        <a:lstStyle/>
        <a:p>
          <a:endParaRPr lang="en-US"/>
        </a:p>
      </dgm:t>
    </dgm:pt>
    <dgm:pt modelId="{B88BA680-790B-482B-A29D-E74DF09AA44C}" type="pres">
      <dgm:prSet presAssocID="{FB55F587-C7F7-4CFD-A0A2-A4CFE771BB9A}" presName="node" presStyleLbl="node1" presStyleIdx="1" presStyleCnt="10" custScaleY="134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E463B-E9A2-4B8E-A6C5-9B6167ED7A34}" type="pres">
      <dgm:prSet presAssocID="{14B5B44F-8D44-4EE4-9D98-856627E89029}" presName="parTrans" presStyleLbl="bgSibTrans2D1" presStyleIdx="2" presStyleCnt="10"/>
      <dgm:spPr/>
      <dgm:t>
        <a:bodyPr/>
        <a:lstStyle/>
        <a:p>
          <a:endParaRPr lang="en-US"/>
        </a:p>
      </dgm:t>
    </dgm:pt>
    <dgm:pt modelId="{1A5DF806-2B64-4056-8B50-CA31FF3C3CA2}" type="pres">
      <dgm:prSet presAssocID="{B11CC800-364C-4825-8766-5A2085E1C0F8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FD2FA-12F5-46BE-A3F5-E21438787F61}" type="pres">
      <dgm:prSet presAssocID="{0ECA0AA1-158E-4DB6-BEF8-7ACFED32826B}" presName="parTrans" presStyleLbl="bgSibTrans2D1" presStyleIdx="3" presStyleCnt="10"/>
      <dgm:spPr/>
      <dgm:t>
        <a:bodyPr/>
        <a:lstStyle/>
        <a:p>
          <a:endParaRPr lang="en-US"/>
        </a:p>
      </dgm:t>
    </dgm:pt>
    <dgm:pt modelId="{E7B682E1-5DD3-49CF-A9CB-0AF2DCE32A5B}" type="pres">
      <dgm:prSet presAssocID="{2F25341D-FD0D-4045-AF23-212B4C72499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88B26-0018-4298-8D7F-9E5C1B329896}" type="pres">
      <dgm:prSet presAssocID="{B32F60D6-1F2C-4096-8D96-3E36DB8EDD14}" presName="parTrans" presStyleLbl="bgSibTrans2D1" presStyleIdx="4" presStyleCnt="10"/>
      <dgm:spPr/>
      <dgm:t>
        <a:bodyPr/>
        <a:lstStyle/>
        <a:p>
          <a:endParaRPr lang="en-US"/>
        </a:p>
      </dgm:t>
    </dgm:pt>
    <dgm:pt modelId="{06F079B1-3C90-45E7-992D-3B22242702D1}" type="pres">
      <dgm:prSet presAssocID="{F2717D90-3CC7-4AF2-9863-2F73DE78BAB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22274-605A-4D02-A18B-240C8F03DEBB}" type="pres">
      <dgm:prSet presAssocID="{35E5342A-D618-4D35-97C1-822F875EAEA0}" presName="parTrans" presStyleLbl="bgSibTrans2D1" presStyleIdx="5" presStyleCnt="10"/>
      <dgm:spPr/>
      <dgm:t>
        <a:bodyPr/>
        <a:lstStyle/>
        <a:p>
          <a:endParaRPr lang="en-US"/>
        </a:p>
      </dgm:t>
    </dgm:pt>
    <dgm:pt modelId="{78F8B1F3-D842-43E6-A1D3-65F8249BA550}" type="pres">
      <dgm:prSet presAssocID="{3F0A0881-3F46-4830-BD25-02311FE68AF8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DAB13-C973-48A0-A795-710E0837A69A}" type="pres">
      <dgm:prSet presAssocID="{69EF3764-78FC-4196-A301-28DF704C0BDB}" presName="parTrans" presStyleLbl="bgSibTrans2D1" presStyleIdx="6" presStyleCnt="10"/>
      <dgm:spPr/>
      <dgm:t>
        <a:bodyPr/>
        <a:lstStyle/>
        <a:p>
          <a:endParaRPr lang="en-US"/>
        </a:p>
      </dgm:t>
    </dgm:pt>
    <dgm:pt modelId="{61A38737-C1CA-4B02-869E-A625DCB952C7}" type="pres">
      <dgm:prSet presAssocID="{8486B094-054D-46EE-BD24-E42D64D735C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F53A4-F0FB-4E53-B4C8-14F26802E5BE}" type="pres">
      <dgm:prSet presAssocID="{9A30D4AD-4D1B-4354-8D9D-0732B1B4AE67}" presName="parTrans" presStyleLbl="bgSibTrans2D1" presStyleIdx="7" presStyleCnt="10"/>
      <dgm:spPr/>
      <dgm:t>
        <a:bodyPr/>
        <a:lstStyle/>
        <a:p>
          <a:endParaRPr lang="en-US"/>
        </a:p>
      </dgm:t>
    </dgm:pt>
    <dgm:pt modelId="{C8A2FEAC-A7B5-49C6-BEC5-652771056B77}" type="pres">
      <dgm:prSet presAssocID="{24DA5CA0-222D-4C68-B129-B09EB22B645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360CB-FA2E-485B-9B3F-7147DE673F1A}" type="pres">
      <dgm:prSet presAssocID="{8CF02209-11D9-47AD-836A-14DBEDAE225F}" presName="parTrans" presStyleLbl="bgSibTrans2D1" presStyleIdx="8" presStyleCnt="10"/>
      <dgm:spPr/>
      <dgm:t>
        <a:bodyPr/>
        <a:lstStyle/>
        <a:p>
          <a:endParaRPr lang="en-US"/>
        </a:p>
      </dgm:t>
    </dgm:pt>
    <dgm:pt modelId="{C7846A43-87A5-4EAA-9BF3-F82B2A955239}" type="pres">
      <dgm:prSet presAssocID="{CBC2CFC1-2621-4942-A5CF-54597ED1FCEF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FF082-B2E8-4778-9899-AF78C00D9579}" type="pres">
      <dgm:prSet presAssocID="{ED796B0C-3377-4E37-9CB1-98482B1EDF0E}" presName="parTrans" presStyleLbl="bgSibTrans2D1" presStyleIdx="9" presStyleCnt="10"/>
      <dgm:spPr/>
      <dgm:t>
        <a:bodyPr/>
        <a:lstStyle/>
        <a:p>
          <a:endParaRPr lang="en-US"/>
        </a:p>
      </dgm:t>
    </dgm:pt>
    <dgm:pt modelId="{3EB94217-3AF0-4C4E-981E-DDBA16B42FD6}" type="pres">
      <dgm:prSet presAssocID="{D512EDF2-2871-47BD-8CC4-259857A5FFBA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FF4676-D85E-4214-91F5-A75492413644}" type="presOf" srcId="{B11CC800-364C-4825-8766-5A2085E1C0F8}" destId="{1A5DF806-2B64-4056-8B50-CA31FF3C3CA2}" srcOrd="0" destOrd="0" presId="urn:microsoft.com/office/officeart/2005/8/layout/radial4"/>
    <dgm:cxn modelId="{0743BEF2-A468-4B5F-97EB-734233BC6C8C}" srcId="{C9B8A55B-CFB1-4F4E-8F25-DDBA5DC1F307}" destId="{B11CC800-364C-4825-8766-5A2085E1C0F8}" srcOrd="2" destOrd="0" parTransId="{14B5B44F-8D44-4EE4-9D98-856627E89029}" sibTransId="{530EACC9-EED1-440A-9C04-43B1781F9D06}"/>
    <dgm:cxn modelId="{7097EC5B-18CF-405B-8695-6C8B5210DF1B}" type="presOf" srcId="{FB55F587-C7F7-4CFD-A0A2-A4CFE771BB9A}" destId="{B88BA680-790B-482B-A29D-E74DF09AA44C}" srcOrd="0" destOrd="0" presId="urn:microsoft.com/office/officeart/2005/8/layout/radial4"/>
    <dgm:cxn modelId="{B4988432-7623-43D8-AB51-FF1168D86B49}" srcId="{C9B8A55B-CFB1-4F4E-8F25-DDBA5DC1F307}" destId="{24DA5CA0-222D-4C68-B129-B09EB22B645B}" srcOrd="7" destOrd="0" parTransId="{9A30D4AD-4D1B-4354-8D9D-0732B1B4AE67}" sibTransId="{DC11E6F5-A0CC-4271-AEF6-D454EDCCD63B}"/>
    <dgm:cxn modelId="{4AA95668-A4D1-44F1-A44B-661D87EDFD98}" type="presOf" srcId="{07FBB37D-8A53-44B7-8D10-E8165C5710E5}" destId="{A247B988-9033-40E0-9956-FD083D69CC42}" srcOrd="0" destOrd="0" presId="urn:microsoft.com/office/officeart/2005/8/layout/radial4"/>
    <dgm:cxn modelId="{37C65371-2ECA-412E-91A8-5F29F32DE252}" type="presOf" srcId="{2E7509A0-D7AA-4314-B806-027AFFE9C5F0}" destId="{C8A0E7F1-00CD-4440-9A23-9F32A81E6437}" srcOrd="0" destOrd="0" presId="urn:microsoft.com/office/officeart/2005/8/layout/radial4"/>
    <dgm:cxn modelId="{74FCE3EA-5ED0-4256-A086-BE34301EEBAC}" type="presOf" srcId="{32C00BF9-BDA8-4FE1-BBA7-0EEF9FB7CD3E}" destId="{B1490A91-4311-434D-9224-1262781304CF}" srcOrd="0" destOrd="0" presId="urn:microsoft.com/office/officeart/2005/8/layout/radial4"/>
    <dgm:cxn modelId="{BB106FB4-A448-4C5C-A6EE-19B5AC304CD0}" srcId="{C9B8A55B-CFB1-4F4E-8F25-DDBA5DC1F307}" destId="{D512EDF2-2871-47BD-8CC4-259857A5FFBA}" srcOrd="9" destOrd="0" parTransId="{ED796B0C-3377-4E37-9CB1-98482B1EDF0E}" sibTransId="{9FBE849E-9888-4CCE-A9A5-767BCDBD5B40}"/>
    <dgm:cxn modelId="{88E0B8E6-0B70-4F60-AA87-51FC1C35605A}" type="presOf" srcId="{69EF3764-78FC-4196-A301-28DF704C0BDB}" destId="{A9ADAB13-C973-48A0-A795-710E0837A69A}" srcOrd="0" destOrd="0" presId="urn:microsoft.com/office/officeart/2005/8/layout/radial4"/>
    <dgm:cxn modelId="{515C9A01-083F-4A78-9ACB-DC147351AB17}" srcId="{C9B8A55B-CFB1-4F4E-8F25-DDBA5DC1F307}" destId="{CBC2CFC1-2621-4942-A5CF-54597ED1FCEF}" srcOrd="8" destOrd="0" parTransId="{8CF02209-11D9-47AD-836A-14DBEDAE225F}" sibTransId="{2B2C4FCE-C425-4E8B-A45B-60D56FB65401}"/>
    <dgm:cxn modelId="{C608D0E9-2CA8-4799-89E5-E4E7B250AA8B}" type="presOf" srcId="{CBC2CFC1-2621-4942-A5CF-54597ED1FCEF}" destId="{C7846A43-87A5-4EAA-9BF3-F82B2A955239}" srcOrd="0" destOrd="0" presId="urn:microsoft.com/office/officeart/2005/8/layout/radial4"/>
    <dgm:cxn modelId="{D68474C3-0679-4449-A4FF-1502265F8F0E}" type="presOf" srcId="{2F25341D-FD0D-4045-AF23-212B4C724991}" destId="{E7B682E1-5DD3-49CF-A9CB-0AF2DCE32A5B}" srcOrd="0" destOrd="0" presId="urn:microsoft.com/office/officeart/2005/8/layout/radial4"/>
    <dgm:cxn modelId="{FA513D82-91CB-4EB3-9DB2-33EC55350AAA}" srcId="{2E7509A0-D7AA-4314-B806-027AFFE9C5F0}" destId="{C9B8A55B-CFB1-4F4E-8F25-DDBA5DC1F307}" srcOrd="0" destOrd="0" parTransId="{E334326D-2E2E-4C42-9720-2073E9739B40}" sibTransId="{CE6E6278-D59D-4E18-8D19-D67C0FFAE55D}"/>
    <dgm:cxn modelId="{C7C0B551-2216-46BD-A7E2-C0EBA5BE16B6}" type="presOf" srcId="{F2717D90-3CC7-4AF2-9863-2F73DE78BAB8}" destId="{06F079B1-3C90-45E7-992D-3B22242702D1}" srcOrd="0" destOrd="0" presId="urn:microsoft.com/office/officeart/2005/8/layout/radial4"/>
    <dgm:cxn modelId="{AC178C9F-48EC-4BB4-879E-C8B0C52AEFA9}" srcId="{C9B8A55B-CFB1-4F4E-8F25-DDBA5DC1F307}" destId="{32C00BF9-BDA8-4FE1-BBA7-0EEF9FB7CD3E}" srcOrd="0" destOrd="0" parTransId="{8B3D34DA-FC5F-463A-BCEA-A1EB0ABB1C14}" sibTransId="{43D59067-FE37-471E-93AC-448675758CE5}"/>
    <dgm:cxn modelId="{EB780DBB-5875-4DAD-B7E8-2AEB995E63B2}" type="presOf" srcId="{8486B094-054D-46EE-BD24-E42D64D735CC}" destId="{61A38737-C1CA-4B02-869E-A625DCB952C7}" srcOrd="0" destOrd="0" presId="urn:microsoft.com/office/officeart/2005/8/layout/radial4"/>
    <dgm:cxn modelId="{C18F5FEC-F710-4066-8553-EC1FA570436D}" srcId="{C9B8A55B-CFB1-4F4E-8F25-DDBA5DC1F307}" destId="{3F0A0881-3F46-4830-BD25-02311FE68AF8}" srcOrd="5" destOrd="0" parTransId="{35E5342A-D618-4D35-97C1-822F875EAEA0}" sibTransId="{F9043C7C-3F11-4D12-B913-B2EB76376CF5}"/>
    <dgm:cxn modelId="{EC919AAE-31CE-45E4-9FA7-C77F1008A875}" srcId="{C9B8A55B-CFB1-4F4E-8F25-DDBA5DC1F307}" destId="{8486B094-054D-46EE-BD24-E42D64D735CC}" srcOrd="6" destOrd="0" parTransId="{69EF3764-78FC-4196-A301-28DF704C0BDB}" sibTransId="{F95B0193-07FA-43A3-A639-FF8B3EF46313}"/>
    <dgm:cxn modelId="{EA680F90-6FAB-4CB6-A4B4-BBAFBF9DD8BF}" type="presOf" srcId="{14B5B44F-8D44-4EE4-9D98-856627E89029}" destId="{F8DE463B-E9A2-4B8E-A6C5-9B6167ED7A34}" srcOrd="0" destOrd="0" presId="urn:microsoft.com/office/officeart/2005/8/layout/radial4"/>
    <dgm:cxn modelId="{8CE5AEA3-3AB1-496E-9D3E-2F0B520B6C95}" srcId="{C9B8A55B-CFB1-4F4E-8F25-DDBA5DC1F307}" destId="{F2717D90-3CC7-4AF2-9863-2F73DE78BAB8}" srcOrd="4" destOrd="0" parTransId="{B32F60D6-1F2C-4096-8D96-3E36DB8EDD14}" sibTransId="{20E75859-AEDA-4B34-BD08-12FB28B050E2}"/>
    <dgm:cxn modelId="{64A27FEA-91D2-4CDE-B1C0-BC308FB5B77F}" type="presOf" srcId="{35E5342A-D618-4D35-97C1-822F875EAEA0}" destId="{D5F22274-605A-4D02-A18B-240C8F03DEBB}" srcOrd="0" destOrd="0" presId="urn:microsoft.com/office/officeart/2005/8/layout/radial4"/>
    <dgm:cxn modelId="{4930AF4F-6D97-4015-B430-123BB04F8307}" srcId="{C9B8A55B-CFB1-4F4E-8F25-DDBA5DC1F307}" destId="{2F25341D-FD0D-4045-AF23-212B4C724991}" srcOrd="3" destOrd="0" parTransId="{0ECA0AA1-158E-4DB6-BEF8-7ACFED32826B}" sibTransId="{2FACC713-353E-4CDE-A242-B971AAAF2959}"/>
    <dgm:cxn modelId="{DA469141-4F7D-4B66-9681-0AD3027B7A48}" type="presOf" srcId="{8B3D34DA-FC5F-463A-BCEA-A1EB0ABB1C14}" destId="{60A56008-089A-4B39-A64C-959F37513DAB}" srcOrd="0" destOrd="0" presId="urn:microsoft.com/office/officeart/2005/8/layout/radial4"/>
    <dgm:cxn modelId="{55C6DA8B-6EDD-4926-9832-F766E3F21B27}" type="presOf" srcId="{0ECA0AA1-158E-4DB6-BEF8-7ACFED32826B}" destId="{9FDFD2FA-12F5-46BE-A3F5-E21438787F61}" srcOrd="0" destOrd="0" presId="urn:microsoft.com/office/officeart/2005/8/layout/radial4"/>
    <dgm:cxn modelId="{6446D31A-2DB1-4EA7-B19F-1B6B2D668806}" type="presOf" srcId="{24DA5CA0-222D-4C68-B129-B09EB22B645B}" destId="{C8A2FEAC-A7B5-49C6-BEC5-652771056B77}" srcOrd="0" destOrd="0" presId="urn:microsoft.com/office/officeart/2005/8/layout/radial4"/>
    <dgm:cxn modelId="{28DB6341-4714-4282-A1C2-C1D8EEF929FC}" type="presOf" srcId="{8CF02209-11D9-47AD-836A-14DBEDAE225F}" destId="{019360CB-FA2E-485B-9B3F-7147DE673F1A}" srcOrd="0" destOrd="0" presId="urn:microsoft.com/office/officeart/2005/8/layout/radial4"/>
    <dgm:cxn modelId="{9875A844-72C7-4D2A-B308-80E1AF655279}" type="presOf" srcId="{ED796B0C-3377-4E37-9CB1-98482B1EDF0E}" destId="{C14FF082-B2E8-4778-9899-AF78C00D9579}" srcOrd="0" destOrd="0" presId="urn:microsoft.com/office/officeart/2005/8/layout/radial4"/>
    <dgm:cxn modelId="{E7EB260D-CBF5-4172-BD22-C7A72115C942}" srcId="{C9B8A55B-CFB1-4F4E-8F25-DDBA5DC1F307}" destId="{FB55F587-C7F7-4CFD-A0A2-A4CFE771BB9A}" srcOrd="1" destOrd="0" parTransId="{07FBB37D-8A53-44B7-8D10-E8165C5710E5}" sibTransId="{3A330BF2-68E5-4C22-9026-B15A0A640EAB}"/>
    <dgm:cxn modelId="{082E7B42-0CBD-47F0-9E2B-CC06CD35FDD1}" type="presOf" srcId="{3F0A0881-3F46-4830-BD25-02311FE68AF8}" destId="{78F8B1F3-D842-43E6-A1D3-65F8249BA550}" srcOrd="0" destOrd="0" presId="urn:microsoft.com/office/officeart/2005/8/layout/radial4"/>
    <dgm:cxn modelId="{FB7B788E-0647-44C3-B297-5D9D0216BD36}" type="presOf" srcId="{C9B8A55B-CFB1-4F4E-8F25-DDBA5DC1F307}" destId="{0B2FDDE1-656A-4E81-B8A5-54D7976D32FC}" srcOrd="0" destOrd="0" presId="urn:microsoft.com/office/officeart/2005/8/layout/radial4"/>
    <dgm:cxn modelId="{73456CBD-2600-47CF-81FA-40F38FF3C542}" type="presOf" srcId="{B32F60D6-1F2C-4096-8D96-3E36DB8EDD14}" destId="{F3288B26-0018-4298-8D7F-9E5C1B329896}" srcOrd="0" destOrd="0" presId="urn:microsoft.com/office/officeart/2005/8/layout/radial4"/>
    <dgm:cxn modelId="{6F539027-08DD-4A06-B4FD-F7F8617EE773}" type="presOf" srcId="{9A30D4AD-4D1B-4354-8D9D-0732B1B4AE67}" destId="{D8CF53A4-F0FB-4E53-B4C8-14F26802E5BE}" srcOrd="0" destOrd="0" presId="urn:microsoft.com/office/officeart/2005/8/layout/radial4"/>
    <dgm:cxn modelId="{6C390824-6CC5-415D-B2F6-3E571C0DB5B1}" type="presOf" srcId="{D512EDF2-2871-47BD-8CC4-259857A5FFBA}" destId="{3EB94217-3AF0-4C4E-981E-DDBA16B42FD6}" srcOrd="0" destOrd="0" presId="urn:microsoft.com/office/officeart/2005/8/layout/radial4"/>
    <dgm:cxn modelId="{765BE819-4738-415B-A987-816D66B73235}" type="presParOf" srcId="{C8A0E7F1-00CD-4440-9A23-9F32A81E6437}" destId="{0B2FDDE1-656A-4E81-B8A5-54D7976D32FC}" srcOrd="0" destOrd="0" presId="urn:microsoft.com/office/officeart/2005/8/layout/radial4"/>
    <dgm:cxn modelId="{34844236-6434-4414-BC3C-C7315E97F25E}" type="presParOf" srcId="{C8A0E7F1-00CD-4440-9A23-9F32A81E6437}" destId="{60A56008-089A-4B39-A64C-959F37513DAB}" srcOrd="1" destOrd="0" presId="urn:microsoft.com/office/officeart/2005/8/layout/radial4"/>
    <dgm:cxn modelId="{343E9CF8-DE28-4CFB-8DF7-3C1E21BBA7C2}" type="presParOf" srcId="{C8A0E7F1-00CD-4440-9A23-9F32A81E6437}" destId="{B1490A91-4311-434D-9224-1262781304CF}" srcOrd="2" destOrd="0" presId="urn:microsoft.com/office/officeart/2005/8/layout/radial4"/>
    <dgm:cxn modelId="{AB4FE43F-BB22-43D1-8AB1-B8369B55206A}" type="presParOf" srcId="{C8A0E7F1-00CD-4440-9A23-9F32A81E6437}" destId="{A247B988-9033-40E0-9956-FD083D69CC42}" srcOrd="3" destOrd="0" presId="urn:microsoft.com/office/officeart/2005/8/layout/radial4"/>
    <dgm:cxn modelId="{00431265-AAE8-48E2-B1F5-F4364D400A8A}" type="presParOf" srcId="{C8A0E7F1-00CD-4440-9A23-9F32A81E6437}" destId="{B88BA680-790B-482B-A29D-E74DF09AA44C}" srcOrd="4" destOrd="0" presId="urn:microsoft.com/office/officeart/2005/8/layout/radial4"/>
    <dgm:cxn modelId="{E94BCB34-9B3A-402C-933B-8B8C7DE59D55}" type="presParOf" srcId="{C8A0E7F1-00CD-4440-9A23-9F32A81E6437}" destId="{F8DE463B-E9A2-4B8E-A6C5-9B6167ED7A34}" srcOrd="5" destOrd="0" presId="urn:microsoft.com/office/officeart/2005/8/layout/radial4"/>
    <dgm:cxn modelId="{72C5A848-C934-4F17-9498-04DB5747B749}" type="presParOf" srcId="{C8A0E7F1-00CD-4440-9A23-9F32A81E6437}" destId="{1A5DF806-2B64-4056-8B50-CA31FF3C3CA2}" srcOrd="6" destOrd="0" presId="urn:microsoft.com/office/officeart/2005/8/layout/radial4"/>
    <dgm:cxn modelId="{CD53F5B8-F317-4FBD-853A-BD135416C28E}" type="presParOf" srcId="{C8A0E7F1-00CD-4440-9A23-9F32A81E6437}" destId="{9FDFD2FA-12F5-46BE-A3F5-E21438787F61}" srcOrd="7" destOrd="0" presId="urn:microsoft.com/office/officeart/2005/8/layout/radial4"/>
    <dgm:cxn modelId="{6AABB25B-1AA5-4938-8247-2E720C87EF6B}" type="presParOf" srcId="{C8A0E7F1-00CD-4440-9A23-9F32A81E6437}" destId="{E7B682E1-5DD3-49CF-A9CB-0AF2DCE32A5B}" srcOrd="8" destOrd="0" presId="urn:microsoft.com/office/officeart/2005/8/layout/radial4"/>
    <dgm:cxn modelId="{2C626011-C3CA-44D5-B5CC-F91090B3BCFF}" type="presParOf" srcId="{C8A0E7F1-00CD-4440-9A23-9F32A81E6437}" destId="{F3288B26-0018-4298-8D7F-9E5C1B329896}" srcOrd="9" destOrd="0" presId="urn:microsoft.com/office/officeart/2005/8/layout/radial4"/>
    <dgm:cxn modelId="{902C6600-771A-4D25-AD55-27B48F8EBC15}" type="presParOf" srcId="{C8A0E7F1-00CD-4440-9A23-9F32A81E6437}" destId="{06F079B1-3C90-45E7-992D-3B22242702D1}" srcOrd="10" destOrd="0" presId="urn:microsoft.com/office/officeart/2005/8/layout/radial4"/>
    <dgm:cxn modelId="{FB81A922-B136-4F1F-AD1E-54CDB7CABCA4}" type="presParOf" srcId="{C8A0E7F1-00CD-4440-9A23-9F32A81E6437}" destId="{D5F22274-605A-4D02-A18B-240C8F03DEBB}" srcOrd="11" destOrd="0" presId="urn:microsoft.com/office/officeart/2005/8/layout/radial4"/>
    <dgm:cxn modelId="{62680A02-FAD6-45BB-B511-0A5C4FA1A02C}" type="presParOf" srcId="{C8A0E7F1-00CD-4440-9A23-9F32A81E6437}" destId="{78F8B1F3-D842-43E6-A1D3-65F8249BA550}" srcOrd="12" destOrd="0" presId="urn:microsoft.com/office/officeart/2005/8/layout/radial4"/>
    <dgm:cxn modelId="{18106BAC-23D5-48AD-8168-9ECCDE101065}" type="presParOf" srcId="{C8A0E7F1-00CD-4440-9A23-9F32A81E6437}" destId="{A9ADAB13-C973-48A0-A795-710E0837A69A}" srcOrd="13" destOrd="0" presId="urn:microsoft.com/office/officeart/2005/8/layout/radial4"/>
    <dgm:cxn modelId="{58D634BD-BA3C-4451-9A65-FDEF14D39C58}" type="presParOf" srcId="{C8A0E7F1-00CD-4440-9A23-9F32A81E6437}" destId="{61A38737-C1CA-4B02-869E-A625DCB952C7}" srcOrd="14" destOrd="0" presId="urn:microsoft.com/office/officeart/2005/8/layout/radial4"/>
    <dgm:cxn modelId="{C710864C-99F3-4C2C-830C-561925A00DD0}" type="presParOf" srcId="{C8A0E7F1-00CD-4440-9A23-9F32A81E6437}" destId="{D8CF53A4-F0FB-4E53-B4C8-14F26802E5BE}" srcOrd="15" destOrd="0" presId="urn:microsoft.com/office/officeart/2005/8/layout/radial4"/>
    <dgm:cxn modelId="{81F4654A-0F48-4218-BEF1-DCA3B8B2996B}" type="presParOf" srcId="{C8A0E7F1-00CD-4440-9A23-9F32A81E6437}" destId="{C8A2FEAC-A7B5-49C6-BEC5-652771056B77}" srcOrd="16" destOrd="0" presId="urn:microsoft.com/office/officeart/2005/8/layout/radial4"/>
    <dgm:cxn modelId="{18BCF3F4-D23D-4771-B870-C5208A00EB43}" type="presParOf" srcId="{C8A0E7F1-00CD-4440-9A23-9F32A81E6437}" destId="{019360CB-FA2E-485B-9B3F-7147DE673F1A}" srcOrd="17" destOrd="0" presId="urn:microsoft.com/office/officeart/2005/8/layout/radial4"/>
    <dgm:cxn modelId="{0BF838C1-0A4D-4999-8367-32E1019D50C9}" type="presParOf" srcId="{C8A0E7F1-00CD-4440-9A23-9F32A81E6437}" destId="{C7846A43-87A5-4EAA-9BF3-F82B2A955239}" srcOrd="18" destOrd="0" presId="urn:microsoft.com/office/officeart/2005/8/layout/radial4"/>
    <dgm:cxn modelId="{3B6AC51B-9E0C-433E-91BC-7AA9D202CDE3}" type="presParOf" srcId="{C8A0E7F1-00CD-4440-9A23-9F32A81E6437}" destId="{C14FF082-B2E8-4778-9899-AF78C00D9579}" srcOrd="19" destOrd="0" presId="urn:microsoft.com/office/officeart/2005/8/layout/radial4"/>
    <dgm:cxn modelId="{3A58D0C9-122F-4BF4-BD6A-80E6DD86E9A9}" type="presParOf" srcId="{C8A0E7F1-00CD-4440-9A23-9F32A81E6437}" destId="{3EB94217-3AF0-4C4E-981E-DDBA16B42FD6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FDDE1-656A-4E81-B8A5-54D7976D32FC}">
      <dsp:nvSpPr>
        <dsp:cNvPr id="0" name=""/>
        <dsp:cNvSpPr/>
      </dsp:nvSpPr>
      <dsp:spPr>
        <a:xfrm>
          <a:off x="3763212" y="3923057"/>
          <a:ext cx="1465174" cy="146517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Biology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3977782" y="4137627"/>
        <a:ext cx="1036034" cy="1036034"/>
      </dsp:txXfrm>
    </dsp:sp>
    <dsp:sp modelId="{60A56008-089A-4B39-A64C-959F37513DAB}">
      <dsp:nvSpPr>
        <dsp:cNvPr id="0" name=""/>
        <dsp:cNvSpPr/>
      </dsp:nvSpPr>
      <dsp:spPr>
        <a:xfrm rot="10800000">
          <a:off x="516720" y="4446857"/>
          <a:ext cx="3067935" cy="4175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490A91-4311-434D-9224-1262781304CF}">
      <dsp:nvSpPr>
        <dsp:cNvPr id="0" name=""/>
        <dsp:cNvSpPr/>
      </dsp:nvSpPr>
      <dsp:spPr>
        <a:xfrm>
          <a:off x="3909" y="4245396"/>
          <a:ext cx="1025621" cy="820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Agriculture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7941" y="4269428"/>
        <a:ext cx="977557" cy="772433"/>
      </dsp:txXfrm>
    </dsp:sp>
    <dsp:sp modelId="{A247B988-9033-40E0-9956-FD083D69CC42}">
      <dsp:nvSpPr>
        <dsp:cNvPr id="0" name=""/>
        <dsp:cNvSpPr/>
      </dsp:nvSpPr>
      <dsp:spPr>
        <a:xfrm rot="12000000">
          <a:off x="664178" y="3610580"/>
          <a:ext cx="3067935" cy="4175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04126"/>
                <a:satOff val="30"/>
                <a:lumOff val="-719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204126"/>
                <a:satOff val="30"/>
                <a:lumOff val="-719"/>
                <a:alphaOff val="0"/>
                <a:tint val="86000"/>
                <a:satMod val="115000"/>
              </a:schemeClr>
            </a:gs>
            <a:gs pos="100000">
              <a:schemeClr val="accent5">
                <a:hueOff val="-204126"/>
                <a:satOff val="30"/>
                <a:lumOff val="-71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204126"/>
              <a:satOff val="30"/>
              <a:lumOff val="-71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8BA680-790B-482B-A29D-E74DF09AA44C}">
      <dsp:nvSpPr>
        <dsp:cNvPr id="0" name=""/>
        <dsp:cNvSpPr/>
      </dsp:nvSpPr>
      <dsp:spPr>
        <a:xfrm>
          <a:off x="243877" y="2743201"/>
          <a:ext cx="1025621" cy="1103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04126"/>
                <a:satOff val="30"/>
                <a:lumOff val="-719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204126"/>
                <a:satOff val="30"/>
                <a:lumOff val="-719"/>
                <a:alphaOff val="0"/>
                <a:tint val="86000"/>
                <a:satMod val="115000"/>
              </a:schemeClr>
            </a:gs>
            <a:gs pos="100000">
              <a:schemeClr val="accent5">
                <a:hueOff val="-204126"/>
                <a:satOff val="30"/>
                <a:lumOff val="-71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204126"/>
              <a:satOff val="30"/>
              <a:lumOff val="-71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Anatomy and Physiology (human body)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73916" y="2773240"/>
        <a:ext cx="965543" cy="1042957"/>
      </dsp:txXfrm>
    </dsp:sp>
    <dsp:sp modelId="{F8DE463B-E9A2-4B8E-A6C5-9B6167ED7A34}">
      <dsp:nvSpPr>
        <dsp:cNvPr id="0" name=""/>
        <dsp:cNvSpPr/>
      </dsp:nvSpPr>
      <dsp:spPr>
        <a:xfrm rot="13200000">
          <a:off x="1088768" y="2875170"/>
          <a:ext cx="3067935" cy="4175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08253"/>
                <a:satOff val="60"/>
                <a:lumOff val="-1438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408253"/>
                <a:satOff val="60"/>
                <a:lumOff val="-1438"/>
                <a:alphaOff val="0"/>
                <a:tint val="86000"/>
                <a:satMod val="115000"/>
              </a:schemeClr>
            </a:gs>
            <a:gs pos="100000">
              <a:schemeClr val="accent5">
                <a:hueOff val="-408253"/>
                <a:satOff val="60"/>
                <a:lumOff val="-143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408253"/>
              <a:satOff val="60"/>
              <a:lumOff val="-143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5DF806-2B64-4056-8B50-CA31FF3C3CA2}">
      <dsp:nvSpPr>
        <dsp:cNvPr id="0" name=""/>
        <dsp:cNvSpPr/>
      </dsp:nvSpPr>
      <dsp:spPr>
        <a:xfrm>
          <a:off x="934837" y="1687693"/>
          <a:ext cx="1025621" cy="820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08253"/>
                <a:satOff val="60"/>
                <a:lumOff val="-1438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408253"/>
                <a:satOff val="60"/>
                <a:lumOff val="-1438"/>
                <a:alphaOff val="0"/>
                <a:tint val="86000"/>
                <a:satMod val="115000"/>
              </a:schemeClr>
            </a:gs>
            <a:gs pos="100000">
              <a:schemeClr val="accent5">
                <a:hueOff val="-408253"/>
                <a:satOff val="60"/>
                <a:lumOff val="-143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408253"/>
              <a:satOff val="60"/>
              <a:lumOff val="-143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Botany (plants)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958869" y="1711725"/>
        <a:ext cx="977557" cy="772433"/>
      </dsp:txXfrm>
    </dsp:sp>
    <dsp:sp modelId="{9FDFD2FA-12F5-46BE-A3F5-E21438787F61}">
      <dsp:nvSpPr>
        <dsp:cNvPr id="0" name=""/>
        <dsp:cNvSpPr/>
      </dsp:nvSpPr>
      <dsp:spPr>
        <a:xfrm rot="14400000">
          <a:off x="1739276" y="2329328"/>
          <a:ext cx="3067935" cy="4175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12379"/>
                <a:satOff val="90"/>
                <a:lumOff val="-2157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612379"/>
                <a:satOff val="90"/>
                <a:lumOff val="-2157"/>
                <a:alphaOff val="0"/>
                <a:tint val="86000"/>
                <a:satMod val="115000"/>
              </a:schemeClr>
            </a:gs>
            <a:gs pos="100000">
              <a:schemeClr val="accent5">
                <a:hueOff val="-612379"/>
                <a:satOff val="90"/>
                <a:lumOff val="-215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612379"/>
              <a:satOff val="90"/>
              <a:lumOff val="-215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B682E1-5DD3-49CF-A9CB-0AF2DCE32A5B}">
      <dsp:nvSpPr>
        <dsp:cNvPr id="0" name=""/>
        <dsp:cNvSpPr/>
      </dsp:nvSpPr>
      <dsp:spPr>
        <a:xfrm>
          <a:off x="1993449" y="799412"/>
          <a:ext cx="1025621" cy="820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12379"/>
                <a:satOff val="90"/>
                <a:lumOff val="-2157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612379"/>
                <a:satOff val="90"/>
                <a:lumOff val="-2157"/>
                <a:alphaOff val="0"/>
                <a:tint val="86000"/>
                <a:satMod val="115000"/>
              </a:schemeClr>
            </a:gs>
            <a:gs pos="100000">
              <a:schemeClr val="accent5">
                <a:hueOff val="-612379"/>
                <a:satOff val="90"/>
                <a:lumOff val="-215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612379"/>
              <a:satOff val="90"/>
              <a:lumOff val="-215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Cell Biology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017481" y="823444"/>
        <a:ext cx="977557" cy="772433"/>
      </dsp:txXfrm>
    </dsp:sp>
    <dsp:sp modelId="{F3288B26-0018-4298-8D7F-9E5C1B329896}">
      <dsp:nvSpPr>
        <dsp:cNvPr id="0" name=""/>
        <dsp:cNvSpPr/>
      </dsp:nvSpPr>
      <dsp:spPr>
        <a:xfrm rot="15600000">
          <a:off x="2537243" y="2038892"/>
          <a:ext cx="3067935" cy="4175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16505"/>
                <a:satOff val="120"/>
                <a:lumOff val="-2876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816505"/>
                <a:satOff val="120"/>
                <a:lumOff val="-2876"/>
                <a:alphaOff val="0"/>
                <a:tint val="86000"/>
                <a:satMod val="115000"/>
              </a:schemeClr>
            </a:gs>
            <a:gs pos="100000">
              <a:schemeClr val="accent5">
                <a:hueOff val="-816505"/>
                <a:satOff val="120"/>
                <a:lumOff val="-287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816505"/>
              <a:satOff val="120"/>
              <a:lumOff val="-287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F079B1-3C90-45E7-992D-3B22242702D1}">
      <dsp:nvSpPr>
        <dsp:cNvPr id="0" name=""/>
        <dsp:cNvSpPr/>
      </dsp:nvSpPr>
      <dsp:spPr>
        <a:xfrm>
          <a:off x="3292029" y="326767"/>
          <a:ext cx="1025621" cy="820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16505"/>
                <a:satOff val="120"/>
                <a:lumOff val="-2876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816505"/>
                <a:satOff val="120"/>
                <a:lumOff val="-2876"/>
                <a:alphaOff val="0"/>
                <a:tint val="86000"/>
                <a:satMod val="115000"/>
              </a:schemeClr>
            </a:gs>
            <a:gs pos="100000">
              <a:schemeClr val="accent5">
                <a:hueOff val="-816505"/>
                <a:satOff val="120"/>
                <a:lumOff val="-287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816505"/>
              <a:satOff val="120"/>
              <a:lumOff val="-287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Conservation Biology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316061" y="350799"/>
        <a:ext cx="977557" cy="772433"/>
      </dsp:txXfrm>
    </dsp:sp>
    <dsp:sp modelId="{D5F22274-605A-4D02-A18B-240C8F03DEBB}">
      <dsp:nvSpPr>
        <dsp:cNvPr id="0" name=""/>
        <dsp:cNvSpPr/>
      </dsp:nvSpPr>
      <dsp:spPr>
        <a:xfrm rot="16800000">
          <a:off x="3386421" y="2038892"/>
          <a:ext cx="3067935" cy="4175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020632"/>
                <a:satOff val="150"/>
                <a:lumOff val="-3595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020632"/>
                <a:satOff val="150"/>
                <a:lumOff val="-3595"/>
                <a:alphaOff val="0"/>
                <a:tint val="86000"/>
                <a:satMod val="115000"/>
              </a:schemeClr>
            </a:gs>
            <a:gs pos="100000">
              <a:schemeClr val="accent5">
                <a:hueOff val="-1020632"/>
                <a:satOff val="150"/>
                <a:lumOff val="-3595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020632"/>
              <a:satOff val="150"/>
              <a:lumOff val="-359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F8B1F3-D842-43E6-A1D3-65F8249BA550}">
      <dsp:nvSpPr>
        <dsp:cNvPr id="0" name=""/>
        <dsp:cNvSpPr/>
      </dsp:nvSpPr>
      <dsp:spPr>
        <a:xfrm>
          <a:off x="4673948" y="326767"/>
          <a:ext cx="1025621" cy="820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020632"/>
                <a:satOff val="150"/>
                <a:lumOff val="-3595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020632"/>
                <a:satOff val="150"/>
                <a:lumOff val="-3595"/>
                <a:alphaOff val="0"/>
                <a:tint val="86000"/>
                <a:satMod val="115000"/>
              </a:schemeClr>
            </a:gs>
            <a:gs pos="100000">
              <a:schemeClr val="accent5">
                <a:hueOff val="-1020632"/>
                <a:satOff val="150"/>
                <a:lumOff val="-3595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020632"/>
              <a:satOff val="150"/>
              <a:lumOff val="-359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Ecology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697980" y="350799"/>
        <a:ext cx="977557" cy="772433"/>
      </dsp:txXfrm>
    </dsp:sp>
    <dsp:sp modelId="{A9ADAB13-C973-48A0-A795-710E0837A69A}">
      <dsp:nvSpPr>
        <dsp:cNvPr id="0" name=""/>
        <dsp:cNvSpPr/>
      </dsp:nvSpPr>
      <dsp:spPr>
        <a:xfrm rot="18000000">
          <a:off x="4184388" y="2329328"/>
          <a:ext cx="3067935" cy="4175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224758"/>
                <a:satOff val="180"/>
                <a:lumOff val="-4314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224758"/>
                <a:satOff val="180"/>
                <a:lumOff val="-4314"/>
                <a:alphaOff val="0"/>
                <a:tint val="86000"/>
                <a:satMod val="115000"/>
              </a:schemeClr>
            </a:gs>
            <a:gs pos="100000">
              <a:schemeClr val="accent5">
                <a:hueOff val="-1224758"/>
                <a:satOff val="180"/>
                <a:lumOff val="-431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224758"/>
              <a:satOff val="180"/>
              <a:lumOff val="-431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A38737-C1CA-4B02-869E-A625DCB952C7}">
      <dsp:nvSpPr>
        <dsp:cNvPr id="0" name=""/>
        <dsp:cNvSpPr/>
      </dsp:nvSpPr>
      <dsp:spPr>
        <a:xfrm>
          <a:off x="5972528" y="799412"/>
          <a:ext cx="1025621" cy="820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4758"/>
                <a:satOff val="180"/>
                <a:lumOff val="-4314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224758"/>
                <a:satOff val="180"/>
                <a:lumOff val="-4314"/>
                <a:alphaOff val="0"/>
                <a:tint val="86000"/>
                <a:satMod val="115000"/>
              </a:schemeClr>
            </a:gs>
            <a:gs pos="100000">
              <a:schemeClr val="accent5">
                <a:hueOff val="-1224758"/>
                <a:satOff val="180"/>
                <a:lumOff val="-431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224758"/>
              <a:satOff val="180"/>
              <a:lumOff val="-431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Genetics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5996560" y="823444"/>
        <a:ext cx="977557" cy="772433"/>
      </dsp:txXfrm>
    </dsp:sp>
    <dsp:sp modelId="{D8CF53A4-F0FB-4E53-B4C8-14F26802E5BE}">
      <dsp:nvSpPr>
        <dsp:cNvPr id="0" name=""/>
        <dsp:cNvSpPr/>
      </dsp:nvSpPr>
      <dsp:spPr>
        <a:xfrm rot="19200000">
          <a:off x="4834896" y="2875170"/>
          <a:ext cx="3067935" cy="4175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428884"/>
                <a:satOff val="210"/>
                <a:lumOff val="-5033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428884"/>
                <a:satOff val="210"/>
                <a:lumOff val="-5033"/>
                <a:alphaOff val="0"/>
                <a:tint val="86000"/>
                <a:satMod val="115000"/>
              </a:schemeClr>
            </a:gs>
            <a:gs pos="100000">
              <a:schemeClr val="accent5">
                <a:hueOff val="-1428884"/>
                <a:satOff val="210"/>
                <a:lumOff val="-503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428884"/>
              <a:satOff val="210"/>
              <a:lumOff val="-503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A2FEAC-A7B5-49C6-BEC5-652771056B77}">
      <dsp:nvSpPr>
        <dsp:cNvPr id="0" name=""/>
        <dsp:cNvSpPr/>
      </dsp:nvSpPr>
      <dsp:spPr>
        <a:xfrm>
          <a:off x="7031140" y="1687693"/>
          <a:ext cx="1025621" cy="820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28884"/>
                <a:satOff val="210"/>
                <a:lumOff val="-5033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428884"/>
                <a:satOff val="210"/>
                <a:lumOff val="-5033"/>
                <a:alphaOff val="0"/>
                <a:tint val="86000"/>
                <a:satMod val="115000"/>
              </a:schemeClr>
            </a:gs>
            <a:gs pos="100000">
              <a:schemeClr val="accent5">
                <a:hueOff val="-1428884"/>
                <a:satOff val="210"/>
                <a:lumOff val="-503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428884"/>
              <a:satOff val="210"/>
              <a:lumOff val="-503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Pathology (disease)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7055172" y="1711725"/>
        <a:ext cx="977557" cy="772433"/>
      </dsp:txXfrm>
    </dsp:sp>
    <dsp:sp modelId="{019360CB-FA2E-485B-9B3F-7147DE673F1A}">
      <dsp:nvSpPr>
        <dsp:cNvPr id="0" name=""/>
        <dsp:cNvSpPr/>
      </dsp:nvSpPr>
      <dsp:spPr>
        <a:xfrm rot="20400000">
          <a:off x="5259485" y="3610580"/>
          <a:ext cx="3067935" cy="4175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633011"/>
                <a:satOff val="240"/>
                <a:lumOff val="-5752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633011"/>
                <a:satOff val="240"/>
                <a:lumOff val="-5752"/>
                <a:alphaOff val="0"/>
                <a:tint val="86000"/>
                <a:satMod val="115000"/>
              </a:schemeClr>
            </a:gs>
            <a:gs pos="100000">
              <a:schemeClr val="accent5">
                <a:hueOff val="-1633011"/>
                <a:satOff val="240"/>
                <a:lumOff val="-575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633011"/>
              <a:satOff val="240"/>
              <a:lumOff val="-575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846A43-87A5-4EAA-9BF3-F82B2A955239}">
      <dsp:nvSpPr>
        <dsp:cNvPr id="0" name=""/>
        <dsp:cNvSpPr/>
      </dsp:nvSpPr>
      <dsp:spPr>
        <a:xfrm>
          <a:off x="7722100" y="2884470"/>
          <a:ext cx="1025621" cy="820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33011"/>
                <a:satOff val="240"/>
                <a:lumOff val="-5752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633011"/>
                <a:satOff val="240"/>
                <a:lumOff val="-5752"/>
                <a:alphaOff val="0"/>
                <a:tint val="86000"/>
                <a:satMod val="115000"/>
              </a:schemeClr>
            </a:gs>
            <a:gs pos="100000">
              <a:schemeClr val="accent5">
                <a:hueOff val="-1633011"/>
                <a:satOff val="240"/>
                <a:lumOff val="-575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633011"/>
              <a:satOff val="240"/>
              <a:lumOff val="-575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Zoology (animals)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7746132" y="2908502"/>
        <a:ext cx="977557" cy="772433"/>
      </dsp:txXfrm>
    </dsp:sp>
    <dsp:sp modelId="{C14FF082-B2E8-4778-9899-AF78C00D9579}">
      <dsp:nvSpPr>
        <dsp:cNvPr id="0" name=""/>
        <dsp:cNvSpPr/>
      </dsp:nvSpPr>
      <dsp:spPr>
        <a:xfrm>
          <a:off x="5406944" y="4446857"/>
          <a:ext cx="3067935" cy="4175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837137"/>
                <a:satOff val="270"/>
                <a:lumOff val="-6471"/>
                <a:alphaOff val="0"/>
                <a:tint val="86000"/>
                <a:satMod val="115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B94217-3AF0-4C4E-981E-DDBA16B42FD6}">
      <dsp:nvSpPr>
        <dsp:cNvPr id="0" name=""/>
        <dsp:cNvSpPr/>
      </dsp:nvSpPr>
      <dsp:spPr>
        <a:xfrm>
          <a:off x="7962068" y="4245396"/>
          <a:ext cx="1025621" cy="820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837137"/>
                <a:satOff val="270"/>
                <a:lumOff val="-6471"/>
                <a:alphaOff val="0"/>
                <a:tint val="86000"/>
                <a:satMod val="115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Marine Biology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(ocean life)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7986100" y="4269428"/>
        <a:ext cx="977557" cy="772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2C0E0-57F3-41E0-BA3C-0B40BE6B9D88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D6B04-C1C4-4640-8F14-34946137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40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E012-6C7E-44B5-88C3-013CB9653A65}" type="datetimeFigureOut">
              <a:rPr lang="en-US"/>
              <a:pPr>
                <a:defRPr/>
              </a:pPr>
              <a:t>8/19/2014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86E75-8167-46F2-962E-55978157C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10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EF5D5-CB07-4BDD-8FD9-F36F262AC835}" type="datetimeFigureOut">
              <a:rPr lang="en-US"/>
              <a:pPr>
                <a:defRPr/>
              </a:pPr>
              <a:t>8/19/2014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6650-D125-433E-80CD-0068FEB17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4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EABB9-96E1-461A-B264-9B7D6C6D2637}" type="datetimeFigureOut">
              <a:rPr lang="en-US"/>
              <a:pPr>
                <a:defRPr/>
              </a:pPr>
              <a:t>8/19/2014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F57CB-2DFF-4AB1-B872-B8BC4726D9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2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5BA3E-114A-48DA-BE86-9E10E4CC3B0A}" type="datetimeFigureOut">
              <a:rPr lang="en-US"/>
              <a:pPr>
                <a:defRPr/>
              </a:pPr>
              <a:t>8/19/2014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E7430-E0BF-4E14-97BC-07CBDEDBB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7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CC85-AA6C-45C3-B153-496535409523}" type="datetimeFigureOut">
              <a:rPr lang="en-US"/>
              <a:pPr>
                <a:defRPr/>
              </a:pPr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9D469-B743-4453-BF82-6E1ACEE90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60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60D43-3CB9-424A-905C-5505566EF5D0}" type="datetimeFigureOut">
              <a:rPr lang="en-US"/>
              <a:pPr>
                <a:defRPr/>
              </a:pPr>
              <a:t>8/19/2014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D55AA-C088-4C81-9848-BD7295980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2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0F39-D11E-416D-AF8C-55985F5AC5DF}" type="datetimeFigureOut">
              <a:rPr lang="en-US"/>
              <a:pPr>
                <a:defRPr/>
              </a:pPr>
              <a:t>8/19/2014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2C422-8966-4B8B-A4D9-FB44EA2ABF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9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2A24-9509-4318-9314-54CF19490B61}" type="datetimeFigureOut">
              <a:rPr lang="en-US"/>
              <a:pPr>
                <a:defRPr/>
              </a:pPr>
              <a:t>8/19/2014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7669D-0A22-4A5A-B5A1-04D156F65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3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11C4-2556-415F-BCA3-C63F234EA6B3}" type="datetimeFigureOut">
              <a:rPr lang="en-US"/>
              <a:pPr>
                <a:defRPr/>
              </a:pPr>
              <a:t>8/19/2014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A6AA5-ADCE-41D6-A40B-A7D6504372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8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A3344-B1FE-4B79-B24E-7B387C664CA1}" type="datetimeFigureOut">
              <a:rPr lang="en-US"/>
              <a:pPr>
                <a:defRPr/>
              </a:pPr>
              <a:t>8/19/2014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8EF1-087B-447A-BDA4-588D2086A7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8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4659A-1BDC-430F-89F2-CF13CA44FBA1}" type="datetimeFigureOut">
              <a:rPr lang="en-US"/>
              <a:pPr>
                <a:defRPr/>
              </a:pPr>
              <a:t>8/19/2014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D051-3C60-44FB-95CA-300C1D7BB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8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9B4BA8-E83A-4068-83F3-17C8620998DB}" type="datetimeFigureOut">
              <a:rPr lang="en-US"/>
              <a:pPr>
                <a:defRPr/>
              </a:pPr>
              <a:t>8/19/2014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C6D2D4-DB53-4935-BAE9-DEAB0D168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hyperlink" Target="http://www.nationalgeographic.com/xpeditions/lessons/17/g68/smsciscreen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geographic.com/seamonsters/" TargetMode="External"/><Relationship Id="rId2" Type="http://schemas.openxmlformats.org/officeDocument/2006/relationships/hyperlink" Target="http://www.youtube.com/watch?v=hEfQKSpONX8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Kq5H_UhTNzw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hyperlink" Target="http://www.moonshineink.com/images/article_images/spot_out_TNF_survey2.jpg" TargetMode="External"/><Relationship Id="rId2" Type="http://schemas.openxmlformats.org/officeDocument/2006/relationships/hyperlink" Target="http://www.roadstoinnovation.com/wp-content/uploads/2010/02/doctor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turnbacktogod.com/wp-content/uploads/2008/09/farmer-corn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gtm-media.discoveryeducation.com/videos/dsc/externalApplications/accessible/virtual_labs/Critters/index.html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gtm-media.discoveryeducation.com/videos/dsc/externalApplications/accessible/virtual_labs/Critters/index.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gtm-media.discoveryeducation.com/videos/dsc/externalApplications/accessible/virtual_labs/Critters/index.html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gtm-media.discoveryeducation.com/videos/dsc/externalApplications/accessible/virtual_labs/Critters/index.html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gtm-media.discoveryeducation.com/videos/dsc/externalApplications/accessible/virtual_labs/Critters/index.html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gtm-media.discoveryeducation.com/videos/dsc/externalApplications/accessible/virtual_labs/Critters/index.html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gtm-media.discoveryeducation.com/videos/dsc/externalApplications/accessible/virtual_labs/Critters/index.html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gtm-media.discoveryeducation.com/videos/dsc/externalApplications/accessible/virtual_labs/Critters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hyperlink" Target="http://www.unn-edu.net/wp-content/uploads/2010/02/Medicin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hyperlink" Target="http://affiliates.art.com/get.art?T=15032681&amp;A=447329&amp;L=8&amp;P=10069671&amp;S=2&amp;Y=0" TargetMode="External"/><Relationship Id="rId9" Type="http://schemas.openxmlformats.org/officeDocument/2006/relationships/hyperlink" Target="http://www.small-wonder.org/Movies/Evolution1.jpg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gtm-media.discoveryeducation.com/videos/dsc/externalApplications/accessible/virtual_labs/Critters/index.html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8000" dirty="0" smtClean="0"/>
              <a:t>Biology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4"/>
            <a:ext cx="8153400" cy="2638425"/>
          </a:xfrm>
        </p:spPr>
        <p:txBody>
          <a:bodyPr>
            <a:normAutofit lnSpcReduction="10000"/>
          </a:bodyPr>
          <a:lstStyle/>
          <a:p>
            <a:pPr marR="0">
              <a:lnSpc>
                <a:spcPct val="90000"/>
              </a:lnSpc>
            </a:pPr>
            <a:r>
              <a:rPr lang="en-US" sz="4800" dirty="0" smtClean="0"/>
              <a:t>The study of life!</a:t>
            </a:r>
          </a:p>
          <a:p>
            <a:pPr marR="0">
              <a:lnSpc>
                <a:spcPct val="90000"/>
              </a:lnSpc>
            </a:pPr>
            <a:endParaRPr lang="en-US" dirty="0" smtClean="0"/>
          </a:p>
          <a:p>
            <a:pPr marR="0">
              <a:lnSpc>
                <a:spcPct val="90000"/>
              </a:lnSpc>
            </a:pPr>
            <a:r>
              <a:rPr lang="en-US" sz="3200" dirty="0" smtClean="0"/>
              <a:t>(bio = life)      (ology = study of)</a:t>
            </a:r>
          </a:p>
          <a:p>
            <a:pPr marR="0">
              <a:lnSpc>
                <a:spcPct val="90000"/>
              </a:lnSpc>
            </a:pPr>
            <a:endParaRPr lang="en-US" sz="3200" dirty="0"/>
          </a:p>
          <a:p>
            <a:pPr marR="0">
              <a:lnSpc>
                <a:spcPct val="90000"/>
              </a:lnSpc>
            </a:pPr>
            <a:r>
              <a:rPr lang="en-US" sz="3200" dirty="0"/>
              <a:t>http://youtu.be/7L7x0BAqWis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7467600" cy="1143000"/>
          </a:xfrm>
        </p:spPr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7467600" cy="4873752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Science is the study of the natural world.</a:t>
            </a:r>
          </a:p>
          <a:p>
            <a:endParaRPr lang="en-US" u="sng" dirty="0">
              <a:solidFill>
                <a:srgbClr val="FF0000"/>
              </a:solidFill>
            </a:endParaRPr>
          </a:p>
          <a:p>
            <a:r>
              <a:rPr lang="en-US" u="sng" dirty="0" smtClean="0">
                <a:solidFill>
                  <a:srgbClr val="FF0000"/>
                </a:solidFill>
              </a:rPr>
              <a:t>Scientific knowledge will change with new understanding.</a:t>
            </a:r>
          </a:p>
          <a:p>
            <a:endParaRPr lang="en-US" u="sng" dirty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mindmapart.com/wp-content/uploads/2009/04/natural-world-mind-map-joan-cl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3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FF0000"/>
                </a:solidFill>
              </a:rPr>
              <a:t>Science is based on evidence!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371600"/>
            <a:ext cx="7772400" cy="4419600"/>
          </a:xfrm>
        </p:spPr>
        <p:txBody>
          <a:bodyPr/>
          <a:lstStyle/>
          <a:p>
            <a:r>
              <a:rPr lang="en-US" dirty="0" smtClean="0"/>
              <a:t>Evidence is obtained by making observations and measurements taken in situations ranging from natural settings to the laboratory.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Observation</a:t>
            </a:r>
            <a:r>
              <a:rPr lang="en-US" u="sng" dirty="0" smtClean="0">
                <a:solidFill>
                  <a:srgbClr val="FF0000"/>
                </a:solidFill>
              </a:rPr>
              <a:t>: using one or more of your senses to gather information.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ts3.mm.bing.net/images/thumbnail.aspx?q=1188232113278&amp;id=35ff769a20d48f0b82ce043a48180e24&amp;url=http%3a%2f%2fwww.irc.vbschools.com%2fForTheWeb%2fScience%2fimages%2fFiveSen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429000"/>
            <a:ext cx="3962400" cy="3037840"/>
          </a:xfrm>
          <a:prstGeom prst="rect">
            <a:avLst/>
          </a:prstGeom>
          <a:noFill/>
        </p:spPr>
      </p:pic>
      <p:pic>
        <p:nvPicPr>
          <p:cNvPr id="1028" name="Picture 4" descr="http://ts1.mm.bing.net/images/thumbnail.aspx?q=1030877284364&amp;id=6bb4012c7b1363c38ca388476da2c657&amp;url=http%3a%2f%2fschool.discoveryeducation.com%2fclipart%2fimages%2fmcroscp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343400"/>
            <a:ext cx="1981200" cy="2185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60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Let’s try out your observation skills!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80772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We will be going outside and there are some general rules I’ll need everyone to follow.</a:t>
            </a:r>
          </a:p>
          <a:p>
            <a:pPr>
              <a:buNone/>
            </a:pPr>
            <a:endParaRPr lang="en-US" sz="2800" dirty="0" smtClean="0"/>
          </a:p>
          <a:p>
            <a:pPr lvl="1"/>
            <a:r>
              <a:rPr lang="en-US" sz="2400" u="sng" dirty="0" smtClean="0"/>
              <a:t>Rule #1</a:t>
            </a:r>
            <a:r>
              <a:rPr lang="en-US" sz="2400" dirty="0" smtClean="0"/>
              <a:t>:  Be patient, be quiet and pay attention.</a:t>
            </a:r>
          </a:p>
          <a:p>
            <a:pPr lvl="1">
              <a:buNone/>
            </a:pPr>
            <a:endParaRPr lang="en-US" sz="2400" dirty="0" smtClean="0"/>
          </a:p>
          <a:p>
            <a:pPr lvl="1"/>
            <a:r>
              <a:rPr lang="en-US" sz="2400" u="sng" dirty="0" smtClean="0"/>
              <a:t>Rule #2</a:t>
            </a:r>
            <a:r>
              <a:rPr lang="en-US" sz="2400" dirty="0" smtClean="0"/>
              <a:t>:  Watch where you step and do not harm any of the plants or animals we see.</a:t>
            </a:r>
          </a:p>
          <a:p>
            <a:pPr lvl="1">
              <a:buNone/>
            </a:pPr>
            <a:endParaRPr lang="en-US" sz="2400" dirty="0" smtClean="0"/>
          </a:p>
          <a:p>
            <a:pPr lvl="1"/>
            <a:r>
              <a:rPr lang="en-US" sz="2400" u="sng" dirty="0" smtClean="0"/>
              <a:t>Rule #3</a:t>
            </a:r>
            <a:r>
              <a:rPr lang="en-US" sz="2400" dirty="0" smtClean="0"/>
              <a:t>:  You are still in class!  This is an educational activity, not a break.  If you treat this as a break you will receive a zero.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91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Your task.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7467600" cy="48737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Your job is to make detailed observations of at least 2 organisms.</a:t>
            </a:r>
          </a:p>
          <a:p>
            <a:pPr lvl="1"/>
            <a:r>
              <a:rPr lang="en-US" sz="2500" u="sng" dirty="0" smtClean="0">
                <a:solidFill>
                  <a:srgbClr val="FF0000"/>
                </a:solidFill>
              </a:rPr>
              <a:t>Organism: a living thing.</a:t>
            </a:r>
          </a:p>
          <a:p>
            <a:endParaRPr lang="en-US" sz="2800" u="sng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How can you tell if something is alive?</a:t>
            </a:r>
          </a:p>
          <a:p>
            <a:pPr lvl="1"/>
            <a:r>
              <a:rPr lang="en-US" sz="2500" dirty="0" smtClean="0"/>
              <a:t>On your board list one characteristic of a living thing.  It must be something found ONLY in living things. </a:t>
            </a:r>
          </a:p>
          <a:p>
            <a:pPr lvl="1"/>
            <a:endParaRPr lang="en-US" sz="2500" dirty="0" smtClean="0"/>
          </a:p>
          <a:p>
            <a:pPr lvl="1"/>
            <a:endParaRPr lang="en-US" sz="2400" dirty="0" smtClean="0"/>
          </a:p>
        </p:txBody>
      </p:sp>
      <p:pic>
        <p:nvPicPr>
          <p:cNvPr id="20482" name="Picture 2" descr="http://ts1.mm.bing.net/images/thumbnail.aspx?q=1034548622052&amp;id=86add55c872a7697750c0dd1b6672357&amp;url=http%3a%2f%2fi1.treknature.com%2fphotos%2f286%2farmillareagall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2990"/>
            <a:ext cx="2438400" cy="1715009"/>
          </a:xfrm>
          <a:prstGeom prst="rect">
            <a:avLst/>
          </a:prstGeom>
          <a:noFill/>
        </p:spPr>
      </p:pic>
      <p:pic>
        <p:nvPicPr>
          <p:cNvPr id="5" name="Picture 4" descr="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828800"/>
            <a:ext cx="1371600" cy="1028700"/>
          </a:xfrm>
          <a:prstGeom prst="rect">
            <a:avLst/>
          </a:prstGeom>
        </p:spPr>
      </p:pic>
      <p:pic>
        <p:nvPicPr>
          <p:cNvPr id="20484" name="Picture 4" descr="http://ts4.mm.bing.net/images/thumbnail.aspx?q=1168485060547&amp;id=752bb02cfb64a50aa2e6ea0bbbe2fed5&amp;url=http%3a%2f%2fwww.mzephotos.com%2fimages%2fcacti%2fhardy-ice-pl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029200"/>
            <a:ext cx="2438400" cy="1828800"/>
          </a:xfrm>
          <a:prstGeom prst="rect">
            <a:avLst/>
          </a:prstGeom>
          <a:noFill/>
        </p:spPr>
      </p:pic>
      <p:pic>
        <p:nvPicPr>
          <p:cNvPr id="20486" name="Picture 6" descr="http://ts1.mm.bing.net/images/thumbnail.aspx?q=1164885432632&amp;id=b29f3f89845ca59425018c5709379c3c&amp;url=http%3a%2f%2findoorskydive.knoxsocial.com%2fwp-content%2fuploads%2f2011%2f01%2fbird-in-fl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199" y="5181601"/>
            <a:ext cx="2296437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38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Characteristics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Living things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Are made of cells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Reproduce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Have DNA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Grow and develop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Need energy and other materials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Respond to their environment.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Maintain a stable internal environment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Change over </a:t>
            </a:r>
            <a:r>
              <a:rPr lang="en-US" dirty="0" smtClean="0">
                <a:solidFill>
                  <a:srgbClr val="FF0000"/>
                </a:solidFill>
              </a:rPr>
              <a:t>many generations (evolve)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Revisit your board and make any changes you would make to your answers..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ts4.mm.bing.net/images/thumbnail.aspx?q=1187468420811&amp;id=cfca435b6f4192c5ef06546b6d0ad852&amp;url=http%3a%2f%2fwww.freakingnews.com%2fimages%2fapp_images%2fcaterpilla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-685800"/>
            <a:ext cx="3505200" cy="2628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detailed?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7467600" cy="4873752"/>
          </a:xfrm>
        </p:spPr>
        <p:txBody>
          <a:bodyPr/>
          <a:lstStyle/>
          <a:p>
            <a:r>
              <a:rPr lang="en-US" sz="2700" dirty="0" smtClean="0"/>
              <a:t>What is the difference between an observation and a detailed observation?</a:t>
            </a:r>
          </a:p>
          <a:p>
            <a:endParaRPr lang="en-US" sz="27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Measurements or counts are great for explaining things in detail!</a:t>
            </a:r>
            <a:endParaRPr lang="en-US" dirty="0"/>
          </a:p>
        </p:txBody>
      </p:sp>
      <p:pic>
        <p:nvPicPr>
          <p:cNvPr id="27650" name="Picture 2" descr="http://ts4.mm.bing.net/images/thumbnail.aspx?q=1188339325063&amp;id=bb6771e4ce62f6145f215e94f26df8c9&amp;url=http%3a%2f%2fwww.deviantart.com%2fdownload%2f52535120%2fPlant_Tree_Leaf_Stock_Cut_Out_by_Enchantedgal_St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54" y="2667000"/>
            <a:ext cx="2673145" cy="2209800"/>
          </a:xfrm>
          <a:prstGeom prst="rect">
            <a:avLst/>
          </a:prstGeom>
          <a:noFill/>
        </p:spPr>
      </p:pic>
      <p:pic>
        <p:nvPicPr>
          <p:cNvPr id="27652" name="Picture 4" descr="http://ts4.mm.bing.net/images/thumbnail.aspx?q=1201526806795&amp;id=c8436671d79f83a02fb69dccde9edcd9&amp;url=http%3a%2f%2fynotplants.wikispaces.com%2ffile%2fview%2fleaf.jpg%2f70416623%2fle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0912" y="2419350"/>
            <a:ext cx="2638425" cy="2857500"/>
          </a:xfrm>
          <a:prstGeom prst="rect">
            <a:avLst/>
          </a:prstGeom>
          <a:noFill/>
        </p:spPr>
      </p:pic>
      <p:pic>
        <p:nvPicPr>
          <p:cNvPr id="27656" name="Picture 8" descr="http://ts4.mm.bing.net/images/thumbnail.aspx?q=1052181274927&amp;id=9765df42443c59f14b1c956577741791&amp;url=http%3a%2f%2fbrandonjthompson.com%2fimages%2ftemple_and_bee%2fbee_si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569191"/>
            <a:ext cx="32512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395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447800"/>
            <a:ext cx="7391400" cy="495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Open your journal to a NEW PAGE.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990600"/>
            <a:ext cx="80772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Set up your page </a:t>
            </a:r>
          </a:p>
          <a:p>
            <a:pPr algn="ctr">
              <a:buNone/>
            </a:pPr>
            <a:r>
              <a:rPr lang="en-US" sz="2400" dirty="0" smtClean="0"/>
              <a:t>Field Observations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400" dirty="0" smtClean="0"/>
              <a:t>Date:					           Weather:</a:t>
            </a:r>
          </a:p>
          <a:p>
            <a:pPr>
              <a:buNone/>
            </a:pPr>
            <a:r>
              <a:rPr lang="en-US" sz="2400" dirty="0" smtClean="0"/>
              <a:t>Name:					Location: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400" dirty="0" smtClean="0"/>
              <a:t>Name of organism: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Observations: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Questions: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Sketch: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13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Outside for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0"/>
            <a:ext cx="76200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Remember that wondering is just as important in science as knowing!</a:t>
            </a:r>
            <a:endParaRPr lang="en-US" sz="4400" dirty="0"/>
          </a:p>
        </p:txBody>
      </p:sp>
      <p:pic>
        <p:nvPicPr>
          <p:cNvPr id="1026" name="Picture 2" descr="http://ts4.mm.bing.net/images/thumbnail.aspx?q=1041611297639&amp;id=796aab88905c0bfa772317b8b7ab3826&amp;url=http%3a%2f%2fwww.apasserby.com%2fwp-content%2fuploads%2f2011%2f02%2fwonde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29075"/>
            <a:ext cx="1885950" cy="2828925"/>
          </a:xfrm>
          <a:prstGeom prst="rect">
            <a:avLst/>
          </a:prstGeom>
          <a:noFill/>
        </p:spPr>
      </p:pic>
      <p:pic>
        <p:nvPicPr>
          <p:cNvPr id="1030" name="Picture 6" descr="http://ts3.mm.bing.net/images/thumbnail.aspx?q=1090045086998&amp;id=8a2500c59e2fd43a66d6b652e427752d&amp;url=http%3a%2f%2fwww.humanitiesdiploma.co.uk%2fwp-content%2fuploads%2f2011%2f04%2fthin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000500"/>
            <a:ext cx="1905000" cy="2857500"/>
          </a:xfrm>
          <a:prstGeom prst="rect">
            <a:avLst/>
          </a:prstGeom>
          <a:noFill/>
        </p:spPr>
      </p:pic>
      <p:pic>
        <p:nvPicPr>
          <p:cNvPr id="1032" name="Picture 8" descr="http://ts3.mm.bing.net/images/thumbnail.aspx?q=1034111098518&amp;id=70362a40dffc2269d0dd2ec4ff832f5d&amp;url=http%3a%2f%2fwww.movieposter.com%2fposters%2farchive%2fmain%2f77%2fMPW-388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209800"/>
            <a:ext cx="3429000" cy="5248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13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find?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80010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Observations include: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Can these observations be organized into separate groups based on any similarities you may see?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4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Various Branches of Biology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447800"/>
          <a:ext cx="8991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Types of Observations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24800" cy="4572000"/>
          </a:xfrm>
        </p:spPr>
        <p:txBody>
          <a:bodyPr/>
          <a:lstStyle/>
          <a:p>
            <a:r>
              <a:rPr lang="en-US" dirty="0" smtClean="0"/>
              <a:t>When we make observations we are collecting data.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Data: evidence we gather through observation.</a:t>
            </a:r>
          </a:p>
          <a:p>
            <a:pPr lvl="2"/>
            <a:r>
              <a:rPr lang="en-US" sz="2400" b="1" u="sng" dirty="0" smtClean="0">
                <a:solidFill>
                  <a:srgbClr val="FF0000"/>
                </a:solidFill>
              </a:rPr>
              <a:t>Quant</a:t>
            </a:r>
            <a:r>
              <a:rPr lang="en-US" sz="2400" u="sng" dirty="0" smtClean="0">
                <a:solidFill>
                  <a:srgbClr val="FF0000"/>
                </a:solidFill>
              </a:rPr>
              <a:t>itative data: deals with numbers or amounts</a:t>
            </a:r>
          </a:p>
          <a:p>
            <a:pPr lvl="2"/>
            <a:endParaRPr lang="en-US" sz="2400" u="sng" dirty="0" smtClean="0">
              <a:solidFill>
                <a:srgbClr val="FF0000"/>
              </a:solidFill>
            </a:endParaRPr>
          </a:p>
          <a:p>
            <a:pPr lvl="2"/>
            <a:endParaRPr lang="en-US" sz="2400" u="sng" dirty="0" smtClean="0">
              <a:solidFill>
                <a:srgbClr val="FF0000"/>
              </a:solidFill>
            </a:endParaRPr>
          </a:p>
          <a:p>
            <a:pPr lvl="2"/>
            <a:endParaRPr lang="en-US" sz="2400" u="sng" dirty="0" smtClean="0">
              <a:solidFill>
                <a:srgbClr val="FF0000"/>
              </a:solidFill>
            </a:endParaRPr>
          </a:p>
          <a:p>
            <a:pPr lvl="2"/>
            <a:endParaRPr lang="en-US" sz="2400" u="sng" dirty="0" smtClean="0">
              <a:solidFill>
                <a:srgbClr val="FF0000"/>
              </a:solidFill>
            </a:endParaRPr>
          </a:p>
          <a:p>
            <a:pPr lvl="2"/>
            <a:r>
              <a:rPr lang="en-US" sz="2400" b="1" u="sng" dirty="0" smtClean="0">
                <a:solidFill>
                  <a:srgbClr val="FF0000"/>
                </a:solidFill>
              </a:rPr>
              <a:t>Qual</a:t>
            </a:r>
            <a:r>
              <a:rPr lang="en-US" sz="2400" u="sng" dirty="0" smtClean="0">
                <a:solidFill>
                  <a:srgbClr val="FF0000"/>
                </a:solidFill>
              </a:rPr>
              <a:t>itative data:  deals with descriptions</a:t>
            </a:r>
          </a:p>
          <a:p>
            <a:pPr lvl="2"/>
            <a:endParaRPr lang="en-US" sz="2400" u="sng" dirty="0" smtClean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User\AppData\Local\Microsoft\Windows\Temporary Internet Files\Content.IE5\57RJGIWA\MP9003857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00400"/>
            <a:ext cx="838200" cy="1173480"/>
          </a:xfrm>
          <a:prstGeom prst="rect">
            <a:avLst/>
          </a:prstGeom>
          <a:noFill/>
        </p:spPr>
      </p:pic>
      <p:pic>
        <p:nvPicPr>
          <p:cNvPr id="18435" name="Picture 3" descr="C:\Users\User\AppData\Local\Microsoft\Windows\Temporary Internet Files\Content.IE5\5A7AXGAA\MC9003326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7516" y="3165143"/>
            <a:ext cx="1217829" cy="1105011"/>
          </a:xfrm>
          <a:prstGeom prst="rect">
            <a:avLst/>
          </a:prstGeom>
          <a:noFill/>
        </p:spPr>
      </p:pic>
      <p:pic>
        <p:nvPicPr>
          <p:cNvPr id="18436" name="Picture 4" descr="C:\Users\User\AppData\Local\Microsoft\Windows\Temporary Internet Files\Content.IE5\57RJGIWA\MP90039053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178791"/>
            <a:ext cx="1143000" cy="1143000"/>
          </a:xfrm>
          <a:prstGeom prst="rect">
            <a:avLst/>
          </a:prstGeom>
          <a:noFill/>
        </p:spPr>
      </p:pic>
      <p:pic>
        <p:nvPicPr>
          <p:cNvPr id="18437" name="Picture 5" descr="C:\Users\User\AppData\Local\Microsoft\Windows\Temporary Internet Files\Content.IE5\C1OXTAT0\MP90044223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464316"/>
            <a:ext cx="1524000" cy="1101394"/>
          </a:xfrm>
          <a:prstGeom prst="rect">
            <a:avLst/>
          </a:prstGeom>
          <a:noFill/>
        </p:spPr>
      </p:pic>
      <p:pic>
        <p:nvPicPr>
          <p:cNvPr id="18438" name="Picture 6" descr="C:\Users\User\AppData\Local\Microsoft\Windows\Temporary Internet Files\Content.IE5\Z5GBUNTB\MC900436325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5443513"/>
            <a:ext cx="1143000" cy="1143000"/>
          </a:xfrm>
          <a:prstGeom prst="rect">
            <a:avLst/>
          </a:prstGeom>
          <a:noFill/>
        </p:spPr>
      </p:pic>
      <p:pic>
        <p:nvPicPr>
          <p:cNvPr id="18439" name="Picture 7" descr="C:\Users\User\AppData\Local\Microsoft\Windows\Temporary Internet Files\Content.IE5\5A7AXGAA\MP900402374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1700" y="5410200"/>
            <a:ext cx="938659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22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 smtClean="0"/>
              <a:t>Classify these observations…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82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She has green eyes.</a:t>
            </a:r>
          </a:p>
          <a:p>
            <a:r>
              <a:rPr lang="en-US" dirty="0" smtClean="0"/>
              <a:t>Your perfume smells sweet.			</a:t>
            </a:r>
          </a:p>
          <a:p>
            <a:r>
              <a:rPr lang="en-US" dirty="0" smtClean="0"/>
              <a:t>I drank one cup of coffee.			</a:t>
            </a:r>
          </a:p>
          <a:p>
            <a:r>
              <a:rPr lang="en-US" dirty="0" smtClean="0"/>
              <a:t>There were eight dogs at the bowl.		</a:t>
            </a:r>
          </a:p>
          <a:p>
            <a:r>
              <a:rPr lang="en-US" dirty="0" smtClean="0"/>
              <a:t>One of the dogs had black spots.</a:t>
            </a:r>
          </a:p>
          <a:p>
            <a:r>
              <a:rPr lang="en-US" dirty="0" smtClean="0"/>
              <a:t>Insects have six legs.</a:t>
            </a:r>
          </a:p>
          <a:p>
            <a:r>
              <a:rPr lang="en-US" dirty="0" smtClean="0"/>
              <a:t>The desk is smooth.</a:t>
            </a:r>
          </a:p>
          <a:p>
            <a:r>
              <a:rPr lang="en-US" dirty="0" smtClean="0"/>
              <a:t>The lemonade was sour.</a:t>
            </a:r>
          </a:p>
          <a:p>
            <a:r>
              <a:rPr lang="en-US" dirty="0" smtClean="0"/>
              <a:t>I saw a six inch butterfly.</a:t>
            </a:r>
          </a:p>
          <a:p>
            <a:r>
              <a:rPr lang="en-US" dirty="0" smtClean="0"/>
              <a:t>The violin has four strings.</a:t>
            </a:r>
          </a:p>
          <a:p>
            <a:r>
              <a:rPr lang="en-US" dirty="0" smtClean="0"/>
              <a:t>He played classical music.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3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Misunderstanding  Alert!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that </a:t>
            </a:r>
            <a:r>
              <a:rPr lang="en-US" u="sng" dirty="0" smtClean="0">
                <a:solidFill>
                  <a:srgbClr val="FF0000"/>
                </a:solidFill>
              </a:rPr>
              <a:t>scientific knowledge changes </a:t>
            </a:r>
            <a:r>
              <a:rPr lang="en-US" dirty="0" smtClean="0"/>
              <a:t>as we learn more about our natural world.</a:t>
            </a:r>
          </a:p>
          <a:p>
            <a:pPr lvl="1"/>
            <a:r>
              <a:rPr lang="en-US" dirty="0" smtClean="0"/>
              <a:t>Scientific knowledge is supported by a wealth of data.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MISUNDERSTANDING</a:t>
            </a:r>
            <a:r>
              <a:rPr lang="en-US" dirty="0" smtClean="0"/>
              <a:t>:  Many students think of the scientific knowledge they learn as facts.  This is not the case because a fact cannot be changed.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75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– NEW PAGE IN COMPLETE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biology?</a:t>
            </a:r>
          </a:p>
          <a:p>
            <a:endParaRPr lang="en-US" dirty="0"/>
          </a:p>
          <a:p>
            <a:r>
              <a:rPr lang="en-US" dirty="0" smtClean="0"/>
              <a:t>What is science?</a:t>
            </a:r>
          </a:p>
          <a:p>
            <a:endParaRPr lang="en-US" dirty="0"/>
          </a:p>
          <a:p>
            <a:r>
              <a:rPr lang="en-US" dirty="0" smtClean="0"/>
              <a:t>What is an observation?</a:t>
            </a:r>
          </a:p>
          <a:p>
            <a:endParaRPr lang="en-US" dirty="0"/>
          </a:p>
          <a:p>
            <a:r>
              <a:rPr lang="en-US" dirty="0" smtClean="0"/>
              <a:t>Give an example of a qualitative observation.</a:t>
            </a:r>
          </a:p>
          <a:p>
            <a:endParaRPr lang="en-US" dirty="0"/>
          </a:p>
          <a:p>
            <a:r>
              <a:rPr lang="en-US" dirty="0" smtClean="0"/>
              <a:t>Give an example of a </a:t>
            </a:r>
            <a:r>
              <a:rPr lang="en-US" smtClean="0"/>
              <a:t>quantitative observation.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4119"/>
            <a:ext cx="7467600" cy="1143000"/>
          </a:xfrm>
        </p:spPr>
        <p:txBody>
          <a:bodyPr/>
          <a:lstStyle/>
          <a:p>
            <a:r>
              <a:rPr lang="en-US" dirty="0" smtClean="0"/>
              <a:t>Inferences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7467600" cy="4873752"/>
          </a:xfrm>
        </p:spPr>
        <p:txBody>
          <a:bodyPr>
            <a:normAutofit fontScale="925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An </a:t>
            </a:r>
            <a:r>
              <a:rPr lang="en-US" b="1" u="sng" dirty="0" smtClean="0">
                <a:solidFill>
                  <a:srgbClr val="FF0000"/>
                </a:solidFill>
              </a:rPr>
              <a:t>inference</a:t>
            </a:r>
            <a:r>
              <a:rPr lang="en-US" u="sng" dirty="0" smtClean="0">
                <a:solidFill>
                  <a:srgbClr val="FF0000"/>
                </a:solidFill>
              </a:rPr>
              <a:t> is an educated guess based on observation and reasoning</a:t>
            </a:r>
          </a:p>
          <a:p>
            <a:pPr lvl="3"/>
            <a:r>
              <a:rPr lang="en-US" sz="1100" u="sng" dirty="0">
                <a:hlinkClick r:id="rId2"/>
              </a:rPr>
              <a:t>http://</a:t>
            </a:r>
            <a:r>
              <a:rPr lang="en-US" sz="1100" u="sng" dirty="0" smtClean="0">
                <a:hlinkClick r:id="rId2"/>
              </a:rPr>
              <a:t>www.nationalgeographic.com/xpeditions/lessons/17/g68/smsciscreen.html</a:t>
            </a:r>
            <a:r>
              <a:rPr lang="en-US" sz="1100" u="sng" dirty="0" smtClean="0"/>
              <a:t> </a:t>
            </a:r>
            <a:endParaRPr lang="en-US" sz="1100" u="sng" dirty="0"/>
          </a:p>
          <a:p>
            <a:r>
              <a:rPr lang="en-US" dirty="0" smtClean="0"/>
              <a:t>Scientists make many inferences about the world in which we live.  These inferences are based upon evidence gathered through careful observations.</a:t>
            </a:r>
          </a:p>
          <a:p>
            <a:endParaRPr lang="en-US" dirty="0"/>
          </a:p>
          <a:p>
            <a:r>
              <a:rPr lang="en-US" dirty="0"/>
              <a:t>Imagine you′re producing a scientific film about an extinct animal that lived millions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/>
              <a:t>years ago. How would you know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it looked like and how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behaved?</a:t>
            </a:r>
          </a:p>
        </p:txBody>
      </p:sp>
      <p:pic>
        <p:nvPicPr>
          <p:cNvPr id="4098" name="Picture 2" descr="C:\Users\hhaberman\AppData\Local\Microsoft\Windows\Temporary Internet Files\Content.IE5\OB11JXHL\MC9001135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43400"/>
            <a:ext cx="2438400" cy="238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6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study the past.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Scientists </a:t>
            </a:r>
            <a:r>
              <a:rPr lang="en-US" dirty="0"/>
              <a:t>study fossils to learn about an animal′s size and skeletal structure, when and where it lived, and sometimes what it ate or was eaten </a:t>
            </a:r>
            <a:r>
              <a:rPr lang="en-US" dirty="0" smtClean="0"/>
              <a:t>by.</a:t>
            </a:r>
          </a:p>
          <a:p>
            <a:endParaRPr lang="en-US" dirty="0"/>
          </a:p>
          <a:p>
            <a:r>
              <a:rPr lang="en-US" dirty="0" smtClean="0"/>
              <a:t>They </a:t>
            </a:r>
            <a:r>
              <a:rPr lang="en-US" dirty="0"/>
              <a:t>study behaviors of living animals for clues to their ancient relatives.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Scientists </a:t>
            </a:r>
            <a:r>
              <a:rPr lang="en-US" dirty="0"/>
              <a:t>and filmmakers make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models </a:t>
            </a:r>
            <a:r>
              <a:rPr lang="en-US" dirty="0"/>
              <a:t>and use computers to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help </a:t>
            </a:r>
            <a:r>
              <a:rPr lang="en-US" dirty="0"/>
              <a:t>bring the past to life. </a:t>
            </a:r>
          </a:p>
        </p:txBody>
      </p:sp>
      <p:pic>
        <p:nvPicPr>
          <p:cNvPr id="1026" name="Picture 2" descr="http://t3.gstatic.com/images?q=tbn:ANd9GcRUJSPYC_AH2LuRM8gh61arqBn4-DVykT0Ss64pvPZTo5yvHd6g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44234"/>
            <a:ext cx="3048000" cy="22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QoDq-EFJ7pk0ol7pA79KPLvybbfX4W_B8FWXugX9VG1g1-rwc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74" y="664265"/>
            <a:ext cx="2025336" cy="12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0.gstatic.com/images?q=tbn:ANd9GcST1u_S4lmdTxPNYTr6k3pZBbw2qqT9QMIPp9iB4ATFGmiVf1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48" y="4040875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Bag Activity – Look at this bag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are some observations you have made about the contents of this bag? (This is your evidence.)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Who do you think this bag belongs to based on your observations? (This is your inference.)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Paleontologists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do paleontologists do?</a:t>
            </a:r>
          </a:p>
          <a:p>
            <a:endParaRPr lang="en-US" dirty="0"/>
          </a:p>
          <a:p>
            <a:r>
              <a:rPr lang="en-US" dirty="0"/>
              <a:t>Paleontologists search for, uncover, and study fossil remains, which is evidence of prehistoric animals.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was done in the backpack activity, </a:t>
            </a:r>
            <a:r>
              <a:rPr lang="en-US" dirty="0">
                <a:solidFill>
                  <a:srgbClr val="FF0000"/>
                </a:solidFill>
              </a:rPr>
              <a:t>paleontologists draw inferences </a:t>
            </a:r>
            <a:r>
              <a:rPr lang="en-US" dirty="0"/>
              <a:t>from the evidence they uncover. </a:t>
            </a:r>
            <a:endParaRPr lang="en-US" dirty="0" smtClean="0"/>
          </a:p>
          <a:p>
            <a:pPr lvl="1"/>
            <a:r>
              <a:rPr lang="en-US" dirty="0" smtClean="0"/>
              <a:t>Example</a:t>
            </a:r>
            <a:r>
              <a:rPr lang="en-US" dirty="0"/>
              <a:t>: A shark′s tooth embedded in a fossilized bone may lead a paleontologist to infer that a shark bit the animal. </a:t>
            </a:r>
          </a:p>
        </p:txBody>
      </p:sp>
      <p:pic>
        <p:nvPicPr>
          <p:cNvPr id="3074" name="Picture 2" descr="http://t0.gstatic.com/images?q=tbn:ANd9GcRrk73Icc7RfYcjcdfJDOy0SBcjKEIZ8QrXF-0Ff-a5OKwPreUKZ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"/>
            <a:ext cx="3295650" cy="20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2.gstatic.com/images?q=tbn:ANd9GcS9roszhvSpIFywVeFwPYjU-QrRTQ2gSoo8FQpcsYVWgmr_5u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2790"/>
            <a:ext cx="1295400" cy="9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4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5800" y="3487003"/>
            <a:ext cx="2971800" cy="10224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Let’s see what they’ve come up with.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http://www.youtube.com/watch?v=hEfQKSpONX8&amp;feature=youtu.be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youtu.be/Kq5H_UhTNzw</a:t>
            </a:r>
            <a:endParaRPr lang="en-US" dirty="0" smtClean="0"/>
          </a:p>
          <a:p>
            <a:r>
              <a:rPr lang="en-US" dirty="0" smtClean="0"/>
              <a:t>Now I want you and a partner to go through the notes they reviewed while making this movie.</a:t>
            </a:r>
          </a:p>
          <a:p>
            <a:endParaRPr lang="en-US" dirty="0"/>
          </a:p>
          <a:p>
            <a:r>
              <a:rPr lang="en-US" dirty="0" smtClean="0"/>
              <a:t>Circle the evidence. </a:t>
            </a:r>
          </a:p>
          <a:p>
            <a:endParaRPr lang="en-US" dirty="0"/>
          </a:p>
          <a:p>
            <a:r>
              <a:rPr lang="en-US" u="sng" dirty="0" smtClean="0"/>
              <a:t>Underline the inferences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8229600" cy="1143000"/>
          </a:xfrm>
        </p:spPr>
        <p:txBody>
          <a:bodyPr/>
          <a:lstStyle/>
          <a:p>
            <a:r>
              <a:rPr lang="en-US" dirty="0" smtClean="0"/>
              <a:t>Why is biology important?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438"/>
          </a:xfrm>
        </p:spPr>
        <p:txBody>
          <a:bodyPr/>
          <a:lstStyle/>
          <a:p>
            <a:r>
              <a:rPr lang="en-US" sz="2800" dirty="0" smtClean="0"/>
              <a:t>It is at the heart of many important careers such as</a:t>
            </a:r>
          </a:p>
          <a:p>
            <a:pPr lvl="1"/>
            <a:r>
              <a:rPr lang="en-US" dirty="0" smtClean="0"/>
              <a:t>Doctors, nurses, and other medical fields</a:t>
            </a:r>
          </a:p>
          <a:p>
            <a:pPr lvl="1"/>
            <a:r>
              <a:rPr lang="en-US" dirty="0" smtClean="0"/>
              <a:t>Veterinarians, marine biologists and zoologists</a:t>
            </a:r>
          </a:p>
          <a:p>
            <a:pPr lvl="1"/>
            <a:r>
              <a:rPr lang="en-US" dirty="0" smtClean="0"/>
              <a:t>Agriculturists, farmers and ranchers</a:t>
            </a:r>
          </a:p>
          <a:p>
            <a:pPr lvl="1"/>
            <a:r>
              <a:rPr lang="en-US" dirty="0" smtClean="0"/>
              <a:t>Environmentalists, foresters, wilderness rangers</a:t>
            </a:r>
          </a:p>
          <a:p>
            <a:pPr lvl="1"/>
            <a:r>
              <a:rPr lang="en-US" dirty="0" smtClean="0"/>
              <a:t>Forensics (criminal identification)</a:t>
            </a:r>
          </a:p>
          <a:p>
            <a:pPr lvl="1"/>
            <a:r>
              <a:rPr lang="en-US" dirty="0" smtClean="0"/>
              <a:t>Many others…</a:t>
            </a:r>
          </a:p>
          <a:p>
            <a:pPr lvl="1"/>
            <a:endParaRPr lang="en-US" dirty="0" smtClean="0"/>
          </a:p>
        </p:txBody>
      </p:sp>
      <p:pic>
        <p:nvPicPr>
          <p:cNvPr id="7172" name="Picture 2" descr="Hairloss doct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Farmer cor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00600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The Digital Forensics Lab at Gateshead College: battling to prevent cybercri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4033838"/>
            <a:ext cx="187960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Ranger">
            <a:hlinkClick r:id="rId7" tooltip="Ranger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46663"/>
            <a:ext cx="241935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762000"/>
            <a:ext cx="7467600" cy="4873752"/>
          </a:xfrm>
        </p:spPr>
        <p:txBody>
          <a:bodyPr/>
          <a:lstStyle/>
          <a:p>
            <a:pPr>
              <a:buClr>
                <a:schemeClr val="accent3"/>
              </a:buClr>
              <a:buNone/>
              <a:defRPr/>
            </a:pPr>
            <a:r>
              <a:rPr lang="en-US" sz="4000" dirty="0"/>
              <a:t>“Science begins by saying, let's forget about what we believe to be so, and try by investigation to find out what actually is so.”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en-US" sz="3200" dirty="0"/>
              <a:t> - </a:t>
            </a:r>
            <a:r>
              <a:rPr lang="en-US" sz="3200" dirty="0" smtClean="0"/>
              <a:t>Unknown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96" y="-242887"/>
            <a:ext cx="7467600" cy="11430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Limiting </a:t>
            </a:r>
            <a:r>
              <a:rPr lang="en-US" u="sng" dirty="0">
                <a:solidFill>
                  <a:srgbClr val="FF0000"/>
                </a:solidFill>
              </a:rPr>
              <a:t>factor: </a:t>
            </a:r>
            <a:r>
              <a:rPr lang="en-US" u="sng" dirty="0" smtClean="0">
                <a:solidFill>
                  <a:srgbClr val="FF0000"/>
                </a:solidFill>
              </a:rPr>
              <a:t>affects </a:t>
            </a:r>
            <a:r>
              <a:rPr lang="en-US" u="sng" dirty="0">
                <a:solidFill>
                  <a:srgbClr val="FF0000"/>
                </a:solidFill>
              </a:rPr>
              <a:t>the survival of organisms in their environment.</a:t>
            </a:r>
          </a:p>
          <a:p>
            <a:endParaRPr lang="en-US" u="sng" dirty="0">
              <a:solidFill>
                <a:srgbClr val="FF0000"/>
              </a:solidFill>
            </a:endParaRPr>
          </a:p>
          <a:p>
            <a:r>
              <a:rPr lang="en-US" u="sng" dirty="0" smtClean="0">
                <a:solidFill>
                  <a:srgbClr val="FF0000"/>
                </a:solidFill>
              </a:rPr>
              <a:t>Biotic factor: a living thing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u="sng" dirty="0" smtClean="0">
                <a:solidFill>
                  <a:srgbClr val="FF0000"/>
                </a:solidFill>
              </a:rPr>
              <a:t>Abiotic factor: a nonliving thing </a:t>
            </a: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t0.gstatic.com/images?q=tbn:ANd9GcTAq78Fgh7gIx8wf99bLfy8FxNreV84GVwSDIzATX9uG28Nqsnl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83" y="3048000"/>
            <a:ext cx="2318809" cy="14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g;base64,/9j/4AAQSkZJRgABAQAAAQABAAD/2wCEAAkGBhQSERUUEhQWFRUWFxwZGBgYGCAXHhwXHBgYFxgYHRgfGyYeFxwjGRgXHy8gIycqLC0sFx4xNTAqNSYrLSkBCQoKDgwOGg8PGikkHx8sLCksLCkpLCwpKSksLCwsKSwpKSkpLCksLCksLCwpLCksKSwpLCwpLCksLCkpLCkpKf/AABEIAP8AxgMBIgACEQEDEQH/xAAbAAACAwEBAQAAAAAAAAAAAAAEBQIDBgEAB//EAD4QAAIBAwIFAgQDBwMDAwUAAAECEQADIRIxBAUiQVETYQYycYEjkaEUQlKxwdHwFWLhM3KCJJKiB0OzwvH/xAAaAQACAwEBAAAAAAAAAAAAAAABAgADBAUG/8QAKREAAgICAgEEAgICAwAAAAAAAAECEQMhEjFBBBMiURRhcZFC8CMysf/aAAwDAQACEQMRAD8A1uipelRS267ors2c7iCmzXFWiGUVAVLAQCV70qnqrmqiE5orhIFRe7VbGaICw3akDXLK+a9cokKmM70p57zteHAA06j/ABeI7fxH2ppFJ/ie3b9Bi6K7CNIJg6pxmq8zag6dEjtneD5yHUzqBUgEkBQSwnGdveiwsj61875a/EMgt2VLqCSAF2iW3AAHYjIJ7TW2+GeP/aLIZl0mdAkzq0gZ/Ub+ay+l9TOT4z/sM8ddDACK8AaKThwN6u0LMd/H8/yroOaRXxAVsE1avDeanc462r6C3V4q9zSLIpOkHiAXRVDUXeiqGYVauhGgdlqtlmiTmum3PansFA9pZNXXbVX2rMVG6aFk46FzWq5RZWvU/IWjSk1Bqsa1VZFYTWVxXRXYqWKIhS4qGmavYiuYpkQp9Ou6KlXC1EhAmoGpu1cWCJ7Gpe6AcAFJPinlDX7LBTGAMELksBLE9MAEnNG8z5wtjTKkyQPGT22NVcD8QpecqpXB3HVOcYO3k+Ky5s2G+MmPFSXRkuRXX4VTa0JrOpS4LLB/eRtg7DBUrkAimlq8thNPqgQ2AVwJB1NpBIBBjzsKX8TzItxBtBVZS0jeAdU6p06jMxMTXef8pe3cCMfxjLBD1r6ZOntkmPIrz/qM8nPinSRqSdWW8Xzu+bgwHUHUDMbT1QO8DtXLvNruiX1lyi9Ljp1ZbUIMyylQe0RgzQK8vKsAWK95XOF6dIP720D3OSZpjZ4lxb9PUs6i8EdSxgk9unSG9s1RDPKLdOwUiJuXOIv22uWxqVwBo2YDsxkge04Mea2jzWc+F3tqrOwIJBm4cg9RbTK+d+3YDanfE8xRILH5oj7xFei9HOKx3J7fZmn3om1k1H0asF3xkVW1yunt7KjotCu1UXrwaiCyZFQNua8JrrTRIQPD16ugmvUQDwvVZFc1V0NWWi4jFc01NrtQN00xD3p1EpXPUrwNEBwigG44IzK04BYbfKJOfemMVkvjTnCIqDQGYsVLEjpWIO87/wC7zWb1E+EbGirJ/EHNw9qEYoDOo4mBEfvCVLYMZ/Klnw3zh1uKt1m0hMjeCWgKPbzWc4fj9RV3YOqMoFoAB3AnMaciMFjTfh7KuSCrpqPTICwWwqjJODvHmvP5PUZeXJvZo4UqCeft6lx2cnp+RgOmRhtYBwTgAj3pfwvCHVbUa2uJvAEl22URlunVv/WplSrNbaC6sVOSFJHzKHI07/nRHLreoA2BN4rAKsI1FoUEnIGlSSN81knlm7cvI0UVryp1vK+pioP4mpJIHcIJIXSo07iIPilXE8YdF02yoUsD1XAXiIA7Yzq2Hy1qFJtWZvC47hium2SsAmY6gSVHsIknOaTcZz23whVrTJfdwfUF21/0yYLBQcbz2nBpYSc5dWaYxdVaoXXLt17lpbQdukl1D5PWdX/ZOIEZkUzs2V9JXjRl0khu+5LQQrHWDIHkVnLPCsQLhcobuRpBO37u8ztj9ahY43SGW6rF5MaienYTp84mK3JNdUVuKkfQOTcz4ccPcJEmdRUwuo6dOmQMxpknyZpXxfNwLltSiqESApAglQSoDsSrTq38TIpLyxXYEKlzKTAEgjqAkds9RaaL43hn9MraAYAhSysDDGBK+ZjLAdjUlnbdOihwSNvwXxBadR9OoDIWMbgQRjftNMOFvC4oZRgk+NxXzNuZ8RYVZYqgJt5OuADAwIPk/c1M85uLbHUU1EMCpx4lQTPUQTO2K2YPW5ove0VyxWfS/QqQSs98GcRddS11tUCJxMnq0sdyYIOMZrSE12sWR5IcmqM8lRHRUTbqRNemrgEPTr1Tmu1LAEhakFq5VqRAqmy0G0V4xVrrVDLTIBw1wPUWXSCTsMn6Cg/9UX02uQdA1AN/EwnpX8t9vE0spxj2BJvoO9QVneffC63Tb0IB+IPUxnTnMyIiSTuTgdqI5dxNvibyMGYOLeprcyN4GdiAZ2wZFNTx9tbgts0MTAnEmJwe57e3eqXPHkj8qoZck9CHgvgZLasqXSoJkCAQB98g7mZxE5NZ/jeVm2xFnWSDhnkkAQGIESFMgA7+2a2XPedrZGlmClmAnSY0nMxIBOD3j6Vg7XB3bsXG1W7dtiLl1mIEnJJnJMQIUdx4riev9lVGBqwxlNlXF8xHDkswnTpCqoi2TKyDMloxJ8wRQtu6j3NY1WSzA9P/ANvG+kkTMT4AzRHNmRgN30wpdWAJVY0AI0AEAgREnyd6v43g7RtMlsQW0qCdKk6Tp7kkZgzPY7isCcV35LXKviivieJLrqts1wLOoCQTqHzruT5ice9Bcy5CzJ6ty41x3gIIAGpmG0nCwZ/4pryu2lqwMqHYGEUASNoZy0ahH1Iovl6mdWnYSSXAhwSQR4lQqiPE0FNQfxeiu2jG320q1uASrGIOoCGM5HSzbHUPtQj8O15k0h2HeNyxJxO0kg7+9abmllGdyQ0M4B0oWBeCSQSBJzECJiYoM2iVuvaDpoCKRlZYsFYsBOkDaSQdvMVvx5IvaGuiXKOLuWbc3SFAiFLEOZEjYbRjOZjtV3HczLaSjTchmZWHysCykDGSY1g+/wBKW8f6jMhtrgiAx/fiFLaD/EATo98UzCvba44Z3WY9TRokZ6Ajb5VZiIkkg1nlCN8iNWEf6Y78O5ZPTcDqa78puErCoQDM/wALd/pXeC5Rw4hLl2F6g+qGZWY6FXVpgZOqR4PjNHCcYUxbZiTkqDqEwCpI7GBGJ2pyeKW4EuMoFzd5OlBbjLgDDmNOfBzVmLPHFriVtPo2vDcF6aLbWdKiASZJ7TJ3q4cMay/wbzxhduWLusuza0Jn5YkySfoBAANau45r0mHL7kFJGSSp7Ijhz5qX7N5NQE1ZJq12BUeHDjzXagb4FeqbJaDAB5rpt+9DM9JfiLnapb0h1DkEr1EQVzJjf6d4qjJJQXJli29GgKe9RW3sRsdj/bzWIsfHDIWDt6gjAOOqV1LIwIzmDPaheP8AitHUhToDGVdizaZUA5Bx06sKIxWLJ66MVaLI423RuUupc1LhgDDeJ30+8QJ7VmPiNHMBFZLaSXKIIRRqJxpLZmekEe1B8HzVLbAI7XrcCbq73Cp2E9QWMmJ2HvRF/wCILt4FbaMQ5EBZkLGrJjBiCc4ArPl9XjnBW6/SDxcXRm+Q8ye3eLKVJCmJGmTq1DAInLbHH0ArQ8Z8R/tNsgXCvpt1NEQRqUqsSTI+mxpPzZOHVipt9a6QR6kIx0x5wZhtQGc0Nf45YBQyur0+mMMc4BbU0yZkA/njBm5cfhLT8Ifz0E3OaJeyLzLpgiQexLYWYByIJOIxNL+b3bnEaba7bJICknUfmbaQJJJ81yxwYJ1G6EecQAFKAaTnVnx46TTB75W4wQi4nSNQjTGkau/TkxMgAVlWn9/yPFuIJw3J24RtXrprIldY1DbJjKsRnOcDFEWOBi5KIXENDXQNGkDUWaAdUAyB4IG5oyzaRoUKZLsRkEDQuplRifk2Jk5keKFPF8ReVbVjSgIiTBUSwldUyANvMRtNLylNgSfbBecnirYs3DY6Wci3iA3deljPUJPUBiPFA8HxFz04un0rZfUDpBIcnCg4mAdRMnAoPm/GX1uta4h3JByLmBA2I6jmQNvEVR/p9xrVtzouNdLEBW1MAhgsVGUlpid+2wrZDF8flRa0v8TX3bWnhxxAK69QINvLaowQvykFVMgjOqlfLuOF3qcObqqFNs4DPCw8CJY5mZOR4rv7fcQekzXAwI1LIACAbACScBTJJ7d2w1s8CgVGedQGqQuguY09Zj5dxI7fas//AEtSK2CWOBu3W14BtOR6XfCwcyQGDEmJg52pjd4sKoW4GJBkEQ09izAajmPmye3mFn+iAObi3vSWNUiDiTCAADb27EDBofjuPIdhbdSraVbSonSUUtBGAQFA0nI2pdZNIXsarzFuHBAthkuaX/DTVrUhmOpjI2OcgiMeyvi+bo7+okKwAhGaNWYJDAHKkxDH7Vfyvl124UVDCGVY7DUV3IkEkEnPYEx3rK3+XG3e9O98xgs0lx9DpEjt2nbzVuLHBvb2Mkb7lXOyzfhCbj5KmAxVVEaiggjpgSczmtdwXMg5CMQLsSygjHv4g9t+9fO+H5eUQeiSqlC1piQNUfwnEdTEAHxFarlLXCxVAtuIkHrOoiWOqBqIEDsM1v8AR5JQnxV0yjKl2aeoPNVAn3qQU16OjJZE2Jr1d1V6mBoImkfxJyv1UhUZidoA0zIOorI1HEfc1DhOdEP+KwCnsOxHar+YfFaIGCKS4IA7CDuZ3EbRWDNlx8HzL1CSej5l/obC4Ftg223l8AZOWhcdhBj9KbXOGuhEsszXbIfVo2RDp+ZjBkktM+Pyq+/fB1udXUQSs6hJztOSJ/KrbHMNLBbQOcnGxUwPOqNUfcV5bJlt/Ho1pvwS/ZgFjT0BtKPMBQuH0mIOoznJ9szQ1rmckaV2XRqkqCApUmQQCfJI7EeKhxPGXPVIYBgFNy7MKukbGMkdoIiZFFrzsuq29QtFwx0p06idOGwcwDn2H0FfySCq8g/LPT4gXEVEe6+Azp8gExDkwrZXJwJFA8w5GqhJNvVHVaIAOvUV3BgwNO/uaYX+XojW8opWHfqKBsAFVZjDZJBAAwRUtSNd9YMqtai0mtHuE3AAQAoJLRnSTIgCaeDcX8eh/CFQvG3bNu1ZIvDUb1zJ6T1aCJgGAc7geKN+Gfx2ItWUZ7YJcOyhGBEEyYMSAO5APjNL+bfENx7j/jG41y3DMgCJDIpdT3aJ09oz3obk9ywTod+rSQNIgluwLEgaQM95mKveO4NsjSvY2vXk0+pquTpB07jcdTZJ07AYOoZxU7vNLty+oulbSatQAhUkQdXpqdJnpX3GRVf7E7l3W5rtvAknRlQG0iNycjJ2Ee9Hc35mEsejcRGe3JXoHWWOsmBkYM+MGMQKpaS0t2GPDqzPfFnDgX2uWVJUAapYlkY74bqUZUDsdVC8g4ljc08Pa6pU+r1a0QEBnicjScjO2KnxXDFrVt2DdV1tTSSSCIB0sBr7mZkQR4NaTkXIDZb8Nka5qAtEwrLpDEkzMKRkGcSBGa1ucYY6Yr0gEXkK69ZlGhFfVrabjQVadI6ckR7b0ZZIuXFuhtIUnpvLKPp6mEkdZ8L3HcUbxnI7Yj1EtPdVgGAcaS2olQoBhhDH6aSaEscIqmWTWVuljqbXhYGpWJKuN16ZyBWL3IPaFbTKuB5xacqhCqs4OjMknYxkQf8A40s+IuY27d+36Nsa7bS5JILEhSJ8iZg/WqONti093CMwbo3BCrqaQIyCCBnvOad/tdorbu27Slgmlw6Fgo2CrJIB6+xMgA42qxQUHz20yVRLiPiB7bFrg0EgBRp8yQuVAVomTncwTV3A8yUg46TlQG/fnOpsAbYjBgVkuK467cuLZn01tk9LEwJMZkdJ0+PrTvknF+pYZOknpRdJKnM5ZUWbkQCD28EmpLCorkK0OU5jFlQ4UyTC6BCgAErpxA7gjeZ3q7heYLZbuYk2/wDvZQrAwTpUCPrpBrH8Sq8PeNm+9yNa4Qq/4RUkMG2J1EDSewq/lnEFyqEICCNJdMiZMr/u9jImrIvJjqSkK4/ZsP8AXrrvhf8ApgMwiCSAwERltUiJFMOW829NVS9oVXGsXNQ0rO6Mdw/fMVneXcvuFGDOlt2VVW4SdXpm4Dc6Z/29s4/Iq2iWyQbjsWcs2mZYA5bAkdQYA9yCIjboQzzilNvsRxT8GxNkmvVXwHMkvAlNlMbidp2nFervRnySZka2fP8AirpLNOrTMfQiNozMVXxl+UFvTOWyqkEyRo1RG4J6p+1afghauJbuNAPzk7AmNs/vEsf/AG1Rzu/ZZl1KiohB1mVKhtpUMWY7YiBEYmvO+uhGFSbv9HRhLla6MdyxGgLleomCNSkLkdJEkTqB2AgfSjbHNurSJRwC1y6oDELEQAQNIGBC5HviSrnEHiRbs2GVAp0jXAREOswGiSNzPkwKTcs5YWvXU0Jfa3J16yFgbw04G8GDtWBVK3IvUWnaDbfK2ZNdwxbfqXrUkL6gItkyC2rYkZGk42FM+K5eHOtbej0o0i2oWHkD5SwY9KsBmd8nTJTcBdQWyLpdEyyLGuYnSZ9goEggyBTjgviS3ZCvec3WbJLgTgBQCmDBHVqBae43NJk5f4/0JTbsU81VUssUuesCAHLKVJLEmEkSoGkTESY+tLOQ8WGYpoVyzIFEgHUTvokB/EmMZBplz34o4a6mj0j6hybitpABmVC7Efy+9JeUWl1F3tu6KQCQAPmJMExgYPV7e2NXp18fmq/kLjXmxzwfIkNw2TbHrt6sljBEfKoQnOZhzvR6cmt2UAvIFYhg9xyG06gIDRH8Mjxn6UBwHLmt3gbidbqDZe4TKAbsbajVcaSgUE+ZoP8Aa7guBnyJc3Jk/MT8ygdBwpAOxOZpckXKWnoV/ob8V8Q3CFAtkW1AVdC6dlExjdjJxBOJNZrhucOLpKgap1atPUQYlSRGAJO/buTW0/1/hbzICLZVvUkMCTaMaQ0dKuxhSJHmvn3NeXtbvMiHWJIDKrBTkwBIzOPvih6dJ2mqYzV/Jjzg+Fs3rmi9cuhHMhlIw4kLg4ZRLDt81bC/wFlLUILutR1s0gOwUKCA0b6lncSQBB2yfwpwXEniCrWyxIUMrAKYCyI1DTq09UeAc0y5lzZiPSNkal2zBYEzBVpJyZIyd81VnUpSUIv/AMFp1+iPMOKcMishJSMxMoyk5M+MfY5o/lKC6NTIQA3y6f3ZBLAA7HbxtWSu82a9cSJUi5CKDGnqWNxOAAoB/hrQ8Pq4K6CyhrpPqI69SgRpE+IaNQNLlxVGvJYsfJ/peSXMbVlOIe6jshuMWVXEzAGTjSBLMJkbbVTa4JOMsPpDa+kDSNUAPkgdtxhTmBnwNzTmN7iyTeT8Vytm0AQgjXqYaY6iTpiSAKXcdwPEcBfNt0KvGUQggr1dxIIE+KshB0rfyFlG3ceiHHcrvcMnq6ZV9PU0Hq0k6CPO9E2Oa2rNtbnC6xeMBgxIAO5MdxkiJwM5oVOZXPS06FNsypBAKhtIM5HRgA48Uw4nlFhGW4FQowyFuFQAY+VyeuV1dxnEGtShy1MT+RdzV3vE3DaujVbWGaJJkSR5XsvtvJzVfAqyMmsk6iDo0kkpmWDRpOZjP8oonmvNxdtlUEFbgKMWBcbrpkhdIgooUCBpJ3JoXhuaXA1x7sPrGh3Y6j3hQxJgGO3jBp+LUaXgng03Dqosot0gLLKNY1aTOoNCuC7EEgRjbM4qvgFtB2Km4+QRuCerSV0qd/YGeqJzQJvaiR86MqlXBAdDBbGnpkEmRiYGxp3yXmMFXtj1EUFWVlEySWU4EmGJB7iB5FUqDckit6R9D4PhSltUJnSAAYgwBiQMA/SuVdw17UBICnuAZ+md/wA69Xp4UooxNbMjyyyUFy3cQDqAAOYWC2D3GSJqjmPL7Uqz9IUMurJBECJg5MDvNTv8Y0iclRiDhl3mfM5I+tA8XzAfhrKtrkEwSo6gCYIljpJ6RjEyYrzHqJuTpnUql2JOam0pHooHGSqsQVIMCcEGQQYzsQO1DcNy28BdPpTqSSII0rMmJ2BMCc4mKt4vmVi5CKgD5XU4NzSIJ1AATOTO/baoLzEW003C5I7T1HbTpBnRqWcCaqi3xWv7I246LhYY2ktWyF7/AIv4ZHzAss9OkqO5BJOfNLeb/EFy8yC8bdxbY0pgqrAA9sQJg5/vTC3xKXrrpaZ9AbVbuPCn0wNCoSe+QJAmdtyakLaKyZHpwQHNsEsDcjQYEkmD1yCI/wBppk6ltbJ7kkqEK8HrdSDLGZBiJztHgR43r6Hwfo8KJSybruNJTWMsxVYwYII1RkgDPfGQ5Fy8XOKYhYtKxJYwQJmAdWCMxnMCYJprdIdxbFyQGW4W0ghWBMCN8xtiZEUueXL4vrtip7Fh+ID6dwWtelvlG7KZkqW3giduw3qPHG4tgJduDWGYwx1Qp0sw+U9TyCCzbLGwy/4X4POnq0MQSYWFkEDoYKA0gHGcgnaaTc0to6vB0PiE1H5RuCJIJmABq9u1SGTG3USN2xdYtqzdi7BgSSCEEjQ4Jgao9/pG9a23y3h1VAg9UhAVWGJDGAQIIIB/MNEGknKTovNYa1ZIki5dOpgFUanQZ7Dpx3HcZo7irlu2xu24CypQL04eQJmTqCg95nAqZXKT4p0B7I8fw92/cu/s7mQGDPq628iTChBtIgwaH+Ixw7WLa8N6r8RbQC4YGkoqxcwANjuR996fctRWDemqpcNssCrFQZXrZxOlQYMgHcUvtWbdtLlu/bVGC6SVcguG0EwJ06SNIJEgkjxVMJ/d/H/djRnSaMfzFSoVwxhgAGAKzhZwc7j5hvFd4Hjn9TU76yGyoJnTAkqSMEzEfUxR/wAScSbukdIVWJmdh0oMg7ADYAUnuWPTvOrknSW6lByQcNkdIPv5roRqUdhV0bXlPHi0sekwLyR/DB8MDAIUgY7n2qfCc/tF2Gh/l+cuxJyNSklwy94UEzicVPk37RY4dXvfhJxJk3iQ4a3/AAMuSGEEg9xSH4T4V+J4r0lvW7aqHcM+22kkSJMyMdqwqEW5P6G4NJfsK4uOKC/sqrbtJ6rqrOFyTLLDDquEGAc4xiJKjn/Kr/Dm36ukGBCLcUlFg6elT0iCSPPkmm1qwOFt3lu3EuXHYaBaYFQEZtbMQCVYjAAgw3ik/EoX0sq6VKhWE9IYTEDOkEmT2JJ81rxv6ehXoXEiDqaGgZgnUCO+enbHnUaJPB3INplIKqLoBg4jUCIIkMDMbxTPl/DD5iltgqHxmDGQe0EjE7HbFMrvGLxa2g1salKgm2uiEAUAavlCwDiSekbCtCkCwPkXC6iiwRpLeoe52BI20jSYztmvoNhLSMoSRKKpPnSNK6v9w8+/0pFxnI7ZKFbZtqtwsNETHzEETLSQczEH6VanH9XZR5Jzk+KRZHF2icE+z6BZEEnec/bbtXqxV3nzAwhP516tv50fooeB/ZLnSnBtlYO69gTifbOcbHPek1n4cucUsm4ECN+ISCWE6chFXUE3WSdwaioYDoGB84bK6ZgkmIyTMe9F8FzQHUQ91LZhIeCX0yxXGY1HaCTPaK4WXJOUuRb/ACKm5RatKUhbuBFw4IBJkHZphojeRNG2uRILh1Epb0hEdh1aTLEDeCFUjwsnuQane5lYR9SswIMsQVMFursAF6pn6Ae9Ccx4x2VTqQpdYAGQW1k5WZMRJJJ8HIqtPJLaAOuF5VZs2wxVCo/jhyVYj5TqkkAgjyDFA8KDpucPbA0wTlgDoJwFkRkScgd8+VPHc+uW7zW3UrdVlBZenSylepVB0sTGmJjYgCiE5QECEcSwuIwYkbCSAragT5IJE4Bwantyirm+wl/KuT27msW7bodTencWSo7acxExvvk7Cl6XYYC1pZySCGUkNAJ1hmOGiMDxWh4ziUttJF0KqtmZZjMEjSdsqdJ0gavtWF4HmYt62JIDJogCDMhpG8dSqcR3qzEpTtgNTd5k1p9Jt6XDhQCWLsCRDAExA0iIJHUfaqr19b6LcdCjlzJsrpIK+37jE6Sv1aly81uuF1AXHXSOsKNOgAgSIMxrEE5g7kUNyS/pdnGhirzpd9IdhMBQPm+pgD606xJK/JFrZp+C+Ejw9zXcZ2Zv4WUKdTSysfmZgBJjxmlHMRY4jF24VRC3UDMHIUFYBCmJJIBGYxWk5pxX4JKOq3dIt6NQRYYGNM7BJMzvqGRWQ4ng7NtGFxmFwNBUEFSxkGdOrpGCCPMb1XhuUuUnsayvhOeIo9JgCATl1GSZnY9IjSRBAGfm3qnml4qln1HLkgsIaQYYAQ0SMT27DfFJlssSA06SBDGYCAwMx8o/i9qv5rwYt3NGXAwrzCknuIwV3yN4rocFyJQ85Vx1viCLLWJCgmQYMmMs0T370BzXlr2Lg/akZQ6tCyBIUwsQD04GRmi+UcxtcMGZbuhiJVltqXGoaR1ASABJMEDbc1dzLmtm+6tfuNeAx0iGUaepcgBhOk9u9UxThP4rQzk2Z+7zy5pFoOWtoelTJjsPymKq4a+QDEgnb28/auX8uTbEAHbxOBJ8z5qd2xIkFpJwCM/ePatPGKXRLPLxBJWTMDH+dx70atsEMLc6TlxAO2ZnsvmreH+Gi9oubqiH0D+EwBAMRGe5xQHH27vC3Gs3AUdZVxvn67EERHmktS1EHZsfilbdr0rCWlFxUUhnBVlJUkxDQ+SIadid6S8q44IWNwHqaYVgoLAYBG0Tn70pPEF3BksY752BgeY2xNPH5S3DFV4pWQ3AGXIxMEMd5WDMfyqrjwjTeyKLY5t87DdO6kQARphYgRIP6GTFVcbzUHpNsHAgjE774jaABSnm5VuJdrdybYI0ORplR0g6Y9v501s3NWkahJO4G/327UE6D5oYWuG/D9QBmM6d8AQT2zuI+1eoHi+X3CogTk9x/nevVdzgCmdvc0YtBJyIEHYTsavXhQ9rojVOo6gILTO84nvuKB4ni8QumB4g57/f2k0Ty27p6PTk9wQGDEyTgyJFZMkaWi5fsX2eRszK2kssjSMEkwTET0+dtjQHMOmR82rTgSgmCWGMGJKyIwa0PDc5VV6mNsKjGQJJIOlMDuZ3xjPakHG2NSZXS7EkZlSNxpO5MfbFHG5X8kZ2tiu0TdZ8lZ1EyfAIg+TsPtTblHFpcC23VAysuh3wDLZ9Tq2CgbDbFLeE4UzqYpADYbOwjbzJxOMd6qv8AwK6mmYgAZjzWppS0MMeYfExY3giqquYMCVIHfORJ6t+9LDxBKqrANpBCxAIGov2Gck7+1QVV7zMb7x7x+9U+HUdIKmASWYTMdxHaKMYqK0EK4NkhlvOwVp6ZMagGZdtzq0jP8TGR3r4TgVNwKWJA3KCT6YGTG23cmBWp5P8L8O9pnPXhtJJKqAtzBKgEmQG6ZBIrPcx4I2OKZdXpQ2kxsoIE4ltSRBiTIqpZFJuK8ClnNrpDkM5dUJVG+YxMrv2OCRMZobmFvCMBClflxi4SdSx80ZBg5EzTK5wdjQ95TO2lCQTMEEsQBkkMY3z70r4jmQNsBxqgmIxCkDt2gj+nijF30Si88yKorK0MEYEhjIXb0T/ALCJMe+KXc35j6zQuFbOmO+28/5+tVWrq65OrQSJA30zt4JH5VfxXDAXPmOmQRIyBA04H5farkqYSK9PpjSI0tO5DE74MgH6YxVvCWUOpmYAjZdGrVv7gADue3vtVVrqnrgKO4J7nAHbJ3PmrrNt7bdQVskSTIiAfp7iO4qMJQqq09SLAJM9IPTqjAksTt/Srn4hZXQCIUA6syR8231wPYVYLFpWU3AdJwChA/MkETQy3MwF7zI7AD+2ZodgNRwXxILdsqR6mQAWUYttuYM6pIVpjzWa5nxAu3sGQoCLmRC4ge0zA967xt4OdKg6YBBMTEZz41A16xaDHAgg58e2e1JGCjtEQz4TktsrLXTbcBiFiZI2AMgQff8AWu/sZLKruTHSZaREyQGzEjsRXE4hTLN2GB9s/b+9M+T8Gty2w6l06mB3GVKwB/5L7YoNfY2+iPF8HbIVUaSswNIBJkgGRsIEQcTJojhECwszmc5ABOnbud8UtvW2O6xvqgiZGPpGMUXyq+6tGkt4/pn/ADvSVrskVsd27b5CkEAxkx9PPavVNuNRYE5I7R56tx3JmvVVTLqQiW2tkqxWAW1Ekaj2BxNN+B5xbuDpBBySI77YrGcVzVmIWJ0mJjc7wewnNMeXcvuXF1hSAhklRBONRUE4J0ywHerMmLkrZUrbGnFcuRLgD3ChlSB2LDMR3kGKlzxLN1AQALiKRIIVR3lu+xIHk0v5ha0pZv6tbE3NRbEEEBTjaBmKTce3E3DlcadQIGno8T3AP6gxQjibrZJQaKGAGreZETBx9fP0oqzcUaVuCcdydSsSM/YSI2zXHQaBLbaZZcwdwu+JUUQ/wpdFkcSWEFfUK5PRBYz9BBitFIVQbWga/Y0NJEgtvAJweoR22370IzaSp+aCCQcA9UkHMmdq1PLOGts1sBCTcTUwwzaPlLBphOoEwaP59/8ATr8QpbvLJUOgg6iXN2EB2wVUEn+LtTqLBTSM1Y+LLum6qnF1tTTmCGLSo2HYbTAFLm4d7jnDHPVOfuT5Iou98N3+ETXftFIYCGGTOxU7eB/5CnHJfg7iOJMqVCs8H8SCmNWthGViDI80qgovSIC8q4Rns3gpYBmsKf3Z/wCopBHeANx/Wk3MOFGsqpJgkBQBgCfmPnc/anfMeD9Gyry8hiTMFXddQRgAYgSSZj5TWZPCOMtMtB37NME/UzvRSGJcPcKSJMEEHbP5j6V12HqELMCBn2An7YqTcGPTUyQNiPBzse4mM1zgeH1sqj5mMD3nA/Wm/YAi1Ys9BLMpHzSszvGkeMCiuDvKNBeNC4hd5Hf61DieEcRrQsFCaj8p0mAcdhJgH3qPG8iuW+LuWJ06XZCZ2OguF/IR9aHGwFXMuPBJS2W9OQ0NAzsZiiuTcCGLNH7sII+ZzAgYIOTEVPlXwu9y3cuKQzIgZFBgn94kDOqBuN5nGDW24r4ePBvw11LegXmhkaZQyp7ExjuCdx2xTKGtEvdGFsckLWy7MqSPw11CSwYKRviAHyYOKH4e6yTIIkEZxI8jzG81tfiL4ZezxF+1b06RqvIGAnSzBlgnwdQpTwfLCbDXbidChVDtkyhA9P8Ahkgkz4xmpXaZHQm4ayPWYXDjJGYnO36bVp+WcQLjBQSBJAJEeIkD3g4pKlgJrLKpZVjyQSoKtO8yO3mmdlFSwxJNtg7Cc7FU058YB+n1qpqwlXE3gXhsEHJOJORvn6zTHgw8rpUdQhSCZIG8dvlO8UJx3BXkUa7JRNPTrkSxKhrjA5kyYHaKYfCfCMOKVC0qouEFG/ggDPkmM7VHj2FPyKuN4tUdkiIP7wgggZHt2xXKX89W56jNftuoLsA5G7A5HygHBma9U9oNmv4PhrI1Mnp6yCTBU5MSYJImotw3pLbVXuQ13SzTI6gzWtQMgEHpEYiaPtcuKzoFsYjvQXFco4h1e3+EFaDI1SGGzT5BH6Vz1lTfZr/JhXQnKBuBtgAkDUO3zENM+O35UHxzMOEsOHaQr2ysDpA1mNpONRk960XCfDVxLYt6kIBJnMmSZntQV74Putb9NnQLrLiFMgkZExgb9u9XxzQ6sqllT3Xgjy3j/W4fiVAKIp0RKsDBJ/gAGQM9ppjyiy72LSG4zKwCFIUDToIInfABqVj4ecWzbZxpZcgYk4zt5zQNv4V4lQAnFaAswAJjBH8sfel92DfY6zRS6JfACovDBhGosVYkyYU9I9gAZjamXNeLVOK4WSOvUrZ/dOFP0mR9aTcF8F3bI0pxTopMkKvc99/aiT8Iu+n1OJd9G31nV+Wok/ej7uPk3yF99caSG/POBNwsFUXNIcAMcLsQfrtHuBSL4b0paa4pjUqfcamU/eV7U/4zhTcUBnaRPUvSTMb9sRQln4atoCqPcC+A31P6k0r9RD7YPcV3Qp+M734FxYBhhPs1z1SB9aO+HDb4hGN4qVaylnSTE6FGo/XVMH2o1+Q22RrdyXDMrNPcqpVTj2JqlfhDhwRp1rGIRiv6SYo/kwqhVlqV0YnmfFC5w9sKINsOCY0gubjEY9lApfwFsm5bC/NqHj5prb/EnwrbXhXa1qlSGIJkEbH75rPfB/Bh+KtAj+L8wpIP6VohmjKDa8FcpW7G3G3/AP0vGXIj1AtgCNjqDkRsBgZ22pPxV/1uG4riHI9U8RZcZgk/jBoG/cbV9D4vkttrbWmnQzayoMdcRMjP22pQfgThojS5HjX/AMVXH1kBWC/C/OrSvavE6SXM+QraiTtJ3iO2kU74q8OJdWDHFxoXY6dEqwBzEfzoKz8H2EOFMDtvRlvk6W3LICpncADvO8VPyYgrYx+IL9teO4M6lKur23kgwCykA5/iMVmuec1ROEayGB9TjrkREqgMt46ZIj6Uxfkdlm1FJYkkmNyfpXhyK2DOgTEfbxVj9evoWjH8yX8e9BGoqkKuQZHkT2rS8Ktlhw5utAOhiCICulu2pn39QST4Wj15PbmRbAJxIEY+tdHKUJyoPvvn8v1qpesrpB2vBd8acx4e/qBu2zAMAEMSYO3vJX8qQ/C9y0tyw926qxaKOIAKNCfNO41asjxTj/SbZPyKf/Ef2rv+m2x+4B9FH9qL9bbugbqhd/8AUzj04uzZtcOy3CjlmaQB8oUDJEk748V6mi8Mo2J/KvUH6+d6RFa0F6doBqZPkGq0LR/bP86hqac47CuTossKEfXeoRIxVRZo/wA/nXvWPj+n9KGg2XhSBjP+ea9p/wAxQ2vG/wDkY+tTa52O/b271NAsvCT2/SuBJodrjH5px/k/qKmlx4HSPf8AyMUyDZNVAxmvQI/4rwZsYG2P8/SpNxC912xt9KNMFkSRiuBQe1E2wOwAE+O1eLgbkATjtJqUyCf4mEcHe3+T+orE/Byzxtv6P7fuNW1+MrwHA3YIkgD82H9jWJ+CUP7da+j/AP42rfgX/FIB9HuJAER99641skHuPpRFy+J+X2ryXknb8/yrCofsIA1o7ZHmu3AcmDv7jHai14pDgj277V63cSfam4/sIEbZzv8ASuv96MuXB43qtz2C9t9qVxa8gKDbMfeovaI+lEK/2/X69q9pkbY/L8qisgKAY7f8fnUwgjP1mrtGBnHvmumzsNvvvRsAKVHavUUlmvU1hI+q05GI+v29q8rYIPbePMScz/kV0sBg9u/3qIugDznbsPv4qimQpM5AJE7fptv+dT9IyOqKuVlb7bn7yK619RBzM+PJg0KIU2rMHcZO/wBNwPtVzAYiDHnGIE1WqE9z/PB8fl+tRRiF0knwP0ogsulZEbbfrtHevawNzn86H9cgklZGfrMbz59q9euEH5jJ/wCTTKyWday5bUHwQIG3+bVx7IMoWBk5nyc/zoS814OIEp3O1V2uLDTAMr+9HvPjOKsS/YnuNMaIxWJcYx7T4r166XjUUIGR9aXtxFwkAKcn6TkzHntUB+ICCShU4if0oMnuAvxpaK8LIOC6x/8AJv8A9TWc+CU/9Ynsj9/aJ/Wn3xkx9FMfvz+QMT+dK/ge2DxckwBbbbPddxW7FrA2G9G69YTp3M1wxBnt4zic/wAqk5A2OffEd496qTiIaGAyZnAzvH5TXPJyJLekEgRnvXr7MMgD6nH1rgVRqM794qzQQM+D+U/8UA2wS9fJMSJ/KfP1q8XCcT/2jB7fTFet2wTsN/A++/epeqgIXWuozA2OP+JpkmyJkUZoMjY4P/Hiosm0AnI29xvvUny09j969+0b5yf+NvajVAsmbB7iNs14KR22BjPv4ql+KOwJmc/SMVU19skmf+NxQsPIIa+u7GOwzXqH4m6Tuf8AI+teog5It+YTGBme0/T7V57WYBj+8/5vVKsYJgiY2I87/Tyfaum6xJGZIJH0nz9YH3peJOVHbo2G223sfPmrrS68YBz9IAwfaqvVAGMHvt+f5maofmCxkgHP5DY1FFoVzC7MfMREHJBPuBidpiq351ZtnS50sPaRnHn2pBzLnZtyVyDv9zH3zOKyfGc0Z2JbJO/Yb4P6R960Q9O5kU7Pol34msSfxRAntj2jzUbfxDwxBm4B9vHevmiHMz22/WrBexV/4cQ8jb8R8bWBc6bbET37xMQKiPjy1oIFp9QGNgPae9YprgG07Va6xH6j+pqz8WCByNZe+NVaNNggYySNsE7DuRRvC/Elpk1HSCAYUGD+orBNf7CvacEE4MGft/zQl6WDJZouZfEQ4lAAukpJneZEUmS+1olrbkY0lhg53HttVfB99OCdMdz39qs4hGOCOpiCD2I//taoQUYcUNeiF7nN1ukuxWZknvVX+pXZHWcGRJmo3OGgxIaMkjP+faqjYDAlf3dz9TAoKEfoSy5+bXJ6rrTvuf6mvf6jcJnW5PmTQ2lT9O/1+lVW7cGZ22o8I/QRkvPL6jStxx7Bv1oO5xDkyWYmfP8AWuB5O+9eLe29TivolhQ57fHSrNpnAmafct+Mgiqrg/LBbeT4+lZtre0Dt/WoLxBEYxEecVXLDCXgDRu+U/FIutpKkDYQJHnf/MU3PFLsIzO+cg9vM4r5/wAJzwoykKpAP32iAf71ouX/ABPZYBSSrapGO52ArFlwNdIWmOwR+8Ad8n6/y/tXqg9+2e5E5JDbmM967Wfiw0gm7xSyf3SfbEiDgx9RihmtdcqW3AJ7Y2+vvULiTE5JGodu/wCQzUywjTq/TuZOfud6l0BslfeCAdgJOMxBBI87RBoVeV2yCwUZP32/QHqOPBqd0kMcDf75zv8AnU7KfwmF7nviYg0OT8CoX8VydWMNn5SIMDYKfaDjApHzHkcGOlVLbkEwBAX7Sa2qW40FjBM5GdhkR2k9/agLvJjcZtYGkxjvAxv771diyOPZEjDcVwWnMyNIJMRBPb9MCoXOH0hSwOcxsdPmPfGPpNb6zy2yw0lAIIbH/cSFHgZNe4/kSXFJiQFMTGIgRtP7ozWqPqV5HPn3EPJVQ0jZcAYnv+fc1f6J3aUUELJEmffzTm7ypNJW0NZSVlsbZYR7DvRnD8jZ7TNciNOwOZgEHeAas92PYGzIXLXUdJkdu3fP96vt9YeR+7g6oC5Anx2j703f4X0wScaiGnsZgLPuO8GKY8P8LBBbkHXcJWdUpgmRH5du9R54LyGzP8JwraTpWQCc+MZk7fun7UC/FCcHtP3javonLuRjQ/hbdxirAOrRpAAHaAvfuw+tYzkvKWBltiIOexI+Yd/t3owzpp2O+hTZ44AZAMnY/wCfeirV4BYUgBomRufExtHf9ac2/gtWIUyASApwYMgE/wDtH60ZzHkSIQoE9LCD7f2qPNDwI2ZJFlgJxOZqy5Z/hk+YozmPJ3tNbCx1Af0p0vw1c1k2yAuo7YMKuG/MbUzyJEZnbx6QoGB58/0q/lnDsxwikx0hvlJHY58Y8zWj4L4eA1i7DFsk+CBn6iZq5uVW7R1KSBAOkfUwR7+foKqeddIWzO2+Wamn0yqwJQ9W+GhvuN/NOLXwbbLGXZRHbv0jInsf0rQrdKgBgCrmGwN4BIxnfM124cgCcTj2O3es8s8vAG2ZK98CPJ9Ngw3hsGAYPsSO8VcvwXAiYZdz2IMCQN5BPkVpWGRpGRGCcQTpP6CajxAO5IETq3/3be2BQ92f2C2Bcu4L0NQEESQJ/nvXqM4t2VvwlBbuCSBHaMGu0ltho//Z"/>
          <p:cNvSpPr>
            <a:spLocks noChangeAspect="1" noChangeArrowheads="1"/>
          </p:cNvSpPr>
          <p:nvPr/>
        </p:nvSpPr>
        <p:spPr bwMode="auto">
          <a:xfrm>
            <a:off x="134938" y="-1179513"/>
            <a:ext cx="1885950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g;base64,/9j/4AAQSkZJRgABAQAAAQABAAD/2wCEAAkGBhQSERUUEhQWFRUWFxwZGBgYGCAXHhwXHBgYFxgYHRgfGyYeFxwjGRgXHy8gIycqLC0sFx4xNTAqNSYrLSkBCQoKDgwOGg8PGikkHx8sLCksLCkpLCwpKSksLCwsKSwpKSkpLCksLCksLCwpLCksKSwpLCwpLCksLCkpLCkpKf/AABEIAP8AxgMBIgACEQEDEQH/xAAbAAACAwEBAQAAAAAAAAAAAAAEBQIDBgEAB//EAD4QAAIBAwIFAgQDBwMDAwUAAAECEQADIRIxBAUiQVETYQYycYEjkaEUQlKxwdHwFWLhM3KCJJKiB0OzwvH/xAAaAQACAwEBAAAAAAAAAAAAAAABAgADBAUG/8QAKREAAgICAgEEAgICAwAAAAAAAAECEQMhEjFBBBMiURRhcZFC8CMysf/aAAwDAQACEQMRAD8A1uipelRS267ors2c7iCmzXFWiGUVAVLAQCV70qnqrmqiE5orhIFRe7VbGaICw3akDXLK+a9cokKmM70p57zteHAA06j/ABeI7fxH2ppFJ/ie3b9Bi6K7CNIJg6pxmq8zag6dEjtneD5yHUzqBUgEkBQSwnGdveiwsj61875a/EMgt2VLqCSAF2iW3AAHYjIJ7TW2+GeP/aLIZl0mdAkzq0gZ/Ub+ay+l9TOT4z/sM8ddDACK8AaKThwN6u0LMd/H8/yroOaRXxAVsE1avDeanc462r6C3V4q9zSLIpOkHiAXRVDUXeiqGYVauhGgdlqtlmiTmum3PansFA9pZNXXbVX2rMVG6aFk46FzWq5RZWvU/IWjSk1Bqsa1VZFYTWVxXRXYqWKIhS4qGmavYiuYpkQp9Ou6KlXC1EhAmoGpu1cWCJ7Gpe6AcAFJPinlDX7LBTGAMELksBLE9MAEnNG8z5wtjTKkyQPGT22NVcD8QpecqpXB3HVOcYO3k+Ky5s2G+MmPFSXRkuRXX4VTa0JrOpS4LLB/eRtg7DBUrkAimlq8thNPqgQ2AVwJB1NpBIBBjzsKX8TzItxBtBVZS0jeAdU6p06jMxMTXef8pe3cCMfxjLBD1r6ZOntkmPIrz/qM8nPinSRqSdWW8Xzu+bgwHUHUDMbT1QO8DtXLvNruiX1lyi9Ljp1ZbUIMyylQe0RgzQK8vKsAWK95XOF6dIP720D3OSZpjZ4lxb9PUs6i8EdSxgk9unSG9s1RDPKLdOwUiJuXOIv22uWxqVwBo2YDsxkge04Mea2jzWc+F3tqrOwIJBm4cg9RbTK+d+3YDanfE8xRILH5oj7xFei9HOKx3J7fZmn3om1k1H0asF3xkVW1yunt7KjotCu1UXrwaiCyZFQNua8JrrTRIQPD16ugmvUQDwvVZFc1V0NWWi4jFc01NrtQN00xD3p1EpXPUrwNEBwigG44IzK04BYbfKJOfemMVkvjTnCIqDQGYsVLEjpWIO87/wC7zWb1E+EbGirJ/EHNw9qEYoDOo4mBEfvCVLYMZ/Klnw3zh1uKt1m0hMjeCWgKPbzWc4fj9RV3YOqMoFoAB3AnMaciMFjTfh7KuSCrpqPTICwWwqjJODvHmvP5PUZeXJvZo4UqCeft6lx2cnp+RgOmRhtYBwTgAj3pfwvCHVbUa2uJvAEl22URlunVv/WplSrNbaC6sVOSFJHzKHI07/nRHLreoA2BN4rAKsI1FoUEnIGlSSN81knlm7cvI0UVryp1vK+pioP4mpJIHcIJIXSo07iIPilXE8YdF02yoUsD1XAXiIA7Yzq2Hy1qFJtWZvC47hium2SsAmY6gSVHsIknOaTcZz23whVrTJfdwfUF21/0yYLBQcbz2nBpYSc5dWaYxdVaoXXLt17lpbQdukl1D5PWdX/ZOIEZkUzs2V9JXjRl0khu+5LQQrHWDIHkVnLPCsQLhcobuRpBO37u8ztj9ahY43SGW6rF5MaienYTp84mK3JNdUVuKkfQOTcz4ccPcJEmdRUwuo6dOmQMxpknyZpXxfNwLltSiqESApAglQSoDsSrTq38TIpLyxXYEKlzKTAEgjqAkds9RaaL43hn9MraAYAhSysDDGBK+ZjLAdjUlnbdOihwSNvwXxBadR9OoDIWMbgQRjftNMOFvC4oZRgk+NxXzNuZ8RYVZYqgJt5OuADAwIPk/c1M85uLbHUU1EMCpx4lQTPUQTO2K2YPW5ove0VyxWfS/QqQSs98GcRddS11tUCJxMnq0sdyYIOMZrSE12sWR5IcmqM8lRHRUTbqRNemrgEPTr1Tmu1LAEhakFq5VqRAqmy0G0V4xVrrVDLTIBw1wPUWXSCTsMn6Cg/9UX02uQdA1AN/EwnpX8t9vE0spxj2BJvoO9QVneffC63Tb0IB+IPUxnTnMyIiSTuTgdqI5dxNvibyMGYOLeprcyN4GdiAZ2wZFNTx9tbgts0MTAnEmJwe57e3eqXPHkj8qoZck9CHgvgZLasqXSoJkCAQB98g7mZxE5NZ/jeVm2xFnWSDhnkkAQGIESFMgA7+2a2XPedrZGlmClmAnSY0nMxIBOD3j6Vg7XB3bsXG1W7dtiLl1mIEnJJnJMQIUdx4riev9lVGBqwxlNlXF8xHDkswnTpCqoi2TKyDMloxJ8wRQtu6j3NY1WSzA9P/ANvG+kkTMT4AzRHNmRgN30wpdWAJVY0AI0AEAgREnyd6v43g7RtMlsQW0qCdKk6Tp7kkZgzPY7isCcV35LXKviivieJLrqts1wLOoCQTqHzruT5ice9Bcy5CzJ6ty41x3gIIAGpmG0nCwZ/4pryu2lqwMqHYGEUASNoZy0ahH1Iovl6mdWnYSSXAhwSQR4lQqiPE0FNQfxeiu2jG320q1uASrGIOoCGM5HSzbHUPtQj8O15k0h2HeNyxJxO0kg7+9abmllGdyQ0M4B0oWBeCSQSBJzECJiYoM2iVuvaDpoCKRlZYsFYsBOkDaSQdvMVvx5IvaGuiXKOLuWbc3SFAiFLEOZEjYbRjOZjtV3HczLaSjTchmZWHysCykDGSY1g+/wBKW8f6jMhtrgiAx/fiFLaD/EATo98UzCvba44Z3WY9TRokZ6Ajb5VZiIkkg1nlCN8iNWEf6Y78O5ZPTcDqa78puErCoQDM/wALd/pXeC5Rw4hLl2F6g+qGZWY6FXVpgZOqR4PjNHCcYUxbZiTkqDqEwCpI7GBGJ2pyeKW4EuMoFzd5OlBbjLgDDmNOfBzVmLPHFriVtPo2vDcF6aLbWdKiASZJ7TJ3q4cMay/wbzxhduWLusuza0Jn5YkySfoBAANau45r0mHL7kFJGSSp7Ijhz5qX7N5NQE1ZJq12BUeHDjzXagb4FeqbJaDAB5rpt+9DM9JfiLnapb0h1DkEr1EQVzJjf6d4qjJJQXJli29GgKe9RW3sRsdj/bzWIsfHDIWDt6gjAOOqV1LIwIzmDPaheP8AitHUhToDGVdizaZUA5Bx06sKIxWLJ66MVaLI423RuUupc1LhgDDeJ30+8QJ7VmPiNHMBFZLaSXKIIRRqJxpLZmekEe1B8HzVLbAI7XrcCbq73Cp2E9QWMmJ2HvRF/wCILt4FbaMQ5EBZkLGrJjBiCc4ArPl9XjnBW6/SDxcXRm+Q8ye3eLKVJCmJGmTq1DAInLbHH0ArQ8Z8R/tNsgXCvpt1NEQRqUqsSTI+mxpPzZOHVipt9a6QR6kIx0x5wZhtQGc0Nf45YBQyur0+mMMc4BbU0yZkA/njBm5cfhLT8Ifz0E3OaJeyLzLpgiQexLYWYByIJOIxNL+b3bnEaba7bJICknUfmbaQJJJ81yxwYJ1G6EecQAFKAaTnVnx46TTB75W4wQi4nSNQjTGkau/TkxMgAVlWn9/yPFuIJw3J24RtXrprIldY1DbJjKsRnOcDFEWOBi5KIXENDXQNGkDUWaAdUAyB4IG5oyzaRoUKZLsRkEDQuplRifk2Jk5keKFPF8ReVbVjSgIiTBUSwldUyANvMRtNLylNgSfbBecnirYs3DY6Wci3iA3deljPUJPUBiPFA8HxFz04un0rZfUDpBIcnCg4mAdRMnAoPm/GX1uta4h3JByLmBA2I6jmQNvEVR/p9xrVtzouNdLEBW1MAhgsVGUlpid+2wrZDF8flRa0v8TX3bWnhxxAK69QINvLaowQvykFVMgjOqlfLuOF3qcObqqFNs4DPCw8CJY5mZOR4rv7fcQekzXAwI1LIACAbACScBTJJ7d2w1s8CgVGedQGqQuguY09Zj5dxI7fas//AEtSK2CWOBu3W14BtOR6XfCwcyQGDEmJg52pjd4sKoW4GJBkEQ09izAajmPmye3mFn+iAObi3vSWNUiDiTCAADb27EDBofjuPIdhbdSraVbSonSUUtBGAQFA0nI2pdZNIXsarzFuHBAthkuaX/DTVrUhmOpjI2OcgiMeyvi+bo7+okKwAhGaNWYJDAHKkxDH7Vfyvl124UVDCGVY7DUV3IkEkEnPYEx3rK3+XG3e9O98xgs0lx9DpEjt2nbzVuLHBvb2Mkb7lXOyzfhCbj5KmAxVVEaiggjpgSczmtdwXMg5CMQLsSygjHv4g9t+9fO+H5eUQeiSqlC1piQNUfwnEdTEAHxFarlLXCxVAtuIkHrOoiWOqBqIEDsM1v8AR5JQnxV0yjKl2aeoPNVAn3qQU16OjJZE2Jr1d1V6mBoImkfxJyv1UhUZidoA0zIOorI1HEfc1DhOdEP+KwCnsOxHar+YfFaIGCKS4IA7CDuZ3EbRWDNlx8HzL1CSej5l/obC4Ftg223l8AZOWhcdhBj9KbXOGuhEsszXbIfVo2RDp+ZjBkktM+Pyq+/fB1udXUQSs6hJztOSJ/KrbHMNLBbQOcnGxUwPOqNUfcV5bJlt/Ho1pvwS/ZgFjT0BtKPMBQuH0mIOoznJ9szQ1rmckaV2XRqkqCApUmQQCfJI7EeKhxPGXPVIYBgFNy7MKukbGMkdoIiZFFrzsuq29QtFwx0p06idOGwcwDn2H0FfySCq8g/LPT4gXEVEe6+Azp8gExDkwrZXJwJFA8w5GqhJNvVHVaIAOvUV3BgwNO/uaYX+XojW8opWHfqKBsAFVZjDZJBAAwRUtSNd9YMqtai0mtHuE3AAQAoJLRnSTIgCaeDcX8eh/CFQvG3bNu1ZIvDUb1zJ6T1aCJgGAc7geKN+Gfx2ItWUZ7YJcOyhGBEEyYMSAO5APjNL+bfENx7j/jG41y3DMgCJDIpdT3aJ09oz3obk9ywTod+rSQNIgluwLEgaQM95mKveO4NsjSvY2vXk0+pquTpB07jcdTZJ07AYOoZxU7vNLty+oulbSatQAhUkQdXpqdJnpX3GRVf7E7l3W5rtvAknRlQG0iNycjJ2Ee9Hc35mEsejcRGe3JXoHWWOsmBkYM+MGMQKpaS0t2GPDqzPfFnDgX2uWVJUAapYlkY74bqUZUDsdVC8g4ljc08Pa6pU+r1a0QEBnicjScjO2KnxXDFrVt2DdV1tTSSSCIB0sBr7mZkQR4NaTkXIDZb8Nka5qAtEwrLpDEkzMKRkGcSBGa1ucYY6Yr0gEXkK69ZlGhFfVrabjQVadI6ckR7b0ZZIuXFuhtIUnpvLKPp6mEkdZ8L3HcUbxnI7Yj1EtPdVgGAcaS2olQoBhhDH6aSaEscIqmWTWVuljqbXhYGpWJKuN16ZyBWL3IPaFbTKuB5xacqhCqs4OjMknYxkQf8A40s+IuY27d+36Nsa7bS5JILEhSJ8iZg/WqONti093CMwbo3BCrqaQIyCCBnvOad/tdorbu27Slgmlw6Fgo2CrJIB6+xMgA42qxQUHz20yVRLiPiB7bFrg0EgBRp8yQuVAVomTncwTV3A8yUg46TlQG/fnOpsAbYjBgVkuK467cuLZn01tk9LEwJMZkdJ0+PrTvknF+pYZOknpRdJKnM5ZUWbkQCD28EmpLCorkK0OU5jFlQ4UyTC6BCgAErpxA7gjeZ3q7heYLZbuYk2/wDvZQrAwTpUCPrpBrH8Sq8PeNm+9yNa4Qq/4RUkMG2J1EDSewq/lnEFyqEICCNJdMiZMr/u9jImrIvJjqSkK4/ZsP8AXrrvhf8ApgMwiCSAwERltUiJFMOW829NVS9oVXGsXNQ0rO6Mdw/fMVneXcvuFGDOlt2VVW4SdXpm4Dc6Z/29s4/Iq2iWyQbjsWcs2mZYA5bAkdQYA9yCIjboQzzilNvsRxT8GxNkmvVXwHMkvAlNlMbidp2nFervRnySZka2fP8AirpLNOrTMfQiNozMVXxl+UFvTOWyqkEyRo1RG4J6p+1afghauJbuNAPzk7AmNs/vEsf/AG1Rzu/ZZl1KiohB1mVKhtpUMWY7YiBEYmvO+uhGFSbv9HRhLla6MdyxGgLleomCNSkLkdJEkTqB2AgfSjbHNurSJRwC1y6oDELEQAQNIGBC5HviSrnEHiRbs2GVAp0jXAREOswGiSNzPkwKTcs5YWvXU0Jfa3J16yFgbw04G8GDtWBVK3IvUWnaDbfK2ZNdwxbfqXrUkL6gItkyC2rYkZGk42FM+K5eHOtbej0o0i2oWHkD5SwY9KsBmd8nTJTcBdQWyLpdEyyLGuYnSZ9goEggyBTjgviS3ZCvec3WbJLgTgBQCmDBHVqBae43NJk5f4/0JTbsU81VUssUuesCAHLKVJLEmEkSoGkTESY+tLOQ8WGYpoVyzIFEgHUTvokB/EmMZBplz34o4a6mj0j6hybitpABmVC7Efy+9JeUWl1F3tu6KQCQAPmJMExgYPV7e2NXp18fmq/kLjXmxzwfIkNw2TbHrt6sljBEfKoQnOZhzvR6cmt2UAvIFYhg9xyG06gIDRH8Mjxn6UBwHLmt3gbidbqDZe4TKAbsbajVcaSgUE+ZoP8Aa7guBnyJc3Jk/MT8ygdBwpAOxOZpckXKWnoV/ob8V8Q3CFAtkW1AVdC6dlExjdjJxBOJNZrhucOLpKgap1atPUQYlSRGAJO/buTW0/1/hbzICLZVvUkMCTaMaQ0dKuxhSJHmvn3NeXtbvMiHWJIDKrBTkwBIzOPvih6dJ2mqYzV/Jjzg+Fs3rmi9cuhHMhlIw4kLg4ZRLDt81bC/wFlLUILutR1s0gOwUKCA0b6lncSQBB2yfwpwXEniCrWyxIUMrAKYCyI1DTq09UeAc0y5lzZiPSNkal2zBYEzBVpJyZIyd81VnUpSUIv/AMFp1+iPMOKcMishJSMxMoyk5M+MfY5o/lKC6NTIQA3y6f3ZBLAA7HbxtWSu82a9cSJUi5CKDGnqWNxOAAoB/hrQ8Pq4K6CyhrpPqI69SgRpE+IaNQNLlxVGvJYsfJ/peSXMbVlOIe6jshuMWVXEzAGTjSBLMJkbbVTa4JOMsPpDa+kDSNUAPkgdtxhTmBnwNzTmN7iyTeT8Vytm0AQgjXqYaY6iTpiSAKXcdwPEcBfNt0KvGUQggr1dxIIE+KshB0rfyFlG3ceiHHcrvcMnq6ZV9PU0Hq0k6CPO9E2Oa2rNtbnC6xeMBgxIAO5MdxkiJwM5oVOZXPS06FNsypBAKhtIM5HRgA48Uw4nlFhGW4FQowyFuFQAY+VyeuV1dxnEGtShy1MT+RdzV3vE3DaujVbWGaJJkSR5XsvtvJzVfAqyMmsk6iDo0kkpmWDRpOZjP8oonmvNxdtlUEFbgKMWBcbrpkhdIgooUCBpJ3JoXhuaXA1x7sPrGh3Y6j3hQxJgGO3jBp+LUaXgng03Dqosot0gLLKNY1aTOoNCuC7EEgRjbM4qvgFtB2Km4+QRuCerSV0qd/YGeqJzQJvaiR86MqlXBAdDBbGnpkEmRiYGxp3yXmMFXtj1EUFWVlEySWU4EmGJB7iB5FUqDckit6R9D4PhSltUJnSAAYgwBiQMA/SuVdw17UBICnuAZ+md/wA69Xp4UooxNbMjyyyUFy3cQDqAAOYWC2D3GSJqjmPL7Uqz9IUMurJBECJg5MDvNTv8Y0iclRiDhl3mfM5I+tA8XzAfhrKtrkEwSo6gCYIljpJ6RjEyYrzHqJuTpnUql2JOam0pHooHGSqsQVIMCcEGQQYzsQO1DcNy28BdPpTqSSII0rMmJ2BMCc4mKt4vmVi5CKgD5XU4NzSIJ1AATOTO/baoLzEW003C5I7T1HbTpBnRqWcCaqi3xWv7I246LhYY2ktWyF7/AIv4ZHzAss9OkqO5BJOfNLeb/EFy8yC8bdxbY0pgqrAA9sQJg5/vTC3xKXrrpaZ9AbVbuPCn0wNCoSe+QJAmdtyakLaKyZHpwQHNsEsDcjQYEkmD1yCI/wBppk6ltbJ7kkqEK8HrdSDLGZBiJztHgR43r6Hwfo8KJSybruNJTWMsxVYwYII1RkgDPfGQ5Fy8XOKYhYtKxJYwQJmAdWCMxnMCYJprdIdxbFyQGW4W0ghWBMCN8xtiZEUueXL4vrtip7Fh+ID6dwWtelvlG7KZkqW3giduw3qPHG4tgJduDWGYwx1Qp0sw+U9TyCCzbLGwy/4X4POnq0MQSYWFkEDoYKA0gHGcgnaaTc0to6vB0PiE1H5RuCJIJmABq9u1SGTG3USN2xdYtqzdi7BgSSCEEjQ4Jgao9/pG9a23y3h1VAg9UhAVWGJDGAQIIIB/MNEGknKTovNYa1ZIki5dOpgFUanQZ7Dpx3HcZo7irlu2xu24CypQL04eQJmTqCg95nAqZXKT4p0B7I8fw92/cu/s7mQGDPq628iTChBtIgwaH+Ixw7WLa8N6r8RbQC4YGkoqxcwANjuR996fctRWDemqpcNssCrFQZXrZxOlQYMgHcUvtWbdtLlu/bVGC6SVcguG0EwJ06SNIJEgkjxVMJ/d/H/djRnSaMfzFSoVwxhgAGAKzhZwc7j5hvFd4Hjn9TU76yGyoJnTAkqSMEzEfUxR/wAScSbukdIVWJmdh0oMg7ADYAUnuWPTvOrknSW6lByQcNkdIPv5roRqUdhV0bXlPHi0sekwLyR/DB8MDAIUgY7n2qfCc/tF2Gh/l+cuxJyNSklwy94UEzicVPk37RY4dXvfhJxJk3iQ4a3/AAMuSGEEg9xSH4T4V+J4r0lvW7aqHcM+22kkSJMyMdqwqEW5P6G4NJfsK4uOKC/sqrbtJ6rqrOFyTLLDDquEGAc4xiJKjn/Kr/Dm36ukGBCLcUlFg6elT0iCSPPkmm1qwOFt3lu3EuXHYaBaYFQEZtbMQCVYjAAgw3ik/EoX0sq6VKhWE9IYTEDOkEmT2JJ81rxv6ehXoXEiDqaGgZgnUCO+enbHnUaJPB3INplIKqLoBg4jUCIIkMDMbxTPl/DD5iltgqHxmDGQe0EjE7HbFMrvGLxa2g1salKgm2uiEAUAavlCwDiSekbCtCkCwPkXC6iiwRpLeoe52BI20jSYztmvoNhLSMoSRKKpPnSNK6v9w8+/0pFxnI7ZKFbZtqtwsNETHzEETLSQczEH6VanH9XZR5Jzk+KRZHF2icE+z6BZEEnec/bbtXqxV3nzAwhP516tv50fooeB/ZLnSnBtlYO69gTifbOcbHPek1n4cucUsm4ECN+ISCWE6chFXUE3WSdwaioYDoGB84bK6ZgkmIyTMe9F8FzQHUQ91LZhIeCX0yxXGY1HaCTPaK4WXJOUuRb/ACKm5RatKUhbuBFw4IBJkHZphojeRNG2uRILh1Epb0hEdh1aTLEDeCFUjwsnuQane5lYR9SswIMsQVMFursAF6pn6Ae9Ccx4x2VTqQpdYAGQW1k5WZMRJJJ8HIqtPJLaAOuF5VZs2wxVCo/jhyVYj5TqkkAgjyDFA8KDpucPbA0wTlgDoJwFkRkScgd8+VPHc+uW7zW3UrdVlBZenSylepVB0sTGmJjYgCiE5QECEcSwuIwYkbCSAragT5IJE4Bwantyirm+wl/KuT27msW7bodTencWSo7acxExvvk7Cl6XYYC1pZySCGUkNAJ1hmOGiMDxWh4ziUttJF0KqtmZZjMEjSdsqdJ0gavtWF4HmYt62JIDJogCDMhpG8dSqcR3qzEpTtgNTd5k1p9Jt6XDhQCWLsCRDAExA0iIJHUfaqr19b6LcdCjlzJsrpIK+37jE6Sv1aly81uuF1AXHXSOsKNOgAgSIMxrEE5g7kUNyS/pdnGhirzpd9IdhMBQPm+pgD606xJK/JFrZp+C+Ejw9zXcZ2Zv4WUKdTSysfmZgBJjxmlHMRY4jF24VRC3UDMHIUFYBCmJJIBGYxWk5pxX4JKOq3dIt6NQRYYGNM7BJMzvqGRWQ4ng7NtGFxmFwNBUEFSxkGdOrpGCCPMb1XhuUuUnsayvhOeIo9JgCATl1GSZnY9IjSRBAGfm3qnml4qln1HLkgsIaQYYAQ0SMT27DfFJlssSA06SBDGYCAwMx8o/i9qv5rwYt3NGXAwrzCknuIwV3yN4rocFyJQ85Vx1viCLLWJCgmQYMmMs0T370BzXlr2Lg/akZQ6tCyBIUwsQD04GRmi+UcxtcMGZbuhiJVltqXGoaR1ASABJMEDbc1dzLmtm+6tfuNeAx0iGUaepcgBhOk9u9UxThP4rQzk2Z+7zy5pFoOWtoelTJjsPymKq4a+QDEgnb28/auX8uTbEAHbxOBJ8z5qd2xIkFpJwCM/ePatPGKXRLPLxBJWTMDH+dx70atsEMLc6TlxAO2ZnsvmreH+Gi9oubqiH0D+EwBAMRGe5xQHH27vC3Gs3AUdZVxvn67EERHmktS1EHZsfilbdr0rCWlFxUUhnBVlJUkxDQ+SIadid6S8q44IWNwHqaYVgoLAYBG0Tn70pPEF3BksY752BgeY2xNPH5S3DFV4pWQ3AGXIxMEMd5WDMfyqrjwjTeyKLY5t87DdO6kQARphYgRIP6GTFVcbzUHpNsHAgjE774jaABSnm5VuJdrdybYI0ORplR0g6Y9v501s3NWkahJO4G/327UE6D5oYWuG/D9QBmM6d8AQT2zuI+1eoHi+X3CogTk9x/nevVdzgCmdvc0YtBJyIEHYTsavXhQ9rojVOo6gILTO84nvuKB4ni8QumB4g57/f2k0Ty27p6PTk9wQGDEyTgyJFZMkaWi5fsX2eRszK2kssjSMEkwTET0+dtjQHMOmR82rTgSgmCWGMGJKyIwa0PDc5VV6mNsKjGQJJIOlMDuZ3xjPakHG2NSZXS7EkZlSNxpO5MfbFHG5X8kZ2tiu0TdZ8lZ1EyfAIg+TsPtTblHFpcC23VAysuh3wDLZ9Tq2CgbDbFLeE4UzqYpADYbOwjbzJxOMd6qv8AwK6mmYgAZjzWppS0MMeYfExY3giqquYMCVIHfORJ6t+9LDxBKqrANpBCxAIGov2Gck7+1QVV7zMb7x7x+9U+HUdIKmASWYTMdxHaKMYqK0EK4NkhlvOwVp6ZMagGZdtzq0jP8TGR3r4TgVNwKWJA3KCT6YGTG23cmBWp5P8L8O9pnPXhtJJKqAtzBKgEmQG6ZBIrPcx4I2OKZdXpQ2kxsoIE4ltSRBiTIqpZFJuK8ClnNrpDkM5dUJVG+YxMrv2OCRMZobmFvCMBClflxi4SdSx80ZBg5EzTK5wdjQ95TO2lCQTMEEsQBkkMY3z70r4jmQNsBxqgmIxCkDt2gj+nijF30Si88yKorK0MEYEhjIXb0T/ALCJMe+KXc35j6zQuFbOmO+28/5+tVWrq65OrQSJA30zt4JH5VfxXDAXPmOmQRIyBA04H5farkqYSK9PpjSI0tO5DE74MgH6YxVvCWUOpmYAjZdGrVv7gADue3vtVVrqnrgKO4J7nAHbJ3PmrrNt7bdQVskSTIiAfp7iO4qMJQqq09SLAJM9IPTqjAksTt/Srn4hZXQCIUA6syR8231wPYVYLFpWU3AdJwChA/MkETQy3MwF7zI7AD+2ZodgNRwXxILdsqR6mQAWUYttuYM6pIVpjzWa5nxAu3sGQoCLmRC4ge0zA967xt4OdKg6YBBMTEZz41A16xaDHAgg58e2e1JGCjtEQz4TktsrLXTbcBiFiZI2AMgQff8AWu/sZLKruTHSZaREyQGzEjsRXE4hTLN2GB9s/b+9M+T8Gty2w6l06mB3GVKwB/5L7YoNfY2+iPF8HbIVUaSswNIBJkgGRsIEQcTJojhECwszmc5ABOnbud8UtvW2O6xvqgiZGPpGMUXyq+6tGkt4/pn/ADvSVrskVsd27b5CkEAxkx9PPavVNuNRYE5I7R56tx3JmvVVTLqQiW2tkqxWAW1Ekaj2BxNN+B5xbuDpBBySI77YrGcVzVmIWJ0mJjc7wewnNMeXcvuXF1hSAhklRBONRUE4J0ywHerMmLkrZUrbGnFcuRLgD3ChlSB2LDMR3kGKlzxLN1AQALiKRIIVR3lu+xIHk0v5ha0pZv6tbE3NRbEEEBTjaBmKTce3E3DlcadQIGno8T3AP6gxQjibrZJQaKGAGreZETBx9fP0oqzcUaVuCcdydSsSM/YSI2zXHQaBLbaZZcwdwu+JUUQ/wpdFkcSWEFfUK5PRBYz9BBitFIVQbWga/Y0NJEgtvAJweoR22370IzaSp+aCCQcA9UkHMmdq1PLOGts1sBCTcTUwwzaPlLBphOoEwaP59/8ATr8QpbvLJUOgg6iXN2EB2wVUEn+LtTqLBTSM1Y+LLum6qnF1tTTmCGLSo2HYbTAFLm4d7jnDHPVOfuT5Iou98N3+ETXftFIYCGGTOxU7eB/5CnHJfg7iOJMqVCs8H8SCmNWthGViDI80qgovSIC8q4Rns3gpYBmsKf3Z/wCopBHeANx/Wk3MOFGsqpJgkBQBgCfmPnc/anfMeD9Gyry8hiTMFXddQRgAYgSSZj5TWZPCOMtMtB37NME/UzvRSGJcPcKSJMEEHbP5j6V12HqELMCBn2An7YqTcGPTUyQNiPBzse4mM1zgeH1sqj5mMD3nA/Wm/YAi1Ys9BLMpHzSszvGkeMCiuDvKNBeNC4hd5Hf61DieEcRrQsFCaj8p0mAcdhJgH3qPG8iuW+LuWJ06XZCZ2OguF/IR9aHGwFXMuPBJS2W9OQ0NAzsZiiuTcCGLNH7sII+ZzAgYIOTEVPlXwu9y3cuKQzIgZFBgn94kDOqBuN5nGDW24r4ePBvw11LegXmhkaZQyp7ExjuCdx2xTKGtEvdGFsckLWy7MqSPw11CSwYKRviAHyYOKH4e6yTIIkEZxI8jzG81tfiL4ZezxF+1b06RqvIGAnSzBlgnwdQpTwfLCbDXbidChVDtkyhA9P8Ahkgkz4xmpXaZHQm4ayPWYXDjJGYnO36bVp+WcQLjBQSBJAJEeIkD3g4pKlgJrLKpZVjyQSoKtO8yO3mmdlFSwxJNtg7Cc7FU058YB+n1qpqwlXE3gXhsEHJOJORvn6zTHgw8rpUdQhSCZIG8dvlO8UJx3BXkUa7JRNPTrkSxKhrjA5kyYHaKYfCfCMOKVC0qouEFG/ggDPkmM7VHj2FPyKuN4tUdkiIP7wgggZHt2xXKX89W56jNftuoLsA5G7A5HygHBma9U9oNmv4PhrI1Mnp6yCTBU5MSYJImotw3pLbVXuQ13SzTI6gzWtQMgEHpEYiaPtcuKzoFsYjvQXFco4h1e3+EFaDI1SGGzT5BH6Vz1lTfZr/JhXQnKBuBtgAkDUO3zENM+O35UHxzMOEsOHaQr2ysDpA1mNpONRk960XCfDVxLYt6kIBJnMmSZntQV74Putb9NnQLrLiFMgkZExgb9u9XxzQ6sqllT3Xgjy3j/W4fiVAKIp0RKsDBJ/gAGQM9ppjyiy72LSG4zKwCFIUDToIInfABqVj4ecWzbZxpZcgYk4zt5zQNv4V4lQAnFaAswAJjBH8sfel92DfY6zRS6JfACovDBhGosVYkyYU9I9gAZjamXNeLVOK4WSOvUrZ/dOFP0mR9aTcF8F3bI0pxTopMkKvc99/aiT8Iu+n1OJd9G31nV+Wok/ej7uPk3yF99caSG/POBNwsFUXNIcAMcLsQfrtHuBSL4b0paa4pjUqfcamU/eV7U/4zhTcUBnaRPUvSTMb9sRQln4atoCqPcC+A31P6k0r9RD7YPcV3Qp+M734FxYBhhPs1z1SB9aO+HDb4hGN4qVaylnSTE6FGo/XVMH2o1+Q22RrdyXDMrNPcqpVTj2JqlfhDhwRp1rGIRiv6SYo/kwqhVlqV0YnmfFC5w9sKINsOCY0gubjEY9lApfwFsm5bC/NqHj5prb/EnwrbXhXa1qlSGIJkEbH75rPfB/Bh+KtAj+L8wpIP6VohmjKDa8FcpW7G3G3/AP0vGXIj1AtgCNjqDkRsBgZ22pPxV/1uG4riHI9U8RZcZgk/jBoG/cbV9D4vkttrbWmnQzayoMdcRMjP22pQfgThojS5HjX/AMVXH1kBWC/C/OrSvavE6SXM+QraiTtJ3iO2kU74q8OJdWDHFxoXY6dEqwBzEfzoKz8H2EOFMDtvRlvk6W3LICpncADvO8VPyYgrYx+IL9teO4M6lKur23kgwCykA5/iMVmuec1ROEayGB9TjrkREqgMt46ZIj6Uxfkdlm1FJYkkmNyfpXhyK2DOgTEfbxVj9evoWjH8yX8e9BGoqkKuQZHkT2rS8Ktlhw5utAOhiCICulu2pn39QST4Wj15PbmRbAJxIEY+tdHKUJyoPvvn8v1qpesrpB2vBd8acx4e/qBu2zAMAEMSYO3vJX8qQ/C9y0tyw926qxaKOIAKNCfNO41asjxTj/SbZPyKf/Ef2rv+m2x+4B9FH9qL9bbugbqhd/8AUzj04uzZtcOy3CjlmaQB8oUDJEk748V6mi8Mo2J/KvUH6+d6RFa0F6doBqZPkGq0LR/bP86hqac47CuTossKEfXeoRIxVRZo/wA/nXvWPj+n9KGg2XhSBjP+ea9p/wAxQ2vG/wDkY+tTa52O/b271NAsvCT2/SuBJodrjH5px/k/qKmlx4HSPf8AyMUyDZNVAxmvQI/4rwZsYG2P8/SpNxC912xt9KNMFkSRiuBQe1E2wOwAE+O1eLgbkATjtJqUyCf4mEcHe3+T+orE/Byzxtv6P7fuNW1+MrwHA3YIkgD82H9jWJ+CUP7da+j/AP42rfgX/FIB9HuJAER99641skHuPpRFy+J+X2ryXknb8/yrCofsIA1o7ZHmu3AcmDv7jHai14pDgj277V63cSfam4/sIEbZzv8ASuv96MuXB43qtz2C9t9qVxa8gKDbMfeovaI+lEK/2/X69q9pkbY/L8qisgKAY7f8fnUwgjP1mrtGBnHvmumzsNvvvRsAKVHavUUlmvU1hI+q05GI+v29q8rYIPbePMScz/kV0sBg9u/3qIugDznbsPv4qimQpM5AJE7fptv+dT9IyOqKuVlb7bn7yK619RBzM+PJg0KIU2rMHcZO/wBNwPtVzAYiDHnGIE1WqE9z/PB8fl+tRRiF0knwP0ogsulZEbbfrtHevawNzn86H9cgklZGfrMbz59q9euEH5jJ/wCTTKyWday5bUHwQIG3+bVx7IMoWBk5nyc/zoS814OIEp3O1V2uLDTAMr+9HvPjOKsS/YnuNMaIxWJcYx7T4r166XjUUIGR9aXtxFwkAKcn6TkzHntUB+ICCShU4if0oMnuAvxpaK8LIOC6x/8AJv8A9TWc+CU/9Ynsj9/aJ/Wn3xkx9FMfvz+QMT+dK/ge2DxckwBbbbPddxW7FrA2G9G69YTp3M1wxBnt4zic/wAqk5A2OffEd496qTiIaGAyZnAzvH5TXPJyJLekEgRnvXr7MMgD6nH1rgVRqM794qzQQM+D+U/8UA2wS9fJMSJ/KfP1q8XCcT/2jB7fTFet2wTsN/A++/epeqgIXWuozA2OP+JpkmyJkUZoMjY4P/Hiosm0AnI29xvvUny09j969+0b5yf+NvajVAsmbB7iNs14KR22BjPv4ql+KOwJmc/SMVU19skmf+NxQsPIIa+u7GOwzXqH4m6Tuf8AI+teog5It+YTGBme0/T7V57WYBj+8/5vVKsYJgiY2I87/Tyfaum6xJGZIJH0nz9YH3peJOVHbo2G223sfPmrrS68YBz9IAwfaqvVAGMHvt+f5maofmCxkgHP5DY1FFoVzC7MfMREHJBPuBidpiq351ZtnS50sPaRnHn2pBzLnZtyVyDv9zH3zOKyfGc0Z2JbJO/Yb4P6R960Q9O5kU7Pol34msSfxRAntj2jzUbfxDwxBm4B9vHevmiHMz22/WrBexV/4cQ8jb8R8bWBc6bbET37xMQKiPjy1oIFp9QGNgPae9YprgG07Va6xH6j+pqz8WCByNZe+NVaNNggYySNsE7DuRRvC/Elpk1HSCAYUGD+orBNf7CvacEE4MGft/zQl6WDJZouZfEQ4lAAukpJneZEUmS+1olrbkY0lhg53HttVfB99OCdMdz39qs4hGOCOpiCD2I//taoQUYcUNeiF7nN1ukuxWZknvVX+pXZHWcGRJmo3OGgxIaMkjP+faqjYDAlf3dz9TAoKEfoSy5+bXJ6rrTvuf6mvf6jcJnW5PmTQ2lT9O/1+lVW7cGZ22o8I/QRkvPL6jStxx7Bv1oO5xDkyWYmfP8AWuB5O+9eLe29TivolhQ57fHSrNpnAmafct+Mgiqrg/LBbeT4+lZtre0Dt/WoLxBEYxEecVXLDCXgDRu+U/FIutpKkDYQJHnf/MU3PFLsIzO+cg9vM4r5/wAJzwoykKpAP32iAf71ouX/ABPZYBSSrapGO52ArFlwNdIWmOwR+8Ad8n6/y/tXqg9+2e5E5JDbmM967Wfiw0gm7xSyf3SfbEiDgx9RihmtdcqW3AJ7Y2+vvULiTE5JGodu/wCQzUywjTq/TuZOfud6l0BslfeCAdgJOMxBBI87RBoVeV2yCwUZP32/QHqOPBqd0kMcDf75zv8AnU7KfwmF7nviYg0OT8CoX8VydWMNn5SIMDYKfaDjApHzHkcGOlVLbkEwBAX7Sa2qW40FjBM5GdhkR2k9/agLvJjcZtYGkxjvAxv771diyOPZEjDcVwWnMyNIJMRBPb9MCoXOH0hSwOcxsdPmPfGPpNb6zy2yw0lAIIbH/cSFHgZNe4/kSXFJiQFMTGIgRtP7ozWqPqV5HPn3EPJVQ0jZcAYnv+fc1f6J3aUUELJEmffzTm7ypNJW0NZSVlsbZYR7DvRnD8jZ7TNciNOwOZgEHeAas92PYGzIXLXUdJkdu3fP96vt9YeR+7g6oC5Anx2j703f4X0wScaiGnsZgLPuO8GKY8P8LBBbkHXcJWdUpgmRH5du9R54LyGzP8JwraTpWQCc+MZk7fun7UC/FCcHtP3javonLuRjQ/hbdxirAOrRpAAHaAvfuw+tYzkvKWBltiIOexI+Yd/t3owzpp2O+hTZ44AZAMnY/wCfeirV4BYUgBomRufExtHf9ac2/gtWIUyASApwYMgE/wDtH60ZzHkSIQoE9LCD7f2qPNDwI2ZJFlgJxOZqy5Z/hk+YozmPJ3tNbCx1Af0p0vw1c1k2yAuo7YMKuG/MbUzyJEZnbx6QoGB58/0q/lnDsxwikx0hvlJHY58Y8zWj4L4eA1i7DFsk+CBn6iZq5uVW7R1KSBAOkfUwR7+foKqeddIWzO2+Wamn0yqwJQ9W+GhvuN/NOLXwbbLGXZRHbv0jInsf0rQrdKgBgCrmGwN4BIxnfM124cgCcTj2O3es8s8vAG2ZK98CPJ9Ngw3hsGAYPsSO8VcvwXAiYZdz2IMCQN5BPkVpWGRpGRGCcQTpP6CajxAO5IETq3/3be2BQ92f2C2Bcu4L0NQEESQJ/nvXqM4t2VvwlBbuCSBHaMGu0ltho//Z"/>
          <p:cNvSpPr>
            <a:spLocks noChangeAspect="1" noChangeArrowheads="1"/>
          </p:cNvSpPr>
          <p:nvPr/>
        </p:nvSpPr>
        <p:spPr bwMode="auto">
          <a:xfrm>
            <a:off x="287338" y="-1027113"/>
            <a:ext cx="1885950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t1.gstatic.com/images?q=tbn:ANd9GcT1gbWjFjbVz0kkHSkOz02aSu8xFHTeaJ-_IBEC72eLi1Uilbb_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33" y="3048000"/>
            <a:ext cx="2117962" cy="15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t0.gstatic.com/images?q=tbn:ANd9GcRQwA6PDgQzJYlbbOo4fmQp_lLYzbpp1K70DVOICZ5ROsh3hNB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76" y="3048000"/>
            <a:ext cx="2009775" cy="160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t3.gstatic.com/images?q=tbn:ANd9GcQLQA3O12cLl1wq73LF1sQhNZ1dUt26RCTtABvBs_rEBGpBh6WFxZjscb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1" y="5368511"/>
            <a:ext cx="14382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data:image/jpg;base64,/9j/4AAQSkZJRgABAQAAAQABAAD/2wCEAAkGBhQSEBUUEhQWFRUWGBUYGBgYGRgaGBgfGBUVFxcXHBodHCYeGhojHBQUHy8gIycpLCwsFR4xNTAqNSYrLCkBCQoKDgwOGg8PGiwkHyQsLCwsLDQtLCwtLCwsLCwsLCwsLCosLCwsLCwpLCwsLCwsLCksLCwsLCwsLCwpKSwsLP/AABEIALcBEwMBIgACEQEDEQH/xAAbAAACAwEBAQAAAAAAAAAAAAAEBQIDBgABB//EAEoQAAIAAwUEBwMHCgMIAwAAAAECAAMRBAUSITFBUXGRBhMiYYGhsTLB0SNCUmKCkuEUFUNyorLC0vDxByQzFhdTVGNzk+I0RNP/xAAZAQADAQEBAAAAAAAAAAAAAAABAgMABAX/xAAvEQACAgEEAgEDAQcFAAAAAAAAAQIRIQMSMUETUWEiQqHwBCNScYGRwTJysdHh/9oADAMBAAIRAxEAPwD524lnR+Skepj1ZMmubHwWPGtyDSUB419Y8F+keyijl7hHq2eQovoPkWaQSAomsf1QPQw9sdzltFaWN7KAeWsZiV0jnVyy8W+MPrFedoIFAzg6gBgOdCPKA5YJyjQcJbJowPBl95ESNoUe1TPfT3ExBbTSuIKD3YCfJYqmTM6kEgdxHoYnVgsLs1rVQfZO/tHf4Ui7EsytMOX10y5wulXyKFBKkj6xDMw4Vag84uWezUAac31Za4QfBdYVpDF/Voupl7Mqg+OXxiFpt8orQzBl81F79pBpyMDm7ZxPYs0wH6wp6iIvdc6YRjCIF/W5kBTugPDtsZZXAZKlSyCOvRBlT2mBHFdDzMLp1rVGOSkD53az4VoYPsl3y0XGFac24BlA8BmecFveuJSCQlMsIlovOvabxjS/i5MvV0Lrvt5YEyy1Briw4c9lGUiClu9lZWrhrXsFUo1d2FsuOUL0mUcVOEDQ4GUnzA9Ye2a2BvYc1AJPxHYzHHfEppXw0UjJ+0wRrkJqyYw9akNUgg650gad1WkxWxjLEpIp4UNYcyZ8iarI09lmfRCsK03NLJXdqAM4UzrAQaLNmHwr/EIMNRfxGcW/tKZ0hKjq3bZmQqnwz84MUADEHCmlDqa+JFAdMwdkdIsmGuJQ5OhYMtN+wA7dsWz5pIKJLVcWpLKaDcobTjBlJSwwRTi7KpE4Mhx0KZjNie7YQQcogsqgVpHWAZ5rU5caxXaLtalQVFMhQfxDXjFSVyzBWtCcYz4HZwiO1R4mWbcvtD1s7scU04s/ntU6bq5muUVu4rVkBJoKglmoNBQmkWiwNN7FnlBSdpdfWgAHGKZlxTJL45hDEUAAcEn8Iyd/cLVfaXSrOA1cLqDoAgzPHUwJbLyk1wllbuoK+vwimfKL/U4FjTyp4xUtyiubLllXDn4V1h9yX3fgXY39p7Y7ulPUywSK7MzSu80Cjv8AOGVumlJRREUDLKWoL5HSre6LLLKYIEU0UbwBXee/jBcqyk5sW9/MCEerJ9j+OKE1lv8AnMcCo2lSGGYploIcyVDq7LotATqzaVBPzRwz4QSLvYL8ktXodgJNRp2j6GsJLvVsZDgK2gUpQ9+QIz4xo7fQHu6ZqLJeKFCJnWAk17FaHcCWJyEXyLEXBdaJLAJxshOQ2VLYST3UgCzS8VBhA7+pUnjUqYezJVVGO0g9zhBTdqsO66EViS0WqUSKgPSuRGEHvqM4Ft96ShLpKsyqw2klwfAuKQ8taiXsWn02oinhkpbwEL5l4SDq7Vp8wGn3moaeBhGyqR8+vS8H2KcfBQoruAO6F8u0TCe1LJ+17qxrbyu2QXr+VKldjA+tInI6N2Q5i3Ix4qPChasQbs6VtSM0t4gD/wCN+3/7R0aRrgk19sch8Y6FoNoxq3GDrMWLpdwZ5NXgIJ/J0QV04uo9xiSX6kvQj7xPose9cUjx/qYRYuirnP2RvIPkP61i9rtwGjMWI2Aj8YFldNwlKUPEvQcACIsTpZJf2pcsHbStf3YTfkLgy2aUQVZWoRlSp9MoXSrW9clbDtqD/Q5w66uzsgYMRiqRnnlrSpoR47DFS2GQwNWPElV8qkmJttrkCpC2VaAhxs5UHcAc+AyjS2TpnLlSzgM8OyspbBLw9r51NWI4AQka65A0nEZ6AiLEuaQRUzjhXUha0qcqxJq+SlLoq/Oc1tLW7LuKAcxWkSW0vtnt91RF0yyoR2HLDTFp4ZKQDF8i6KsitMQ4twFaVp85gNkOnHhr9f2NTWUBy7VVqiaxYbgtfSsOLvlT7SMLTGZAO0WRTh7sWXIxZMuazSHBwCYdcMyvopoRWITr1L0XC6INElqqLx19ecRepGOYr8FFBy5wB3xY5Upystmffgwqld2Fq8xErBKzqJNWywkzDUHeAAIDmWiaHOCU1NgKr+PMwWZjUxOKHctR5UofARN6s2UWlAPnyjRnmCViO3EuXeVOvOAV7ajDNOLWpyYgakAa6eceyLShPbXEo1zwkV76ZRG2WWU1MBpltKnzU+6KxkqzySkmngptCMj6My/SzbkPjEWclQsvFi31ZR8ILsqsoymK1NAZbMOeIUHOJPLxH5SYi7hiJA7gq1z4mC2vYu2XoEtd5ssvq+sZsgT2jQbzr5QDd1sSbMVZoGHKgGQ3Z50r36w0Nxr7ReWQPpYFPAKTUngId2O45uGsuzS8P0qDEfANXyMDyQSyHZMHNvWShVX6tSaHCwDNUZBiRXmYRW69BocJz1YgnmTWD73szrMpMlupByJTCKcSBnwJ4wBNslfZAbmD6t6ROL0ryUcdRK0D2a/urNV6ocAa+UWTelanMqswnUUoB4kVi+XczsARJcg7QJTDnSI2ixiWO31w+qFVAOJofSLPT030TWpNdlB6VIRhEnBnqpNeGoqI0N2X4rgArNxDaVNKeBjNreirpLXiWdm82p5Q2u++lfIsyUFRQIK++sTnpv8Ahf8AcdSv7kPrZMGhcfaIAHdiJoIxlrvVDVUxFqkmgJPdQg+saK2zEly8bSmao+jjZgdpplTjC+7L/llsMuTOHcspR5AxNadrCKKW15LbJfeQxY6/q/3h7YbymS85a57G6sMR3g4aCKpNpfZZ7Qe8pM+NIjOdxm0qcK6Y0AB5uIyhJGc4sdWa9SSeu/KHZhQUEsAHfqCeFYDm2oys5pLV0GTMR5ovOogFbvZqaeOn7JMTmS7NLymynY/VdxTwOH3wHa6MlF9mW6TyXtKhUkhQDk1KAAmubUoYBsP+Hcpv9Wazt9CUMhxdhnwoOMfSrttdmnyyFlzWVBhDYMRlk6doMTnvIMZu1WOXiKpNqO51I8jSJOTOiCrCFadAgBRVAGyswA+Ixx0GG6frDmv80dA3fI+1nzg4m1iP5PvhqLOd0WorDZ5R7fjPK81cChbHvyhtdthlDNyfutQ+NQaQVKtT6BRyAjW3BLlMuG0TZcokGjKylhuyFa/1nCzgoqxXqOWDOT7OJgAL0ArRUUBQNRQYjtrHS7jOE58615BSY0NqlKg7E5p32pYHM5+kKHt85WoF4VYGIXRqsrldHWNMMtm7ziC+YT1hz/sVORCZiUSmYFe1TOlFBJ5wqMyac2w+BI865xbInTR7NRwP4xTa2hWeswXOqqBlhUVOXcaU9YKe/wAqBgl4j9XCp8xX1i2U9oJGIuw7yD619IOtFmYZswWlMmWXXmqgc4jKWwpGO4lcd6TLRMCtZ3w/OOJqKN5KqAeGpivpLYZEvGEdy3zVAZTU61VqmnEiDUuysszZb1A9oDCp5B8+UZi8p/8A1DXdknnEd6b9FFpsHk2I/PBGWm0++GVklfJMwoACAMQrmdSBoTkNd8KLPaGr2ZlD+uh/gpBr2aaxxGZU0qakig11TKKb17Bsl6IpZzUlSuJqgnMVr94eUe2WwqmIsi1+niwle8HDTyjzrCAC8yWAdMRzPDsAmON5Jp1uLuAUDmWPpCNwvof958nNLlbWP3yf4I9l/kynNnr3MfTCKxYLVQezwqQK8KJnF0u8DslS67z1h/ip5Rvo4NWpyW2WfZ5jCs4g5e1JZifumsaR7tIUETXMkVLUYSV+6tD4kxnZNvtCn5NsBP0Dg8MqGOtUuaWpNlNOG0q7sK95VteMNtXRO5dia+58tpzCViddjMST5msXXRY2VDOcMZKkKTVtSK0FDr5c4a2u55b0Nms7rkA2NJgGL6uIsDA9r6PWpsKzAaD2QWAAHcDSg8IbdCqbMoyC7L0uwAiRJZ2o1CaVFRQ5BTs2k7YRWi3zCc5bL9v40rDhugM1ADMKrUVAVqnnkv7UIbTNCMQilqa1Ln0wj14wl6fEfwMoy5ZbKCuaOoXvan8OcNLB0ektmQWp3kD4+cKvzoRTCrKKZ0w1rtzA98XyLa7aM695eM9SSXYfGm+jUJYUyCIlAMsWP+Ea+MUTA6mjYZZ2BqyweGKlYAs16TE+di/Wz9CI613+7Guf7XoxMQ35KLSa9B8mzTZhzKcWIAPiQYJNwOMyZH3lP8EZs3gDkyqfCh8qGKWaWdZVftv/APpAwNtl0H3tMWWCp6hT9JcRIpwIBJ8YRTrbKNPlC5Oo6rMcCzZw2s9mQUP5MgG98+QIJMNZF8hMlRPBSB6xKi7fpCfoz0jmSJy4DMdATkcVRXuBpTug3pL1a0wWVcbglu1KNM8jUVOI+EMJ/Sma6dXUIuYogArxrXFAUqWW9mcV7jl5j4QzdAUbyZkTXH6BPHATHRpTZp302PfWPYO8WkfOpdscbYZWG2OSMTKq7yVH4wO8kDbFTMI9umebafCNKWkf82F+wX/dpWFVqvNlYiVNxj6RTD5MTCtpkRxxPZm7GV0PZF4TQubnOCBNI7VTiyz28KwnsluAycEjeCKjnkfKNHdtilWjJJlGNKo4pnvBG3nCTQEA9aantGNJ0fsLGYlAGNVJqMQ4U2iITuhTyR1k50SUKdquI5mgAUZk8oLs3SazSwVEuaagAuHCk94WhpzhIyiny/8AkWW5r6Uau/ujqoomf5pq/NlEMF8CKgc4xl43iApVOvT9YqDrXYoI1i/84IxrLtTDumhwR9pcQPlGgsdpSZZ2SY0t2+a8uaC3ApiDRyzil9Tz+Dp05tVFf17MJL6QTJdSHeuwsFanDENYrF6ma5aYuMatkQT4ginhWCrdiVjiD+KmvJqwLZJpeYqS6F2ICgogJJyABp3xlp3wM9Wuiy6r3sqzA0yQza5KaLmCK9oVJGoz1EMLfeFnVurdJiA0dXFHBDCoNAASCPEQ7s91SiwRpALrXHO0ApqwXNaCh1BJpGO6SWqWJmFMTsPadm10ooX5oAHnspG2OTpMy1Esl8y+gxyk9ldpYCg3nKgEQmX+hFFkqO9TQHmM4UyrSKEbDqMiD4QZd15pK+ZLYbmXyxDtcyYZ6U1wMpwZ6berbGHBvxi2VKRtWI7iT8YZ/n6wuO1ZCp24Jlf3gKc4HYWFjk06Xr+jR6d+UxfQwL1F0b92M7M4s6KcLNizrmaV2Akmkc1jedLZ5c+bKKjJGJAPcGUjaaZiAjYRLTFJtTOmhohAB3FSwAPGKrFNdm/1Jo+zhHkxjb0nbf4/8F2trAJ/tZafYM1zTLPNqjvpWsP3nz5gXqi6NTtLM9oneGbL92PbOtoZsaTJK0+d1QaZ95kLecC22w2kKXRmIXMksU8QCoUmDLV05PCB45rkbWa7bYExTLUJKHfNJrwVag84UdKJ3WzAZcqgUAFhhJenzjgyBMZ+2Xs5Yl7QzN4sfWBrDOnzW7LHDXU/DbGWrF5fRvDJFlokH5wYcxCubJocqxupatLlhi+GuQBAxHvzWIT74KgHGvjQtwoCD5QJa27oZaLXZlbAk+vyStM+qAzekaS6rvnzhQyJiE5VaiDj2qGCpV7TmPZIUEbjXzJgC3LOJOJ3PcWy5aQv0zz/AJD9cMDm2XXZLKKWiaZs0/o5NKDuZjpyr3RXLvWVSsiQifWLY35sMjwAjJPZHVq9W3cRQg+FaQxs1swpQI4faXlllO6gGniDG2KuQ7n2hyavmUJ3nDv4Ujz8mU714j+8KnvO1sAuMFRoB2BywpBNlnWsbaD/ALi0/fiTVFEy5rCNkxfP4Rwsh+kDz+EMZM5ih60KzfZOXGgrCx7xlVyUt+qP7QjTsopoNW1kCmXP8I6F35zXZJfmv80dG2s1xMUCDHvUg7YFBj3OPc3Hmba7CRZh9IR6LIPpCBc4kDAtGp+xrYbhmTiRKBampqoA4kiHV33WkmuOZVtvVivhiYKOQMZWz215bVlsynepIjcXBanmoDbBWUQavMGFhrQo2TMe4ViGrayngK+Rk3TVhJMoyZcxDr1tWLd5pRa99KwAOkUv/lJAH1QPUqTCO0soY4ScOwnU7orlzDCRjF5yZ2sD6ZedmYZ2anD4gj0gR5dmbSXNXg4/iBgFW7hFyT13QyjH2C2FWeRKGky0oeK08iphnZ7YUIKWuYCM81Ncu9ifWExthrFVpteP2tmg3QGn0Mq7NDara8zFS0N2wVIIRqV1w4iGTwMJX6LDZMH2lYemKF/W7INslvdRQGq7jmPw8IdQpYFb6KpvRab83C36rr6Eg+UBTLgmrqpHivxjS2O0l2AwHwP941Myzz5MnKWMLDRgHB34gRTwMSlPbyOo5o+ZS7pfcPF0/mi5boavadF4kn90GHs+95ymgwjuVFUfsgRGXfzVzJrurUcjUGGUnykBxrkjdtleXi6mbLYkUpWhbbmHABz2QJbrxtMs9sYPsKPMLQwTNnSnzMsA717PlUjkBFkm9AoCjrGXTCxRgPvAZd1Yztu6s3AkmdI54/SuODEelIEn20vmxLV3kn1jVyLssk5qMHQ/UWvkHoOUXWjoPZaVS0gr3kA+YEbeo9GpswbONy8oZWW+MsJRad1R5QytHR2QDlNl+Lf+8Rl3DLOSvJ+/T+Iwkpac+R4748Aku9EVq4KbxXI++HFmvCyuAMOFtvWElfAqDTxA4xSvRE/RB4TKA8CVp5xaLuWR7dmHF3cj9kgRvHptYN5JjJC4/wBOTIPenVzDyZyeYiia01jmgG8dXKHovvin8/EGgkWem4B/XHWBJ14IczJZa/QfLkyk+cS8aG8jDllTPoV4KPQRfKuxzrKFPrVHv90IBaZZ+bM+6hP7wi+XdoY1wTwN9Flj7xNInKJaMxrelhSXTCrYttM1GW+lYUTZswexLd67gTD+w3ikmXhYlqbMWM+LUA5ViFp6TTWFEYou5TTmRnEm1ZSO5oVWa7rUvaVGSuZUqwFeBFImt3T3z6lAc60Yp5E0i1JjMe1U+cWWuaQKDLhG3B2g/wCZpv8A0x3davwjooM0R0HcbxmPEmLFs8cHjjPj3MHk22SNlO+JpY2qMNK94BHIgxUbQY8/Km3/ANc4VpDLcaa7xMSmNJVTpgXA3iVoIPeUjGrhydp6wH95DXnCK5DNJxEll212w3KEDEfWOWUUnkdOyf5okN+lmS+MtXHlMU+UGyegbzELyJ0mco1piUjdUMMjxMLS2WW3bsi+yO0s4xNKd6kjwgU6+k1rsXXlYJkg0moy10NMjwIqD4GBPyncpjYSL5IribGDqMIoeOdPKGFnFlYAmzSsR2sDTTcuEQeFlAPn4mMYMstzTJgqBkNScl5nKNTbZ5lsV6mQn6sqX5Egnzilb1xUE1Q6jLTCRwIpTkRBc6WEHbYss3R0HViaa4BkOLNQQYgscn26zDuDV8xQeZh5/l2kGX1lQ2/ssO41yMZ60XBJqflK+Kj4xOGqp/6m18DTjTwseyx+mYXKRJSWN+p5xX/tdPegZiRxgYXOmzC3GZT0QesXyVMs9kWdTvLKT+0TFnNVRFaavgOn2dmll2XKmRpqe47Yzc1DWoENLZNmzTV58s0yHbqANwAGQ4QMtlGZM+VkKmmNj5J74kpJcsvsk+gZVbdF8iz0FTkN8X2RLP8APtGI7B1bgQZNu3rQSkxHpsHZp4bPGElrJYQy0W+cC573VRhQeO/x28IXzrYWOZPdu4Rda7E6VFKHaD8IBdiIaO95wF7FweTZZddg4sAeWcRlXWQR7J0rni8oqmT2pHsm2MuasV5QJacnm/wZTjw0P7LNMhuw5GmVQAeKnIxopPSJGWjSyK64SCD9k/2jCrej7cLcR8CIY2S/CMiq07qj3mIy09Rj79P0aGfc9imntN1R7qoeVGWBLV0dsY/0p83LaXQg+AUU5x5ZbunzxjlSGddK4gBzNBAt5WabZ6NNkOgOQOTDmDSIvcsMeKg+BhZ7owjsuabwM+dTFM65pxOSFt2aluRIMJjfCnbT7MO7jvJkcUJdSM12eG4xuOR/9oBPu6chGNHT9ZSOVdfCGF13GZte0ABrt8o3KdI7OZRSerMh+awB5EHLyhVKvOwSmJlvPWo0KKw/eBjXBmTm0J/yCXLNO0xG05Dl+MVT5AO2Crdb5TsSloTP6aTVPkrDzgN6kjDOs7fbp5NQwErM5UDPd610jyJNdM0muBc9z/jHQdovkR8/JiFYqrHsezZx7aJ1i6xycbquwkCKIOumbhmrliByI7jrGAzX2O2BF6saAEKKCsDTXxUDGo1pBsi6pLDGZjSwNpWoOeQFDWJCTZtS8w8FX3mOTF5B/IVA9oV4fhFk8nLtgCtNBt3RdPmyMXY6w+C/GPBJUtSpG/Q084G5dDU+Wcq/Wg+7LQAwxPlUV2jlEZd0y2FBMNd1ABzzgkXA1QFKjjGf8zWjQNZLPMoHZihAZcOZ713wjvdJAb5HrMsu0KaecEnoxMVcbVmDLRuzwyzhfbL0mtqaedOcQ8T3blJ/3wUWpiqQuJWtcyTkKaeWnjHLUHPIR5Pts2ubGBRaGJzzjoSYm4un2rPIxUk8HWJzlUim0xBLHlXZGaTWTKTXBXa2FaAGm6v4RFbeEUhFCk6nXLhFVqm4YFmTyYVacfRV6sqCpQeY3Zxs25anyGXlDmx9G7VUMEMvcWYKfWsZyzW10NUZlPcSPSGsrpfav+MSNzBW9RAcJKVxSr8meonGrZuLFcU0y6Tikw5Uy031JAry8Yy17y5PWYZYNBka7+6udOMdL6e2gAAiWfskH9kgeUeTOlbPnMlS27zrzNYWKmnkR0IrVZqHbAjJGl/PEhvasw8HI+EcbVZT/wDVb/ysPcYqm/QmDNLKzhlZrCaYjkBDqzWZXPyVmcHWuINTiSuQ74qtNhQH5WdTuU4z5dnzjOTZqKrB0ptEmXglOAhJNCqtnvFRkTSA7Q9otLYpjM579BwGgHCCUtVmU9lGc/Wag+6or5xal+FuyiIvcFJ54iYWlyNTKrPciqcU0gZaV2ROfbMBwyeyu3bXiYvFqmf8RAN3VjlHPPyzVG4qB+7SkQnNMtCEkCz7WxFQR5/GBJtpfeOX4wW9qk6PLaWd6NUciPfFbWGS/sTwtdjqR5jFCUiqkxbNtD09rlQQPTFqSeJMNpnRyZSqMjjbhYHy1gP80PWkMqDdlSyBTWnOOgoXM/8ARjo2DYMqpiYiKiLFWPTSONnqoSaAVMPrruwSzWZXFsG7jAtyLMxfJ0G9iqmniQaeEbVb6YqFbq5uQ9qXLI54aws21hE7sSTLSxNG0Gg2RBvKNSlnkTQOslhDsaUxH7LEqf2YGvjo4JcsTUYTJRNMQFCp+i6/NPjErSdAu+BHJdF4mLRaQxANfKBXlbj8Ipoa02wGkOjU3NZVds8ht2wZa7YVbCumwnWM/dlpZDUmm6NBaLRKfttli2Du9Ik3Ri+776nFSpJIrQf1zhVP7RY7C1YeSL+kiWJYQIDli1IH94RW6SyVFRntGkbdZlEBmWla0pHsp02r/XvisyaZnSOmIjUOdBsG09/Dd3xQx68hWOUH2O6iwopBrsOUAyRRqcMoeieJK01PpGbwbsS2/oxOXWW1N9CRzhK10PWmE13UMav87ODUzGA7iaxY3TGbTChOWrEknmY0WzMyX+zk7Xq2HFT5R4blcainEge+Hs293c1eh41MU/lCn9ElftfGGz2YT/kIXVgT4mPeoB3nwhs1qA0lyx34a+pMWLeLj2Sq/qqi+gELu+GNtr0BWS5pj+zLYjfTLnpD27ejyggzp0tPqhlJ4VrQQsmzZsw6ux3EljBdm6KWl6UlPQ71IHnGcsZdAoadIUcS8MoUkb0YMGP12Grdx02CMdNqDnH0e47hezI5mCuJcJXUU3nfTygG9ejMtwSmR7tsSjqpBcUz53MWpqNe+vxi2TaHXKoAr9EQRbLIUNKac4XtNh3UuQptcBb2lideQEVmc30jAjT48E+E8S6KeV9otKkn2j4xKUAD2ly3j4RWHrtg+wWR5jBUBYnZ7zsA74DhJB3xeR70dusznAl03knIKBqxOwCNZedw2VaBJwckVOB5Y8qGM7aJ6ypHUSe0zUM110YjRFP0Bv2nwhIqvtPOkQcWVTTVmoPR6Sf+J99P5Y6Mq1pIPzI6FqQbXyZASYkABrFT2gxWXMe3aR5+1vk1VlvuzqgUBgR3ZcYvF9yjo4HgYxmKJSpZYgAVJhHTZvHXZ9Bs8sMoIesNbkvkoXllRMlP7aNUDLbXYe+M1YpAlSwjHPUgV8z8Ism2k0oKU3D17/GOSSy6djLgfWmw2KpYPNT6pCPyOIEjiIWTpElSSswhdmJKtyDU84UmfuNTHCVXXIxtrfLNgYKJR+e+X1R/NBE8yxksxmp9UfHOFSSS2mXqYJl2XKG2GsIWWhA+UI4j8a+UeLIYn/UUjx94hjdnRqZOXEaIg1duyvM6+EN5a2CQpDlrS4+j2E4V1MBtR5Ck5cGem3c50pXdUR0noza9RJcjfQ056Q6n9MFQfI2eRLpp2cbc2+EBP0smOasqNXeojJvpBa+Tyz3QUGJ2QMNmJSfImKrS9a5gnYAawwNsWZLqqqrAZgDI8NsLlYPkcj3QKbeQYoCmS3YZKeOdfWnlFQs7DKhi20yWXfALzGEVSAXPKbdHBWGyKVtMFSrWd8bKAQIBgq7bdLlzAZksTFGqkkV8RFspMWwGDLJ0b6zM0RfpMaLE5JNUxk6yhxaelshwBLM6zDdKWXTmCDAsvpPIlVNZ85t8xgo8iT5wBaLjs65flS12gI586CAXumQNJzNwSn8UaMmltTx+vgDgm7aG14f4izW9hVUbh+OsKD0ztWI0mEDZSgMeC6E2NXjl749W422Mgr4xH6EUUX6LR0rmTMp0uTO73lqG+8tDFc5rI/tWdkO9JnuYROV0fO1yabAKDyguV0eNKhDxpEpPJZIUC57Gx7MycPsK3oRBNm6LWYnOZOp/2wPUwxe7GTVSPCA7VaG74yk+hq+Q1LksEv5s6YfrOqryUE04GPJk0hcMhZEpdwFa8WapPjChnP8AesQxNshrl2baj20WScxo0w+GnwgYXPT2ixPeTSCpQYjWkG2OzMSAcu8xlCUuENhciY3cPoR5H0KR0YlMoJtSAnZu846D4ZieaB8LxR7ijxRFiLHpJWQeCIEOOjdnLTTQVYKaD1p30rugSwXc058K1Ndg98bS7ejyyVyJqR2iEz4VrpCTe1CN3gDWTiGWY3/18OcRe7XrnUQ3mkIoKlc9lBXxpBMh8cp3HZZKE7mG6hOR4RzttIwnS6JpAwp4wW3RabrNeVLG8tU8lBNYb3feBoMRJU6EnTuMSt9jFK7PTxhHOSCopik2ezSj2neYafo1wg/aY1/Zjxr8RB8hKRT9J/lG4ivZHgsCWuiwsnNSKRzyxWkhna77mTM5js3E1pwGzwgEWiB3m7YHSZTTSHSS4NyHmdEFnxQrVEeCCYa2a2FdIuS1Yu490L5LikFWd1zhWzIYy7dXJhXZHk2xKxyFDzEUSStc4NnNl2KVpCWMKlsgxlTrHCRQ0iFWDGozrtiJc1zh9wpsOjl3LgeaRjwDKXv7z3Ql6Q3lMds8s6ADIAdw0ETuS3tLmAqxBjRWyyS58nrZgCuNSMq+ERm6e7oaPowLzTTOIYzDK0SlDRTOAAFPGKLUA0CybQy6ZRd+Vk6qeIyi6zKhOcNLNKUmmQH9bYSW18oaLa4BbFNrTJvPODJ1s+aC48f7Q8sNkp2ggPfrE7wn9WtQgqc60rEnFDrUZlndicnJp9b8YOs0u0utVqFG3NR4kmkB2y85mxqV3ACnIQqtNoY1JJY95JgrT9MbyfBtLFb0khjaCk4HLqwFbxL0y5mM3aLelWICqKmgrpujPs5O/wAYrZobxy4AtSN2N3vNdjDwis3oKfOPlCjHHqNDLRYz1kNvz0RlTz/CPYWFo6N4mDzGcrHY4pMyIlo7NwNpq+i1vMrEy0qcqw0W3OW9sxnbgxFTQEjb3Q3k5sKQus8qvRzpK5fzH93WBZhJJp3b4qvO1TK4D2UByAGR7++B7K9ZoAalNTsjS3+QJKmgqdI491f4HeaQvUjqkpv9x+MGWy1AWdid4A4jMmALPIIog9rb3V2e8wLfVtGSKeyvnAecBQtt0+tPGF094unNrAU2LxFZFpkQU0jl1EWHyiqoU5TEhNMSw6R1M4ODHJNOyLRNiMpRWN10Y6FSZ3adywHzRlX3xnH6XLpCSntaTMaloYQfIkzZlAiux+qCfSPqa3FZ5CFkloKbaVPM1jJ3h/iBMXEJFEANK6xxPWTe2KtnRCDavhCyzXHa2yazue9lI8zDQ9HpSp/mJ0uW30Qcbfsmg8TGXt3SWfO/1JrMdxJoPDSF/wCWmmsNUn0l+f8Ao2F8/r+pruusspuyrzaaYiFHiBU08YBvnpFMnZGgUeyFyAEZt7WSAI9k2onYR3Gnxg+NvkFpFjzmPfHsiVNcEojsBtCk5+AiSTa7I09zTUWxsWEwAzgPk2wmuAbd2WkNVAWWZMlttQdu8QXZZ7A6xpRd0jq5RKNinF+0WPZ+UpiO80PDbBtquGT7IRk+UVMXyhBBNCSWUKDtyNIzaCosQS7+dRgQmpyAGpO6kWTOktolgCYGWumJcjTiM4dvcMlZksqjqyzkAymEHtDUsoFduWUKfzVJcscE0hAWoWBxdoDI4RQCpJ10hUohaAG6QFqkpLNfqgelIpe9ZZ1kjwZx6k+kOlumSqOaMMcoNQnNflVG7MEgHhxim0dHJXyijGDLp2jmG7QGlMq1qKHnBuKMoticTLO+vWIeCt71jz82Sz7M9ftKw9AY0Fg6JSwsxnVpjJhHVjEpGLaaZ6boMuvobZ2luzOQQW20wUrSu/Zr9GEep6KLTMkOjzt7Dym4TFB5MQYuToXaSMkFN5eWB5tSNPYbpkASDhLmY7pXERocjQZV/rOFd9Sx1CvLBU9a0s1JNaCoOmvDKD5WDxL2Dr0FnUzmWcHcZ6fGOhI2Ku2PIPkl8A8a9mNjyPY6LlRv0bvtrPNyPZbJhnQ+YjcY0cAqFXFtC1HeNjCPY6E1SElkmt04qBcNToQWoeIIr5wZdAeYepme0PYOuEjUcDHR0QEfFj2XcilMfWKmIHUMSDXPQHcIUN/h45Bcz5VDoQJh8iojo6Jt7baKRVxBW6BqPatOm6WT/FHj9A5WhtDbf0Y/mjyOhfNKzbURl9AZZqRaKGmVZZ/miX+7bLK0oab0cR5HQfPNBlBHn+7K0NTq3lP4sPVYkP8ACS3HMCXwx/hHR0VWvKrpA09JSdNk5P8AhJbiRUS1+2DTkI31y9GUu+STMetB2jQ+keR0Jq/tElBpYLP9lhy7Md0v6XNMXq5fZl1NTtb4DujFsco6OimlBRWCM+aAnY19Y9wbY6OjqSJMmsisNrruF5mlAN5MeR0aWEKHi7ZcvWrnkPjEZlrp2VyGtNld/GOjoSOVkaqKZluelCxy0zjmvOYQKuxpoCxNOG6OjoakZM6ZfE3ImY+WnaOXDOKV6SzVbJ2FNtTHR0T1MIZcjKydKZlavhcHUsoJI3Goz0EMz0zRgFaRLYDQdtRyDU8o6OjmZVZOTpXLD4hZgGORImTRl96LRf0g0/yqAnI9qZnXfRs46OjNYCuSN49JQgHVyJQoajJjTvFWhRP6bTl9lZIBz/0pfPMHOPI6NEMigdObR9JP/FL/AJI6Ojo1i0f/2Q=="/>
          <p:cNvSpPr>
            <a:spLocks noChangeAspect="1" noChangeArrowheads="1"/>
          </p:cNvSpPr>
          <p:nvPr/>
        </p:nvSpPr>
        <p:spPr bwMode="auto">
          <a:xfrm>
            <a:off x="134938" y="-8429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6" descr="data:image/jpg;base64,/9j/4AAQSkZJRgABAQAAAQABAAD/2wCEAAkGBhQSEBUUEhQWFRUWGBUYGBgYGRgaGBgfGBUVFxcXHBodHCYeGhojHBQUHy8gIycpLCwsFR4xNTAqNSYrLCkBCQoKDgwOGg8PGiwkHyQsLCwsLDQtLCwtLCwsLCwsLCwsLCosLCwsLCwpLCwsLCwsLCksLCwsLCwsLCwpKSwsLP/AABEIALcBEwMBIgACEQEDEQH/xAAbAAACAwEBAQAAAAAAAAAAAAAEBQIDBgABB//EAEoQAAIAAwUEBwMHCgMIAwAAAAECAAMRBAUSITFBUXGRBhMiYYGhsTLB0SNCUmKCkuEUFUNyorLC0vDxByQzFhdTVGNzk+I0RNP/xAAZAQADAQEBAAAAAAAAAAAAAAABAgMABAX/xAAvEQACAgEEAgEDAQcFAAAAAAAAAQIRIQMSMUETUWEiQqHwBCNScYGRwTJysdHh/9oADAMBAAIRAxEAPwD524lnR+Skepj1ZMmubHwWPGtyDSUB419Y8F+keyijl7hHq2eQovoPkWaQSAomsf1QPQw9sdzltFaWN7KAeWsZiV0jnVyy8W+MPrFedoIFAzg6gBgOdCPKA5YJyjQcJbJowPBl95ESNoUe1TPfT3ExBbTSuIKD3YCfJYqmTM6kEgdxHoYnVgsLs1rVQfZO/tHf4Ui7EsytMOX10y5wulXyKFBKkj6xDMw4Vag84uWezUAac31Za4QfBdYVpDF/Voupl7Mqg+OXxiFpt8orQzBl81F79pBpyMDm7ZxPYs0wH6wp6iIvdc6YRjCIF/W5kBTugPDtsZZXAZKlSyCOvRBlT2mBHFdDzMLp1rVGOSkD53az4VoYPsl3y0XGFac24BlA8BmecFveuJSCQlMsIlovOvabxjS/i5MvV0Lrvt5YEyy1Briw4c9lGUiClu9lZWrhrXsFUo1d2FsuOUL0mUcVOEDQ4GUnzA9Ye2a2BvYc1AJPxHYzHHfEppXw0UjJ+0wRrkJqyYw9akNUgg650gad1WkxWxjLEpIp4UNYcyZ8iarI09lmfRCsK03NLJXdqAM4UzrAQaLNmHwr/EIMNRfxGcW/tKZ0hKjq3bZmQqnwz84MUADEHCmlDqa+JFAdMwdkdIsmGuJQ5OhYMtN+wA7dsWz5pIKJLVcWpLKaDcobTjBlJSwwRTi7KpE4Mhx0KZjNie7YQQcogsqgVpHWAZ5rU5caxXaLtalQVFMhQfxDXjFSVyzBWtCcYz4HZwiO1R4mWbcvtD1s7scU04s/ntU6bq5muUVu4rVkBJoKglmoNBQmkWiwNN7FnlBSdpdfWgAHGKZlxTJL45hDEUAAcEn8Iyd/cLVfaXSrOA1cLqDoAgzPHUwJbLyk1wllbuoK+vwimfKL/U4FjTyp4xUtyiubLllXDn4V1h9yX3fgXY39p7Y7ulPUywSK7MzSu80Cjv8AOGVumlJRREUDLKWoL5HSre6LLLKYIEU0UbwBXee/jBcqyk5sW9/MCEerJ9j+OKE1lv8AnMcCo2lSGGYploIcyVDq7LotATqzaVBPzRwz4QSLvYL8ktXodgJNRp2j6GsJLvVsZDgK2gUpQ9+QIz4xo7fQHu6ZqLJeKFCJnWAk17FaHcCWJyEXyLEXBdaJLAJxshOQ2VLYST3UgCzS8VBhA7+pUnjUqYezJVVGO0g9zhBTdqsO66EViS0WqUSKgPSuRGEHvqM4Ft96ShLpKsyqw2klwfAuKQ8taiXsWn02oinhkpbwEL5l4SDq7Vp8wGn3moaeBhGyqR8+vS8H2KcfBQoruAO6F8u0TCe1LJ+17qxrbyu2QXr+VKldjA+tInI6N2Q5i3Ix4qPChasQbs6VtSM0t4gD/wCN+3/7R0aRrgk19sch8Y6FoNoxq3GDrMWLpdwZ5NXgIJ/J0QV04uo9xiSX6kvQj7xPose9cUjx/qYRYuirnP2RvIPkP61i9rtwGjMWI2Aj8YFldNwlKUPEvQcACIsTpZJf2pcsHbStf3YTfkLgy2aUQVZWoRlSp9MoXSrW9clbDtqD/Q5w66uzsgYMRiqRnnlrSpoR47DFS2GQwNWPElV8qkmJttrkCpC2VaAhxs5UHcAc+AyjS2TpnLlSzgM8OyspbBLw9r51NWI4AQka65A0nEZ6AiLEuaQRUzjhXUha0qcqxJq+SlLoq/Oc1tLW7LuKAcxWkSW0vtnt91RF0yyoR2HLDTFp4ZKQDF8i6KsitMQ4twFaVp85gNkOnHhr9f2NTWUBy7VVqiaxYbgtfSsOLvlT7SMLTGZAO0WRTh7sWXIxZMuazSHBwCYdcMyvopoRWITr1L0XC6INElqqLx19ecRepGOYr8FFBy5wB3xY5Upystmffgwqld2Fq8xErBKzqJNWywkzDUHeAAIDmWiaHOCU1NgKr+PMwWZjUxOKHctR5UofARN6s2UWlAPnyjRnmCViO3EuXeVOvOAV7ajDNOLWpyYgakAa6eceyLShPbXEo1zwkV76ZRG2WWU1MBpltKnzU+6KxkqzySkmngptCMj6My/SzbkPjEWclQsvFi31ZR8ILsqsoymK1NAZbMOeIUHOJPLxH5SYi7hiJA7gq1z4mC2vYu2XoEtd5ssvq+sZsgT2jQbzr5QDd1sSbMVZoGHKgGQ3Z50r36w0Nxr7ReWQPpYFPAKTUngId2O45uGsuzS8P0qDEfANXyMDyQSyHZMHNvWShVX6tSaHCwDNUZBiRXmYRW69BocJz1YgnmTWD73szrMpMlupByJTCKcSBnwJ4wBNslfZAbmD6t6ROL0ryUcdRK0D2a/urNV6ocAa+UWTelanMqswnUUoB4kVi+XczsARJcg7QJTDnSI2ixiWO31w+qFVAOJofSLPT030TWpNdlB6VIRhEnBnqpNeGoqI0N2X4rgArNxDaVNKeBjNreirpLXiWdm82p5Q2u++lfIsyUFRQIK++sTnpv8Ahf8AcdSv7kPrZMGhcfaIAHdiJoIxlrvVDVUxFqkmgJPdQg+saK2zEly8bSmao+jjZgdpplTjC+7L/llsMuTOHcspR5AxNadrCKKW15LbJfeQxY6/q/3h7YbymS85a57G6sMR3g4aCKpNpfZZ7Qe8pM+NIjOdxm0qcK6Y0AB5uIyhJGc4sdWa9SSeu/KHZhQUEsAHfqCeFYDm2oys5pLV0GTMR5ovOogFbvZqaeOn7JMTmS7NLymynY/VdxTwOH3wHa6MlF9mW6TyXtKhUkhQDk1KAAmubUoYBsP+Hcpv9Wazt9CUMhxdhnwoOMfSrttdmnyyFlzWVBhDYMRlk6doMTnvIMZu1WOXiKpNqO51I8jSJOTOiCrCFadAgBRVAGyswA+Ixx0GG6frDmv80dA3fI+1nzg4m1iP5PvhqLOd0WorDZ5R7fjPK81cChbHvyhtdthlDNyfutQ+NQaQVKtT6BRyAjW3BLlMuG0TZcokGjKylhuyFa/1nCzgoqxXqOWDOT7OJgAL0ArRUUBQNRQYjtrHS7jOE58615BSY0NqlKg7E5p32pYHM5+kKHt85WoF4VYGIXRqsrldHWNMMtm7ziC+YT1hz/sVORCZiUSmYFe1TOlFBJ5wqMyac2w+BI865xbInTR7NRwP4xTa2hWeswXOqqBlhUVOXcaU9YKe/wAqBgl4j9XCp8xX1i2U9oJGIuw7yD619IOtFmYZswWlMmWXXmqgc4jKWwpGO4lcd6TLRMCtZ3w/OOJqKN5KqAeGpivpLYZEvGEdy3zVAZTU61VqmnEiDUuysszZb1A9oDCp5B8+UZi8p/8A1DXdknnEd6b9FFpsHk2I/PBGWm0++GVklfJMwoACAMQrmdSBoTkNd8KLPaGr2ZlD+uh/gpBr2aaxxGZU0qakig11TKKb17Bsl6IpZzUlSuJqgnMVr94eUe2WwqmIsi1+niwle8HDTyjzrCAC8yWAdMRzPDsAmON5Jp1uLuAUDmWPpCNwvof958nNLlbWP3yf4I9l/kynNnr3MfTCKxYLVQezwqQK8KJnF0u8DslS67z1h/ip5Rvo4NWpyW2WfZ5jCs4g5e1JZifumsaR7tIUETXMkVLUYSV+6tD4kxnZNvtCn5NsBP0Dg8MqGOtUuaWpNlNOG0q7sK95VteMNtXRO5dia+58tpzCViddjMST5msXXRY2VDOcMZKkKTVtSK0FDr5c4a2u55b0Nms7rkA2NJgGL6uIsDA9r6PWpsKzAaD2QWAAHcDSg8IbdCqbMoyC7L0uwAiRJZ2o1CaVFRQ5BTs2k7YRWi3zCc5bL9v40rDhugM1ADMKrUVAVqnnkv7UIbTNCMQilqa1Ln0wj14wl6fEfwMoy5ZbKCuaOoXvan8OcNLB0ektmQWp3kD4+cKvzoRTCrKKZ0w1rtzA98XyLa7aM695eM9SSXYfGm+jUJYUyCIlAMsWP+Ea+MUTA6mjYZZ2BqyweGKlYAs16TE+di/Wz9CI613+7Guf7XoxMQ35KLSa9B8mzTZhzKcWIAPiQYJNwOMyZH3lP8EZs3gDkyqfCh8qGKWaWdZVftv/APpAwNtl0H3tMWWCp6hT9JcRIpwIBJ8YRTrbKNPlC5Oo6rMcCzZw2s9mQUP5MgG98+QIJMNZF8hMlRPBSB6xKi7fpCfoz0jmSJy4DMdATkcVRXuBpTug3pL1a0wWVcbglu1KNM8jUVOI+EMJ/Sma6dXUIuYogArxrXFAUqWW9mcV7jl5j4QzdAUbyZkTXH6BPHATHRpTZp302PfWPYO8WkfOpdscbYZWG2OSMTKq7yVH4wO8kDbFTMI9umebafCNKWkf82F+wX/dpWFVqvNlYiVNxj6RTD5MTCtpkRxxPZm7GV0PZF4TQubnOCBNI7VTiyz28KwnsluAycEjeCKjnkfKNHdtilWjJJlGNKo4pnvBG3nCTQEA9aantGNJ0fsLGYlAGNVJqMQ4U2iITuhTyR1k50SUKdquI5mgAUZk8oLs3SazSwVEuaagAuHCk94WhpzhIyiny/8AkWW5r6Uau/ujqoomf5pq/NlEMF8CKgc4xl43iApVOvT9YqDrXYoI1i/84IxrLtTDumhwR9pcQPlGgsdpSZZ2SY0t2+a8uaC3ApiDRyzil9Tz+Dp05tVFf17MJL6QTJdSHeuwsFanDENYrF6ma5aYuMatkQT4ginhWCrdiVjiD+KmvJqwLZJpeYqS6F2ICgogJJyABp3xlp3wM9Wuiy6r3sqzA0yQza5KaLmCK9oVJGoz1EMLfeFnVurdJiA0dXFHBDCoNAASCPEQ7s91SiwRpALrXHO0ApqwXNaCh1BJpGO6SWqWJmFMTsPadm10ooX5oAHnspG2OTpMy1Esl8y+gxyk9ldpYCg3nKgEQmX+hFFkqO9TQHmM4UyrSKEbDqMiD4QZd15pK+ZLYbmXyxDtcyYZ6U1wMpwZ6berbGHBvxi2VKRtWI7iT8YZ/n6wuO1ZCp24Jlf3gKc4HYWFjk06Xr+jR6d+UxfQwL1F0b92M7M4s6KcLNizrmaV2Akmkc1jedLZ5c+bKKjJGJAPcGUjaaZiAjYRLTFJtTOmhohAB3FSwAPGKrFNdm/1Jo+zhHkxjb0nbf4/8F2trAJ/tZafYM1zTLPNqjvpWsP3nz5gXqi6NTtLM9oneGbL92PbOtoZsaTJK0+d1QaZ95kLecC22w2kKXRmIXMksU8QCoUmDLV05PCB45rkbWa7bYExTLUJKHfNJrwVag84UdKJ3WzAZcqgUAFhhJenzjgyBMZ+2Xs5Yl7QzN4sfWBrDOnzW7LHDXU/DbGWrF5fRvDJFlokH5wYcxCubJocqxupatLlhi+GuQBAxHvzWIT74KgHGvjQtwoCD5QJa27oZaLXZlbAk+vyStM+qAzekaS6rvnzhQyJiE5VaiDj2qGCpV7TmPZIUEbjXzJgC3LOJOJ3PcWy5aQv0zz/AJD9cMDm2XXZLKKWiaZs0/o5NKDuZjpyr3RXLvWVSsiQifWLY35sMjwAjJPZHVq9W3cRQg+FaQxs1swpQI4faXlllO6gGniDG2KuQ7n2hyavmUJ3nDv4Ujz8mU714j+8KnvO1sAuMFRoB2BywpBNlnWsbaD/ALi0/fiTVFEy5rCNkxfP4Rwsh+kDz+EMZM5ih60KzfZOXGgrCx7xlVyUt+qP7QjTsopoNW1kCmXP8I6F35zXZJfmv80dG2s1xMUCDHvUg7YFBj3OPc3Hmba7CRZh9IR6LIPpCBc4kDAtGp+xrYbhmTiRKBampqoA4kiHV33WkmuOZVtvVivhiYKOQMZWz215bVlsynepIjcXBanmoDbBWUQavMGFhrQo2TMe4ViGrayngK+Rk3TVhJMoyZcxDr1tWLd5pRa99KwAOkUv/lJAH1QPUqTCO0soY4ScOwnU7orlzDCRjF5yZ2sD6ZedmYZ2anD4gj0gR5dmbSXNXg4/iBgFW7hFyT13QyjH2C2FWeRKGky0oeK08iphnZ7YUIKWuYCM81Ncu9ifWExthrFVpteP2tmg3QGn0Mq7NDara8zFS0N2wVIIRqV1w4iGTwMJX6LDZMH2lYemKF/W7INslvdRQGq7jmPw8IdQpYFb6KpvRab83C36rr6Eg+UBTLgmrqpHivxjS2O0l2AwHwP941Myzz5MnKWMLDRgHB34gRTwMSlPbyOo5o+ZS7pfcPF0/mi5boavadF4kn90GHs+95ymgwjuVFUfsgRGXfzVzJrurUcjUGGUnykBxrkjdtleXi6mbLYkUpWhbbmHABz2QJbrxtMs9sYPsKPMLQwTNnSnzMsA717PlUjkBFkm9AoCjrGXTCxRgPvAZd1Yztu6s3AkmdI54/SuODEelIEn20vmxLV3kn1jVyLssk5qMHQ/UWvkHoOUXWjoPZaVS0gr3kA+YEbeo9GpswbONy8oZWW+MsJRad1R5QytHR2QDlNl+Lf+8Rl3DLOSvJ+/T+Iwkpac+R4748Aku9EVq4KbxXI++HFmvCyuAMOFtvWElfAqDTxA4xSvRE/RB4TKA8CVp5xaLuWR7dmHF3cj9kgRvHptYN5JjJC4/wBOTIPenVzDyZyeYiia01jmgG8dXKHovvin8/EGgkWem4B/XHWBJ14IczJZa/QfLkyk+cS8aG8jDllTPoV4KPQRfKuxzrKFPrVHv90IBaZZ+bM+6hP7wi+XdoY1wTwN9Flj7xNInKJaMxrelhSXTCrYttM1GW+lYUTZswexLd67gTD+w3ikmXhYlqbMWM+LUA5ViFp6TTWFEYou5TTmRnEm1ZSO5oVWa7rUvaVGSuZUqwFeBFImt3T3z6lAc60Yp5E0i1JjMe1U+cWWuaQKDLhG3B2g/wCZpv8A0x3davwjooM0R0HcbxmPEmLFs8cHjjPj3MHk22SNlO+JpY2qMNK94BHIgxUbQY8/Km3/ANc4VpDLcaa7xMSmNJVTpgXA3iVoIPeUjGrhydp6wH95DXnCK5DNJxEll212w3KEDEfWOWUUnkdOyf5okN+lmS+MtXHlMU+UGyegbzELyJ0mco1piUjdUMMjxMLS2WW3bsi+yO0s4xNKd6kjwgU6+k1rsXXlYJkg0moy10NMjwIqD4GBPyncpjYSL5IribGDqMIoeOdPKGFnFlYAmzSsR2sDTTcuEQeFlAPn4mMYMstzTJgqBkNScl5nKNTbZ5lsV6mQn6sqX5Egnzilb1xUE1Q6jLTCRwIpTkRBc6WEHbYss3R0HViaa4BkOLNQQYgscn26zDuDV8xQeZh5/l2kGX1lQ2/ssO41yMZ60XBJqflK+Kj4xOGqp/6m18DTjTwseyx+mYXKRJSWN+p5xX/tdPegZiRxgYXOmzC3GZT0QesXyVMs9kWdTvLKT+0TFnNVRFaavgOn2dmll2XKmRpqe47Yzc1DWoENLZNmzTV58s0yHbqANwAGQ4QMtlGZM+VkKmmNj5J74kpJcsvsk+gZVbdF8iz0FTkN8X2RLP8APtGI7B1bgQZNu3rQSkxHpsHZp4bPGElrJYQy0W+cC573VRhQeO/x28IXzrYWOZPdu4Rda7E6VFKHaD8IBdiIaO95wF7FweTZZddg4sAeWcRlXWQR7J0rni8oqmT2pHsm2MuasV5QJacnm/wZTjw0P7LNMhuw5GmVQAeKnIxopPSJGWjSyK64SCD9k/2jCrej7cLcR8CIY2S/CMiq07qj3mIy09Rj79P0aGfc9imntN1R7qoeVGWBLV0dsY/0p83LaXQg+AUU5x5ZbunzxjlSGddK4gBzNBAt5WabZ6NNkOgOQOTDmDSIvcsMeKg+BhZ7owjsuabwM+dTFM65pxOSFt2aluRIMJjfCnbT7MO7jvJkcUJdSM12eG4xuOR/9oBPu6chGNHT9ZSOVdfCGF13GZte0ABrt8o3KdI7OZRSerMh+awB5EHLyhVKvOwSmJlvPWo0KKw/eBjXBmTm0J/yCXLNO0xG05Dl+MVT5AO2Crdb5TsSloTP6aTVPkrDzgN6kjDOs7fbp5NQwErM5UDPd610jyJNdM0muBc9z/jHQdovkR8/JiFYqrHsezZx7aJ1i6xycbquwkCKIOumbhmrliByI7jrGAzX2O2BF6saAEKKCsDTXxUDGo1pBsi6pLDGZjSwNpWoOeQFDWJCTZtS8w8FX3mOTF5B/IVA9oV4fhFk8nLtgCtNBt3RdPmyMXY6w+C/GPBJUtSpG/Q084G5dDU+Wcq/Wg+7LQAwxPlUV2jlEZd0y2FBMNd1ABzzgkXA1QFKjjGf8zWjQNZLPMoHZihAZcOZ713wjvdJAb5HrMsu0KaecEnoxMVcbVmDLRuzwyzhfbL0mtqaedOcQ8T3blJ/3wUWpiqQuJWtcyTkKaeWnjHLUHPIR5Pts2ubGBRaGJzzjoSYm4un2rPIxUk8HWJzlUim0xBLHlXZGaTWTKTXBXa2FaAGm6v4RFbeEUhFCk6nXLhFVqm4YFmTyYVacfRV6sqCpQeY3Zxs25anyGXlDmx9G7VUMEMvcWYKfWsZyzW10NUZlPcSPSGsrpfav+MSNzBW9RAcJKVxSr8meonGrZuLFcU0y6Tikw5Uy031JAry8Yy17y5PWYZYNBka7+6udOMdL6e2gAAiWfskH9kgeUeTOlbPnMlS27zrzNYWKmnkR0IrVZqHbAjJGl/PEhvasw8HI+EcbVZT/wDVb/ysPcYqm/QmDNLKzhlZrCaYjkBDqzWZXPyVmcHWuINTiSuQ74qtNhQH5WdTuU4z5dnzjOTZqKrB0ptEmXglOAhJNCqtnvFRkTSA7Q9otLYpjM579BwGgHCCUtVmU9lGc/Wag+6or5xal+FuyiIvcFJ54iYWlyNTKrPciqcU0gZaV2ROfbMBwyeyu3bXiYvFqmf8RAN3VjlHPPyzVG4qB+7SkQnNMtCEkCz7WxFQR5/GBJtpfeOX4wW9qk6PLaWd6NUciPfFbWGS/sTwtdjqR5jFCUiqkxbNtD09rlQQPTFqSeJMNpnRyZSqMjjbhYHy1gP80PWkMqDdlSyBTWnOOgoXM/8ARjo2DYMqpiYiKiLFWPTSONnqoSaAVMPrruwSzWZXFsG7jAtyLMxfJ0G9iqmniQaeEbVb6YqFbq5uQ9qXLI54aws21hE7sSTLSxNG0Gg2RBvKNSlnkTQOslhDsaUxH7LEqf2YGvjo4JcsTUYTJRNMQFCp+i6/NPjErSdAu+BHJdF4mLRaQxANfKBXlbj8Ipoa02wGkOjU3NZVds8ht2wZa7YVbCumwnWM/dlpZDUmm6NBaLRKfttli2Du9Ik3Ri+776nFSpJIrQf1zhVP7RY7C1YeSL+kiWJYQIDli1IH94RW6SyVFRntGkbdZlEBmWla0pHsp02r/XvisyaZnSOmIjUOdBsG09/Dd3xQx68hWOUH2O6iwopBrsOUAyRRqcMoeieJK01PpGbwbsS2/oxOXWW1N9CRzhK10PWmE13UMav87ODUzGA7iaxY3TGbTChOWrEknmY0WzMyX+zk7Xq2HFT5R4blcainEge+Hs293c1eh41MU/lCn9ElftfGGz2YT/kIXVgT4mPeoB3nwhs1qA0lyx34a+pMWLeLj2Sq/qqi+gELu+GNtr0BWS5pj+zLYjfTLnpD27ejyggzp0tPqhlJ4VrQQsmzZsw6ux3EljBdm6KWl6UlPQ71IHnGcsZdAoadIUcS8MoUkb0YMGP12Grdx02CMdNqDnH0e47hezI5mCuJcJXUU3nfTygG9ejMtwSmR7tsSjqpBcUz53MWpqNe+vxi2TaHXKoAr9EQRbLIUNKac4XtNh3UuQptcBb2lideQEVmc30jAjT48E+E8S6KeV9otKkn2j4xKUAD2ly3j4RWHrtg+wWR5jBUBYnZ7zsA74DhJB3xeR70dusznAl03knIKBqxOwCNZedw2VaBJwckVOB5Y8qGM7aJ6ypHUSe0zUM110YjRFP0Bv2nwhIqvtPOkQcWVTTVmoPR6Sf+J99P5Y6Mq1pIPzI6FqQbXyZASYkABrFT2gxWXMe3aR5+1vk1VlvuzqgUBgR3ZcYvF9yjo4HgYxmKJSpZYgAVJhHTZvHXZ9Bs8sMoIesNbkvkoXllRMlP7aNUDLbXYe+M1YpAlSwjHPUgV8z8Ism2k0oKU3D17/GOSSy6djLgfWmw2KpYPNT6pCPyOIEjiIWTpElSSswhdmJKtyDU84UmfuNTHCVXXIxtrfLNgYKJR+e+X1R/NBE8yxksxmp9UfHOFSSS2mXqYJl2XKG2GsIWWhA+UI4j8a+UeLIYn/UUjx94hjdnRqZOXEaIg1duyvM6+EN5a2CQpDlrS4+j2E4V1MBtR5Ck5cGem3c50pXdUR0noza9RJcjfQ056Q6n9MFQfI2eRLpp2cbc2+EBP0smOasqNXeojJvpBa+Tyz3QUGJ2QMNmJSfImKrS9a5gnYAawwNsWZLqqqrAZgDI8NsLlYPkcj3QKbeQYoCmS3YZKeOdfWnlFQs7DKhi20yWXfALzGEVSAXPKbdHBWGyKVtMFSrWd8bKAQIBgq7bdLlzAZksTFGqkkV8RFspMWwGDLJ0b6zM0RfpMaLE5JNUxk6yhxaelshwBLM6zDdKWXTmCDAsvpPIlVNZ85t8xgo8iT5wBaLjs65flS12gI586CAXumQNJzNwSn8UaMmltTx+vgDgm7aG14f4izW9hVUbh+OsKD0ztWI0mEDZSgMeC6E2NXjl749W422Mgr4xH6EUUX6LR0rmTMp0uTO73lqG+8tDFc5rI/tWdkO9JnuYROV0fO1yabAKDyguV0eNKhDxpEpPJZIUC57Gx7MycPsK3oRBNm6LWYnOZOp/2wPUwxe7GTVSPCA7VaG74yk+hq+Q1LksEv5s6YfrOqryUE04GPJk0hcMhZEpdwFa8WapPjChnP8AesQxNshrl2baj20WScxo0w+GnwgYXPT2ixPeTSCpQYjWkG2OzMSAcu8xlCUuENhciY3cPoR5H0KR0YlMoJtSAnZu846D4ZieaB8LxR7ijxRFiLHpJWQeCIEOOjdnLTTQVYKaD1p30rugSwXc058K1Ndg98bS7ejyyVyJqR2iEz4VrpCTe1CN3gDWTiGWY3/18OcRe7XrnUQ3mkIoKlc9lBXxpBMh8cp3HZZKE7mG6hOR4RzttIwnS6JpAwp4wW3RabrNeVLG8tU8lBNYb3feBoMRJU6EnTuMSt9jFK7PTxhHOSCopik2ezSj2neYafo1wg/aY1/Zjxr8RB8hKRT9J/lG4ivZHgsCWuiwsnNSKRzyxWkhna77mTM5js3E1pwGzwgEWiB3m7YHSZTTSHSS4NyHmdEFnxQrVEeCCYa2a2FdIuS1Yu490L5LikFWd1zhWzIYy7dXJhXZHk2xKxyFDzEUSStc4NnNl2KVpCWMKlsgxlTrHCRQ0iFWDGozrtiJc1zh9wpsOjl3LgeaRjwDKXv7z3Ql6Q3lMds8s6ADIAdw0ETuS3tLmAqxBjRWyyS58nrZgCuNSMq+ERm6e7oaPowLzTTOIYzDK0SlDRTOAAFPGKLUA0CybQy6ZRd+Vk6qeIyi6zKhOcNLNKUmmQH9bYSW18oaLa4BbFNrTJvPODJ1s+aC48f7Q8sNkp2ggPfrE7wn9WtQgqc60rEnFDrUZlndicnJp9b8YOs0u0utVqFG3NR4kmkB2y85mxqV3ACnIQqtNoY1JJY95JgrT9MbyfBtLFb0khjaCk4HLqwFbxL0y5mM3aLelWICqKmgrpujPs5O/wAYrZobxy4AtSN2N3vNdjDwis3oKfOPlCjHHqNDLRYz1kNvz0RlTz/CPYWFo6N4mDzGcrHY4pMyIlo7NwNpq+i1vMrEy0qcqw0W3OW9sxnbgxFTQEjb3Q3k5sKQus8qvRzpK5fzH93WBZhJJp3b4qvO1TK4D2UByAGR7++B7K9ZoAalNTsjS3+QJKmgqdI491f4HeaQvUjqkpv9x+MGWy1AWdid4A4jMmALPIIog9rb3V2e8wLfVtGSKeyvnAecBQtt0+tPGF094unNrAU2LxFZFpkQU0jl1EWHyiqoU5TEhNMSw6R1M4ODHJNOyLRNiMpRWN10Y6FSZ3adywHzRlX3xnH6XLpCSntaTMaloYQfIkzZlAiux+qCfSPqa3FZ5CFkloKbaVPM1jJ3h/iBMXEJFEANK6xxPWTe2KtnRCDavhCyzXHa2yazue9lI8zDQ9HpSp/mJ0uW30Qcbfsmg8TGXt3SWfO/1JrMdxJoPDSF/wCWmmsNUn0l+f8Ao2F8/r+pruusspuyrzaaYiFHiBU08YBvnpFMnZGgUeyFyAEZt7WSAI9k2onYR3Gnxg+NvkFpFjzmPfHsiVNcEojsBtCk5+AiSTa7I09zTUWxsWEwAzgPk2wmuAbd2WkNVAWWZMlttQdu8QXZZ7A6xpRd0jq5RKNinF+0WPZ+UpiO80PDbBtquGT7IRk+UVMXyhBBNCSWUKDtyNIzaCosQS7+dRgQmpyAGpO6kWTOktolgCYGWumJcjTiM4dvcMlZksqjqyzkAymEHtDUsoFduWUKfzVJcscE0hAWoWBxdoDI4RQCpJ10hUohaAG6QFqkpLNfqgelIpe9ZZ1kjwZx6k+kOlumSqOaMMcoNQnNflVG7MEgHhxim0dHJXyijGDLp2jmG7QGlMq1qKHnBuKMoticTLO+vWIeCt71jz82Sz7M9ftKw9AY0Fg6JSwsxnVpjJhHVjEpGLaaZ6boMuvobZ2luzOQQW20wUrSu/Zr9GEep6KLTMkOjzt7Dym4TFB5MQYuToXaSMkFN5eWB5tSNPYbpkASDhLmY7pXERocjQZV/rOFd9Sx1CvLBU9a0s1JNaCoOmvDKD5WDxL2Dr0FnUzmWcHcZ6fGOhI2Ku2PIPkl8A8a9mNjyPY6LlRv0bvtrPNyPZbJhnQ+YjcY0cAqFXFtC1HeNjCPY6E1SElkmt04qBcNToQWoeIIr5wZdAeYepme0PYOuEjUcDHR0QEfFj2XcilMfWKmIHUMSDXPQHcIUN/h45Bcz5VDoQJh8iojo6Jt7baKRVxBW6BqPatOm6WT/FHj9A5WhtDbf0Y/mjyOhfNKzbURl9AZZqRaKGmVZZ/miX+7bLK0oab0cR5HQfPNBlBHn+7K0NTq3lP4sPVYkP8ACS3HMCXwx/hHR0VWvKrpA09JSdNk5P8AhJbiRUS1+2DTkI31y9GUu+STMetB2jQ+keR0Jq/tElBpYLP9lhy7Md0v6XNMXq5fZl1NTtb4DujFsco6OimlBRWCM+aAnY19Y9wbY6OjqSJMmsisNrruF5mlAN5MeR0aWEKHi7ZcvWrnkPjEZlrp2VyGtNld/GOjoSOVkaqKZluelCxy0zjmvOYQKuxpoCxNOG6OjoakZM6ZfE3ImY+WnaOXDOKV6SzVbJ2FNtTHR0T1MIZcjKydKZlavhcHUsoJI3Goz0EMz0zRgFaRLYDQdtRyDU8o6OjmZVZOTpXLD4hZgGORImTRl96LRf0g0/yqAnI9qZnXfRs46OjNYCuSN49JQgHVyJQoajJjTvFWhRP6bTl9lZIBz/0pfPMHOPI6NEMigdObR9JP/FL/AJI6Ojo1i0f/2Q=="/>
          <p:cNvSpPr>
            <a:spLocks noChangeAspect="1" noChangeArrowheads="1"/>
          </p:cNvSpPr>
          <p:nvPr/>
        </p:nvSpPr>
        <p:spPr bwMode="auto">
          <a:xfrm>
            <a:off x="287338" y="-6905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8" descr="data:image/jpg;base64,/9j/4AAQSkZJRgABAQAAAQABAAD/2wCEAAkGBhMSEBQUEhQUFRQUGBcXGRUXGBcXGBcWFBUXFRUXFxgXHSYeGBkjGxUYIC8gIygpLCwsFx4xNTAqNSYrLCkBCQoKDgwOGg8PGi8lHyQpLCwsLCwsLywsLCwsKSwpKSosLSkpLCwsLCwpLCwsLCwsLCkpLCksLCwsLCwpLCksLP/AABEIAQMAwgMBIgACEQEDEQH/xAAbAAABBQEBAAAAAAAAAAAAAAAFAAECAwQGB//EAEIQAAIBAwMCBAQCCAQEBQUAAAECEQADIQQSMQVBEyJRYQYycYGRoRQjQlJiwdHwBxWSsTNT4fEWQ3KCohdUstLT/8QAGQEAAwEBAQAAAAAAAAAAAAAAAAECAwQF/8QAKhEAAgICAQQCAQQDAQEAAAAAAAECERIhMQMTQVEiYfChsdHhcZHBgRT/2gAMAwEAAhEDEQA/AO3ipItPtpzivVs8GhO1Qp4p4oChCnpU4FKx0NSipRTxRYURp6eKeKVjojSipRWrRMomRNJt+ApLkyRTRV18DcY4quKdjr0RpqnFNtosKI0qfbS20WFEaaKntpitFhRWaaplaYrTsVEYpqmRS20WFEKVS209FhRYFpiKt20orOzTEr20+2pxTxRYYkNtOFqcU4WlY8SG2lsqzbTgUsh4leynCVaBTxRkPEq2U4FT20itGQYlZWltqzbSC0sh4lWylsq2KbbRkGJXtpttWbaaKLDEhFNFTilFPIMSorTEVaVqJFPIWJXFNFWEU0UWGJCKVTilRYYltNWb/NrP/NT/AFCkeq2f+YmPf+/Wop+ivj7NNSisw6la/fX8R34qY19v99fxGPr6UbK0XxTgVFNQh/8AMt9871jHOZrTas7ohkM/xf3/ANs1DdFKN8FMVLbWtNCT3XEzn057Vd/lx/eX057/AIVLmjRdNg8LUhboivTfcVNene4pZldpgzw6fw6LDp49af8AQB61OY+0CRapeFRcaIU/6EvvRmPtAbwqj4VGjol96R0S+9GYdoCG3USlGm0KY+bP9+mKru6RB2Y+808xdoD7aiVrVqbiLOI9CxKjnkmJjHaf6CtZ1aEJRBuG7BJyBugqOT8sTjv6TWibZnKKRqIqJrn9R8SXTu8NEG0T3JgEgxmIkfX25jBqPiS9GGt/+0ScycD2AzIESMVsulJmLnFHWGozXE3fiO/+/HrAXn2x2+9Unrl8/wDmsIH48mtF0JezPuo7yaVee/5xf/5tz8TSp/8Azy9h3V6MDaxQM7/9LfzqJ6gByLsf+k0VPwpYaJuKD3G9u4kQDt/Nu3epr8IaeYR0jAlrk5wGmGgEH+dX3JCUIgf/ADBfS5/pP9aR6lBHkun6iMfc8c10ei+HNKGUb2VoOWLNEiRkRyPqIPfiiLfDPTtoBdw3ePEGMYJZOxM/fMxUvrS9FLpR9nG2utlSCtu4CI+8cSDg9+fU1sTrxIANu9tE8EehzkxIyfb7V0FjoHTYG64CMwp3F8TgsDB44KyM1o0Xw70pWDi4j+YQjMdsx8p7nOZOMT2ipfVfp/6/opdNe1/s5zT9cunavhtGAACoM/LEgTyPfjuaNaX4hW2dtw3beWMrtxu+cEuVMggDHpR3/wAPaCZCod+TKMSTklgzZTIPEfWTVvS+i6TZjzM5JN3wtzBSJ2lnDAHJlu/vzWUuomuDRdOnyUaT4x0sZ1BUepUbjtPLbDu3HjJzPFE2+KdOEQrqEaWHBUQABuJAbHfHeYp9B8M6GfJb84Hff2wYJAHtj1owvSrXmUopDZMosTMr+zBj3/nXNJxs6YqVbMZ+LdLAIvSPZXM/eM1JPjHSR/xf/i0/7UWW0u2IBAx27f8AUVAWFUYWcR2qNGmwanxfpDP64Y9Q39KR+M9H/wA9fwY/yokNMvmGwebnA83bPrTNpkncLakiYMCfoD2o+IbA+t+NtMik7mJiY2XB25MgQPesPVPjuwEbw7wDrHl2MZmCeAeBOe1G/wBNckg2HPYyVIIxnOSOe3ahmotMuRprpmeLmYJyGCxPE8k8VcUvP7ozk5eP2Zxw/wARtQVI3Kznj9XgHsQJ9O3qazJ8S9QcMC7bn4ASCYMwB+7AIz7etdjZ1VnYEa3tPmYjdbiQSpl2YwM5H+8Vm1PWAl0hbNkgjbvFwIThfKSCBEFRBj0roTj4iYNPzI4jVdQ1jvua4ykCD5G9sNIzn19arY6q7uHjOeCQqdgRGFXieKMa3rFtX2eCoAYwrXGZA4JUssArHafanv622gFwW7CIW2+b9azFZZsW1woMdsyM9x02kuDnpt8nOanpd5SQ9y6CpAiGME5UY4Pt7H3qs9IO3c11wufNDgE9wJiT2PpRo9f348O0Wcg8Mig4OJhQJkTJj6HOPX9Yu2TKLbUFiQVdSQBDcW2KqJJzETMelGT9Bj6YNt9OBPzv95HEzyfamGjt/vMe+PxHele6rebPk5BjbPrHr6moWuo3oImN3oCIyMiCM8jOMn7aX9EV9jDSL/F+VKsxu3PU0qrJegxfsc65hGWIHaCMwB3PNRXXAEQHUewmMQf5n+xQ4ahsDdEe9P4rRG8x6SSK5u4/Rrggpb1A8ubnvAMrBgAAwCQIIjGRx2L6Z5ALXJBYkgoodpBa5tJIMQoAnbl/KOa5hN8CHPqMn+wanbe4pkXGEejEciOx9MUZSfgKQftdY2yNjNaydjbojgMTieYmP5UYs9YN52uDSu5MTtDE5LknuuNywGwBA80VyNvW3JJN15M+8zE88cfkKlpL1xGDJcIIMg5we59OMfehpvdfqNNLyd+mvDvA05uLkee2LTSwWB5QZyvODzEUW0vVzeU238WzcghRtbuCApZsEHMEwAIMyMedn4k1e3adRe5J+ZsyZ4mOfbvW3onxZdsK4DEhm3ZBmdhSAYPYr3HyD3BzfTbXBa6ivk9G0KMJZmukhdrtLNBMGAqny7SApPv6Zro9PqtwylwEdmX0njt2n7ivLdN/iAbe4Bd4aN27BY7pYyGMeUR655wBXR9N+JHfT70KKbSvcKwVTJIVGj97JEen1rnn0pctHRDqR4R3Ab2im3Z4OPwz/SgnSviq3dYKRDkA4yMpvIGAcER9aKXeqWlA3OokTzmD7Vi4taZqmnwXXL0RAmcYI/mRVZ1yAAswXE5I449Yp7WqRhIYEHvMjP1+oqN1LbgqwUyCCDGQOffGKQyp+rWYnxbX+teJz3rDp+vK24bgSSFUCGbzQc7THBB7emSM2a79FVkDrbBUbhO1VCghBuPBEkQM5X2oLqPiGzbN65YRWKuil1KwS0bhmNmBlu+0+mNFGyJOjZqwwL7dOXRsgG2AQzAz80iJAnGAfpXJ9Q0moUXDctJBaTu2hvIuACCDtEHAAB4zON2s+KntAXrm9DcbxFtXGUAooXKdwTvA2wRyckGsGs/xCG1tlzaxViFtIvkZmBWHZTuwST9xzFdEFKPCRzycXy2BtbpHd/ms2xtUH9ZaRRIMjnGQ2OQBWK+mxC/i27o4IRt5AYfMfLC5YCTwSO+KF6q8Hbcd5JksSeWJkngf981S19QD5WOe5x7/AH4rquXs5qXo1XNfMKWAz6DvGZXt3gcSagdaY2i48QceeBJEiAYztH4D0rA+tE+VAB75/GIqNzX3G/ajgYjAHEdxQ5jwNyqDyxj6N/Or1toY82e/vkn7dh9qEhrgHzEfcifpTfpd395vxNPur0JwfsNfoI9R+X9KVA/0u5+834mlT7y9E9t+yI6aff8ACrB0360e1fTHUqAQZEjtMdoyZrAuob9z8Z/vtSUYeCspGVNEB6n6VaFUck1s0ti7dYKlon3OAPqxIUfcinNh1bbtWQYIENke4JB+xqk4+BO/JnVFPAJ+xqyI4Vvwrati6J8ojExwAeJjinIuegjP5881Zm2ZFY9l/wB/6Vfb3CCQpHp6j+X1966YdFtAGb6lotxtUnzu5BBAG7aqiZ5Mj6VdrOn2bUhVvswAYbkCrAWczBhipMDhTjIrN9VcbLwfOjnNXd3tuS2qdtqTt+wMkcZycntXZ/Bl+w1sJd22iGVlgmWZQ3nctIHOAcfjQHT6lVtodpNwt5w0BNoZSANpmSAQZ9cZius6b1jThRcKqLhksgQkDYPJtgGFxk8z7Vl1rcaSZr0ayttGHpeu8LXs9xtyyRv3FsHCwYAwPoPT0ruW6hYPm32yR3kfaglz4j02DskKTAGGBiDK4I5jvQbVdRVHePFYNhBuh0KlSfWJ4+xrlcXPxR0qaguTuW1lsftD0gevtQzqvX/CktaO0SoLFV3MQCANxyvqaG6T4st24RheM53XO0qMTzEj0rl/iL4h1Ny7NpntJEqpAkqe5JB5j6dqUOi3Kmgn1oqOmTXrV7U7U2IwXbysyFcbQTPmyQI77jQrqGl2JdtFwQHRggE7mK5bExAPExkx2FR0OtuyRed7ttsMheAYMjbIMR7f0rJ1DSh3/VW/DXACyT9yTya7owp8aOOU01zsj1PpTOys3iPvC+a4CsuRLAFjBAJ5nNQ6JdXT3pHhFiCsv51G4EFsTx65qy50C6dpZDt/9JCkryJMD86tsdGuadlYKUYklWImMEAqMic89oFVSetE3WwZe0SbjuZRzySOO0AfyrDdW12BNFNR0szL7yzZ80kkHM55HvWd+kyJ2n8DH5VVP6Fa+wWzW+wmm8Ve2P8A2z/Ot1zpYCk+hiM9xPpFaU6EyruKrBEyM4mJMcfeKmpWVaBtsqfr6QZJPpE05VfX/f8ApRvQdALn9rH7SjAJOAW4X1yRirb3w/5oJlic8z6AEnAo+gtHOQvv+FKuwHQl/wDtk/1v/wD1pVN/4GQOnLmdjOTydsk4jO2aJWvhy0qFncWz2DDbP1k7h/prNo+u9Q1K7ba3Nv8AESqmcR5VAOex9ay3+s2ELJcFwXphjaCEKy/MB5QI+k8du89y9WLthu10a0be5rwYg+VER3ye0vAH1rK/TBuG2yOBJZjg57KwAxFAn+JVJ8p1ZgYJa2v04BgTRvovSrupWWs6gLkgtcQbp5jeoJ+00ZVtv8/QeF6SDOm6IrKQPBZ1EtDXngAYhVEEifelc+D2je1yyo9lckfURM+xol0HoyWF8ZWW0WUibhDEdzwEEwOM1W9u34hnUXGdYJ2i3Yy2Z3MyBsNPesO47dM17SpWtmQXNOQV33HO0AKi7ASOYCd/QMKPjplm4N622YkDDeJPGMs8fastnX6dLu06onHJvyCSO8CARjvRPVdQCabxWVzA4tv4hPEbW4b6x61lOT1Vm0Ird0Y7Oja0DvtrtMncu1YAH7R2j6VPQdOtMc2kiWkkoxgc8Ce/cjmh/T/i6/ckmwlq0sw9+46THvsIn/pRHS/Edu7cFu3bNxioLtbYMi7sQWx/KpeRax8FqdP0y3CQq7vm8rGe3AHAHpWyxYt7vLbjnMQJ+hyTPeO1arGmVBCiPuT/ALmo6uxvUgMy+4/p3rNys0UUiOpsIBPhhiOAAs/bdgVn/QrTkTz+6WnMek5ins6FFgM1xyezMx4H7vH5VX1C9bsy+1twE+W3u3YIAJCz+ePvQvoPtktV0hGAGwcgkgKCYyJx65j/AK0JHSLFk7theMSWtQM8nK5n8KqfrI1ltlHjWIVgS6FVyIU7gSOfXsCK4vpnw7cQ+GnUB4bfOii7b3ROAXQqeK1ipLyZyxfg7fVaa3sD3FJUHBfUkrgESSAVAA+04oLd67YuErYuaS207TL3ATtiCtxk2GT7Z9azt/hNbe4Ct64bYYhkOzeB6qwx6ciaD9W/wuvWrbNb33G3mFQBgbf7OZDbp58sZqoyXsiUX6Ogv6DO86uwBBmLqORIzACCRngDvVdrVJa2+J4d1LgmXgBhMYgyMjkjsMdq4DV/COqtQblq6ojJKSB254H3rQbTLbt7GZTshiAVBIY4MGHxGSJzXQotnO6j9HpNzV9PZSdsMcA27bl55lTtyM8xxHpXHdRNo3D4K3WB7uPMSTJwo71T0u5aDlrlu5cMRG9SoyMxcRiSePm74ir711iHKBt1wnfcUi2ziS0MMRMjAPb3qoxcH/LJm1Nfwi3T9O1IUMqOoU7gTjaZ5G4+UyPbit3T9TcDM927k42sDc3TEiGlRz9aAurLs22FmQSzwxaIgkjIPvPema5dI2vbGyTABIj0MnmPfNXTlyRpcMMXOqWgSNtsQSIISRHY+9KhS6iAAH1IA4G+3j/4UqWA8vsKXX1FtkZV2pt+W0boAGB5oYQTHIodqOjeYt4bLPmhtw5z7nI9Wmqh1C5baVJUg9iwinudUvs24kknM7WbnvkGqUKJysJWL9uxuFu0mQpJuO5aSAQOBkZMf7xXbfDmNKzOBaBMlgyNPqcDB9mE5rgF6/ql+ZyRMkXEBXiBCup7UW6X8Us/zLplNsSpa2VkzwpSIOZrLq9NuJr0ppMIdQGmY41bCP37bED2BABHfvQvUaC0wUeLacCTKW9remSwBY/Un2qXWfinxQFZEMAnIIhuJtlWBIPaRWr4LZS5ZbR38B286oCP3cMDjkE80K4Qt/8ABOpzpf8Af5K/8hIUMiowCklnhYI82Zbk4Ex+QohpesatVFq3ZIYLHymByfKvy+me9T6h1xr9xF8oBkKwJ2FhnzAqZjnOIBPGaJm/qEtb11COqiSXRSkckLcSAY4rKUm18kjWMEn8Wwda6CA3i6soI4Q7ct28qggfTNX2L6W2BRLWSCFRWHtgMwBP2oH134lS+Z2MpBiVYww9CpwCfxxFU6C6SN1mzcdRiX9ewDADP1PY1WEmrl/ROaTqB1Ws+IW3Ku/w53BgVhpGcE7gRkZGOc4prXUbqA+YXA3B8YEjGAAtnH0rmb/V5DIbdlWBOCSYKkHG0lSxMj7c10XwfdW47F7dvesbHVf2Yg8iRn19azlBRjdGkZuUqsItZvATcuGD+y2x4n/02wT/ANKu0nVUJFu1td8kwGQe5ggkUP1/Rb1xoJt3Zn5wUI9IieABx6k1hOkexgWbzQexDW4nBEbTM929e/FZqMZLnZq5Si+NGjWdeus5tqbSQYMsSRjknhYx65jmsmm6Etghr9yWIJlPEDbfqrcZ7gVZ07e1xmui+AqsdzztSBz8sE8kDIxwTFcrf6tca4z+IXMFJlhIYbZGAR5RExNbQg3qJjOaW5bCl7VaLIVNQxBiQw4Pck+UfnWLUauytqAhG5iwUXbpbKgEkKirB2jGZPpzQ63fZXDCJmRiII4IHb2rOynMEgn+ddK6SOZ9VhrS9SO0LdXapUlSz3k9twG/aeO4ApJfVA4W7dZTxBXn0I5+4P8AWhOlGcgtzIBgxtPeDHqTHaq7zMJgMFx6/mRHMVWCsnN0Hun9atW7bK1l7pOId/JHPE4MgZAn3rHe6sUWU/UE/srdcyCJMBnPJjt96H2rikKAhdzMCSREYgLmZn1qSdRKHyqqMO6qAw5/aYFgc0sF4Hm6pmnV6e6AHvlrW8f+a3maOwXDEe8VVo9Sq+aQ57CWA45IHzD2xWHUXRcYswZ2PLMSxP1Jqv6LWii62S2r0F/83uUqEbfalRgvQsmEB1O6xjdJyADueeTADcVouXr9u2Lm+RkHZG9QflLEjAn04oxoujW5XxVYkhdqkrtIadxOMkZMYyB6yMHUenuA4JSyijbAeTcK+kCZMgdhGO5nHNN0jXBpWznH17MST5i3ciczMg+8fma39NUuCp2gHlmgAe0t5QT+PNa/h/pIu3SLgdU2/MzQBgxE8wYwKhYHhIQ9hiCdpZiyrsJn9mTuMf0NW5eESo+TPdBLRvLED99X+We64gKOJrZp+o39gtpADeUWwqruLgGSgy8iOQRxWvpVnT31ZGQocsipcDNPlwFf5wPTAEn3oc2nYXjtBcgzuLhvKCRDFfKDxInsKi1LTRVOO0xv0u4tweKUfafkbK5wRC4H4QM4rZp3vas7fEUIknJZLSTJgAAKDkxjNE7L3GtyNNaRFhGa4+NqidvmZZX9rkjFS0+lVtPdZ1t+cEW7c3FM74VoZtq/KcrmPzhzXrZah96BfSNaEcoEsXXYwpcEgHttCjzTPHtXVX+nam6Us3VspaPmhFEYExE7gc84Eiuf6b0lrW511GnVk3BkgM0L84h09hkAiuy6bpvEKs6iR5kkP5UYYOTBPODETwBisutJJ2jbpQtUwRqfg1gf+K+0niFWABPYH8h68d9HTtPc0jFiyENG7e5J2DJYFVyTIwQf6dC1y4sCVdvTCmARMSedufwoVe6Wl7xFuJaDtztKblVV2qS0Tg+0eWMjnHuOWpGvajF3FbOa671vU+KXVj4bfIFcERwCQDMnmCO8VkV7lwSbIvcebdxgk4cGBA9O32rpNT8Lo7EKyruEqgadwUDzndJ+bBAxxnmb+k9FNh91y5vZh5be3aihc/xEYH/fmte7BR0ZdqblsBdL6Xfu708qbQJU3C2OVUWkIXtzxisb9MFlrbFQwY7lAEsUWZBVSGk4GeD6zFd1duIEk2x53gQSJZuDugFZHJ+1DdDdF9ns3tKv6sKxESQSogbjjdB5ntUrrS36KfRjpFOjvaTay/o1xSuLhKQc9izNuafQE/7UA1/T08aAFtplk8S21pD5Z8MlpBOe8En6CulOjJQ+KDZVgCGwSgWCQZQKoIHf0HpFDtZ0pjcc2Q5+U+IwVkkbYOSA3BO6DmMnApRnT5KlC1wBdTY/W2xdGnI27t1tTAtxundHhkkcb57es1HTaa7fSVuqLP7ShnCgqYhgqqIOcqJyMzRvS9VZiEc2r4KbS4CQAFbc+4SdpAj5QMjihV3TX1UlXe2JiSd24zBEoWM4B2lcY9K1Un/6ZOKB9rozLuwsAEywZ5BMLsVASeJMjET9cI0bXCYIkGIZwsmMbd0A4U4Bny8UZ1w8V18N3LvgyCu48gNc8NeIkkgjj3qWj6Fev3trKzJMsxLXASTJG4bQW7eY4BNarqVtsxcE3SBFzpoRAbjbTuIj5sQCOMHk9/Ss1zwx8u5j6won6ZNb+oaa3ZubLlpWcZIU7Rn29MVnuqhtKPBe187BoZjckgiCBBwCBGMHvWimQ4FYsT2//L/9aVVf5Pd/dP8AqFPV5L2Rj9BTTdRbTymwwT86ow3FT+9u8xnGMVXruv3dT8yXG7iADhT3AxHPNb+sdYtXLilyjp8xt7XtqpuSd2GFySJLMZBwIEVdquveLctsGQbFIhYIDAkwouEDjy7gJ7xxXLn5x2dOHiwL012Ksq2ruCpKCGJEwxC+oE8YjvXRdA01u4xhbgeJZB5Q208AO/7YMADA9aG9P6wy3Zvai2FaYNyyGBgACH3boMmTAOSMHCkLfxGEuubqb9OGkOGDAMNhEJcIbGYiMN3iTnKcnouMIrYauaG3dLF0a0MRhVKqSu6DsyZGDk8xg1hPTLL6hvCNwsNqmbNu4pGGlWZQJ7ETMA8zmnW/Gr7XFvZtOULCCwOZYEQ2MRuGfWo2viuypO928S4m2UJIG6RDDdBC/TEYxUJTNHgwre0t5HCF2uqYlgFWASTtCKMPAI3FhyvMGimp0zJCgpszG8bgsKx4+Yk988T3rkU+J1sWyzi3euwEDJI8sj5mmS3ack4Jjit1rqwZw5ChYIYvfu3BDJ5vJIUESRHmOcTBiJRkUpROmbRh12MoBMnB2D5uQUznnnH2q/VuQJVbrYIIU5AHoCfm9Iz+Vcpp9UYKKbdlLh8lxy4Y21BYyZ8zbYHmIMZ9KezrVuWbarcW2yn5VvOu1flmSHFyJmD2qcWaKS8HRJIRYDTtBUZDkLHlO+Ix6x/Ont2i6MCrWyw9bbOMmGDKTmTInjFCLtu0LvieW067UYrtLAXDyGIxu9ew5EmKJ6hgfD2XUVQQrsoDswWCED8LJmSQT6RzSaGmbrFllOWJBzx7RzP0od1LQ28M9y8oQGNrMTPmaczmJgnt7VF/iVCSAcGCp4/aAIM98/n70560C5WQNv7RK+w4kFT989poSaBtMs12iGotBFOFggurzgCDuDLmJ/Gsg0YtAbItOwO5/Km8DvuOBzOATxn1y6j4tJZVe0pAaCFZrkkq2xBChCzcQTiZIwY1Xb4uWmIRgZUlGkLcGwSFDyCvbAPAIgwQ9rQqT2Yx0a4VHiI7cgqSHJ3kFmljlh2JbHpWHUvc0zhGW+LSksgFzxGuRhVbykKogDnGOTEdHodW4YptBVAJBZiV8xA8xWG8vmPpxOaxa3qGnusjFDeLblCBPEmJkocLtE5aSMiqU35RDgvBLoN1L7MPAu2yo+Z8FpJ7wD749eZxQDqPQ18a5aW3cZWO9YDIASSCXNyA8CT3JjkRVl7T3Tst6W14VtmZWfcbcnksUkMUVVM9ifbNZ9X8RXNKQLd61cKBVdirklhJcBSRhvKfm5GPSrjd/EmVV8iptK9hti3Att2aFFpz5VgNc2h/L6bjBIHoaJ9J6ZZ073CuqJZlAJJtIEBImUPPJP2od1b40NyxAVd2MjcGJIBMDb3JzB4xmaD6bTApuvAMzkeUiRBaY9ZEGc8H3zrjJr5GWST1sL6roaby1myt8fNuJLhtogAMryYjMqB2zgVktPZ8Qm4jqF2hLlt7rRPAVSBEQccCs1286qbenXYoDeLtdUY7jETAJQEggbuMZJNU9N6HeREuo/lfdtZVbxNy7WDDeSChMQe4PHFNa0xPe0dOfiED5b17b2mJjtOKVBz1XXd9xPqduffApVOK/H/QW/xf2BdN8Oqt4W7rNcslQylSziSrbQzBUKGR27esiq73R7Y1fh2UlQ2PEukzxJRNwLTBO2SePpVWj1N3aS9xxbRXZD33nAUNzBMTzgccVTZ1bEMCStsmB5y21P8AlhWORxmJ8o960UHZLmiV+3dtjevhpbJxKrd5BjzMGJGPlkx61SNQY3JdZJOwypAbvuxgDgR/D3mius6ZYGlRw11r7HyzItqpZhLbuZjsYzzzWK9opXCISgl2AYFTugHdvIIyOwHtNPGyboWi+GdReRj4hKFwocOux2JKjDQCTtMSQYjGRV2n+DLty2X3uLu3couAAPDbWCtJmIJkE4I+os6Xp3JBAQBQYByrFQZJGQW29/4czmiqdQvqLL33RbO7aiMpgrBIbYqguoVgJ4Pl5is5Ra8mkZRYC6r8M6tEDuo292yAokbdzEAQZxE9+Kja6HrvD3C05T5tygEEQSDPp5a6PVu2pQi1udbYW5NxVAYuwC2kQAbQD7xC9gcmtZrr/wCio+WuX2ZdoS5tUupRpYckHjBH4VDckUoxOF0vR9ZeAJW5tzzAnAwgJG5oIPv61cnwv1ANhFgnDB1VW2qCdpeCcT27H0rtNX19bCANeiFCqqJlvDYDduDlVkhp8vrIzQLRdbzeU6i2rFh/xg/LrDMfIfMDHl/ZzBIGVlLkrGPAD6n0rWoBcuWyBIEi4rkseJ2sTOR+VT09nWeEALd4gluA/IiSRGPr/Suv0XSCSS+vtriBBaVa2dvLuDtIAmec8QDRrSogWF1L3AmdxvY8pBaQHG48GYAEmju0Has816f8QXrZkq/lO7KEiUMTxiCfsYmn1PxpeVmmVbAiIjbMY5B8xx716Fe0KuENjbcuNg723AEy2822Vm5YGZB9TQ/4l+HyDJSzcZlVWUNscDa6BrYcHA3Ek55k8TVd1PwD6bXDOG0PxIWYbgCwJMnAgZgwOO3HpRm1/iE9sQAtxVQg72bkwsbDAETwAcTGJro+j9Cs9PDNbfz3FClnNphuJJ27VPEZmewiZpupdJt3bJR10aIdhGyXe2i+UuCBkwQI+mSTBlzT5QKDXDOeH+KNtVYLpzuJ73MHHmkBREnsBx9AKxt/iGpuM7WxujariWMBQoB8Q/LAnBGYPrJW38E9LCr4l26TcLBNgIDFTkIrAufSSfvQrU/AaOGayJtg3SnlZmcIBtlgeGOIIkGfUS1j6B5GbU/GZNqSzSysoC27a4BG0eJ8xEdgBHvmud/zUsRJMd+czzmug0emuMW08WbbLu3NtTdEfJCKSwHZYOSScxA9fhlLjYvgkjdlWGAYgknDeg5q9rgz55I3eslgI7R6/skxj70tP1xp5P2B9/6/nWc9G2PBH38u2MySSY7VE21VSJQ5kAZPMYP0zT2TSCa/E8me4Mj5pntxEVo1Xxy77ZMheASTH5x3rnrOmBYecJ/ESR+YBqSaa1gFyST2UzH1Jz9KVvyPR0Q+Pn/tn/rSoIttI+f/AH/pSp2FhJLV69vI8O6U5c7piVA48pGfrg+wrTpTeK3GU+a2ACtokbbZPJOw7rY7gEHzCoNozb07NuWd4SQZAm2SwA/eyuYxzImn6YXKXBbbYLkKWG7YRILC5IICRyfcL3NW1rkhPYuodVMwqgSq5cEnInyr8o9JESIMA5pjqL7oi7kAIO2LYVmOQFJYS0cbpIE+tZrdos4UG2772gFSQ3yqoUQJXEhfbjtRnUaW5Ycb7u5lRWdGI2pvVvDUJIYKGg+UDbGRGaHSGlYRtdE1qtZS7fNqQw2W0ZxbttG6SojcxIEZ+sYodd0157wtvqjABDMyXG8IKJVWBX0+gEHNaupdZuas2tPAXYApCuW33BmbmwHcszAWYmQe4zdF+HNZ4w22zbPHimQLcDLFVPzR6g5z7jJRpXI0bvSJXbV4M7Jrd64G60G87bZVAqxBhT7AA55FE7XTzbuRqNQ5VCSV3DzbbZdFRRkgkn+HHMxUbvwzebPhFCGkXi9lHcDcC0hhs3F18vYIMkkmjLfDtlPDuht1wAs1xrnzG4pliUBJKmYII5mcYluPstJgjR64NcVE01vUM6ZEmLTSXe3F1XAiGEg5B9sZOq2LHibb1ooigKreGdqrJJC3LbuDBYjM/JGMx1XSbdm2FFuI8wuKzbwpbAO5VAkgmVwpHvVf/g5TaZRfa6k7lQhJDzIO5+8PxgEkz6VGSKxlRi0dvp1y65tC0wGxSYQeTco3AEKoMhRjIkkntUeoWNEWW6rlUhkm3Y/VgkFW3ngswAx6ETIoV8QfCzWXYr+sGMhRKMAIBFvGZGYB5MdyU+DOjrfsX7d9QW3h180NuKmfLI+v3PpV4xSysnJt40YQWDG5b1BxEMtqFXdgibtwGRu9hk+sVr6tpdSVRBeF5FhlHgW7jFisiVk8zgk9yfqd61eaxp2t7G2bFRWB3AiNssWEA/wzOBWXR/EN02QA166V27hasLADCSpbKwIII2jPHtO2rX5+hXGn+fqczd6TqFY+LfW0l4TuIUBwkAKdkicNjgCMy0DfqtDc2Cxe120KshGTyeVZAB2QyieeMrA4ok3jmwJtXjbLNFpARdRgxad20bUM8QRiOKEa06jxGQDUEG2ysr+K52u0mJERtzJGCG7xTSbJdIHf+Hr95SNNe8QW98L4gDFSVBZbYUbQQR3PET2rHa+F7vgllba4BLqboBVdxUKy7YG4qI3NmOKN6DWKjIEEXCyEm1+ri4CUAIdiGBzlhJBaRml1C/p9U9s3E2u5HiMjnYz7Rt+WVyMbpBHJBE09i0ALfwpv3AS3G3a6MWCsFYqIAOTEniYgkUY1PwTZACKM7WJLOyXJXHlUypJgkD35xV2g6QLDbku3AwLFFe1d2iJJILD5toC+QZDehNbdLprb7TeuJeU/rgocCWOxSCCSwRZgqSJJOBSbBROZ1vS9OFKpbHibRuDhxBwWYcQAZWBPaCeTgHw1cKggKQVBwxMgxBkCPrzHei/WOqIXXw/0gEA7cPAOArKJUZ9ACPr3n1DSXbbA6iYcEbTdKKs+UupyoeADknJODzWqZm1s5cWPDYjaO49RB9CQcY5qzS6QkjJCmASv3hcDE/h3oyb1llCs922qn/iPfW6IPHkVAxgCecT71Tc6rbDlrQbZ+6CykkDu3DAdpEwTgTWmSIphNzZUlYuNtMTtXMYnJ70q51ddajMf39qVTf2FfRp0XRblzYgtX2PmOIVQZ8xAaAPKq5nMZiBRTp3Q7tu4t4rdXwiCwuQy8yBCtP7uDTf/AFHu7wbWnRPQEqqzxuMtEn1qm/8AHWoLEFLK9iAS3Edx9BwYwKnKT0kXiuWwtZ+D7iKuosEC6g3ANaKLNvjBPkZj648p9qx6noWs3uq2N1vJFseHcFvxskTcXcGAnPKmD9RyfFeptnckIhLQNrMDPzDzNBnvWXU/E193Lm44J7ISBxGN0kDjE/hQoysdxo7b4X6Ne0+7xXthipgEqblskYbdnGP4hOImaJL1iyu5NTc8YzIC21baI5Zl74+YR2ry671R2MsSxHdiW5EH5iR+XYUw1Vx/KCT/AAzj7Dj8KT6V7bGupSpI7nU/FVlQFDm5aaN1oWlBjjLiM8+UkzjPYj+qfH1xmU2RcQD95yw7Y2rCxjvNch459al49WulBEvqSNup6u9x2ZtpZufKo/IACqrWqZflJXEYLLj0weJn86pD4n+/7xUvFBPH4f1rWkZ2wtp9ZfW4yoxuErBgm55du4wxkiAMwf2cyBXRfB3UbxJsgFrjrKPcZvKpX3+YQMDiuJtakqZEg8SPfmi3ROvtYYFUQ5/aUE/ZvmX7GonBNaKjOnyd/rena9Le20R2MBbT/MSSACi4Byc95ocus1djSqzo4RWIhPDRoJ3KQgtnaJEzx9BQfUfFOqvFlRmAbc23ccKoJIknsBWDQJqLreGtzwx8/mfaDvESM+YkD6cyRWK6VL5UbPqb+NhjqHxCTZLIb9tC23zXQS0JJAiHYHytgxk84Fctrb10vBuEgQ21br7ASsn9rJ7HJjieBT6m5duXyoIuux2grkHEAAECAB2wBFZNQHtuUuDawIkYJHrwY71rGEUZSnJmr9MvIxAvsRuGfEuwwZssBzt7kETB4zVb9Uv7/wDiNMgBwzeULIG04KrDcDtFXXNRbYEWbJwrHfcu5gY3bRtWcjGeazHR3ioYWbsZltjbfbMcRHJ70VEVyMbbmaSzE58zOZMZ5Y1C5cJPmZiR6sTwfWfWrGvEYIg1O0NwYwIUAmSBgkKIB5ye01VIVszKewJ9YlufXnmoMimZA95/nPNaP0hfSmF1PQU8UFlCqszGfX0jjvWltb5ebm+ct4hjHAiJxj9qm3p6CkbielDigskvUsZ3k9z4z5PrSqHiJ6CmqcEFsYIsxOPX+cVO3pwwJ3L5RMF1DHgYUmTzx9fSlrdB4VxkJDbTEqZUyJBB9INU7Kr/AAIeVpw4pvDFLYKew0S8QelLxB6U3hil4dGw0SFwelSDL6VDw6QSgNFkinCjOY/nn/v+FQ208UxFtmJyJwcTHbmfbmtXS9QLdxWZQ4U5VuCPSsls8iASYg+n0/60lNLkDtOrfGFu6No09tUjaYA3x22tHlIPeKw6fX6Alw9h1Bja3iFoiBHA5ySfsIxQK28K2ASRGRMZkkZwcRwcE1RdbjAECMYnJMn1OefQCo7aWl+5ebfJps3FCNEBgysrZ3iN0BYOOxJ9hn1z37pbLGSf2jJJGBEk8YqtQTPMAE/Tv3qkmq0LZcFgghiIMg8ZGQR71osa+4jM63G3NMtMnPJzifesjKTmZ98wMcEnvjimuFewbiMsDnEnCjEdvfmh16BX7J3iXYszFmOSSZJPuTVZtD1qumo0GyZse9N+j+9MyiAZyZkZx6ZODPtUSaWg2ObHv+VN+jj1pi9NvNGg2S8AetKo7zSpaDZdpeom3MBDuEeZFfHtu4PuKzm6asFsVKB6UUx2inxDT7zVsin306Aq3mnBNWb6fdQBAMacGp76fdTERE1MLS3U4amA4FabdmGgjgwYIPHORg1nBq6zdKmQSDkY9CCD+RoEek9E+FNDcsqWuHeQJEgQfSCK5H4k6VZtXripclViIEliYkDMYkyfah9rXMBgmst+8SahQaduRo5RapIpJMAdgSY9zAP+wH2pae2pcb5C99sSPpNRmlJMD7CqZCNV/qREC14lsKIEXWmCPMDt2gyZzA5zxWMLkMzSS2QRuPuxBweTie3andjJxH5f2arL1NIdss1gtY8LxTg7jc2DP8IUn8zWWrS9T8RNuQxb13AAfbaSe/cdqBmUzTVcWFLeKKCyilJq8sPak0eoOP7HHNFBZn+9Kr5HtTUq+wsqN2l4tV04WpsdEw9LfSFs04tmnsNC3Gn3GnFo04t09gNvNTD0hbqQSimIcNU1FRC1ai1VMTJW0mtVnRk1XaNF+mONwwO5yewBwMYJ/wB4qiPJlfpkA54MVjuaeux6xfRi4CCQYBUgqYmTMmRxGfXjiub1Ig5EUou0OSpg2+ZjAECMDmJyffPP0rOf7mtd2s7CkNMo3GoEmrmWoFKmmUVFjSD0Qt+EtqSga5MQWeIzLeUrHYRng/Z3ZbqhE06K/wC+rvJ4HDtHJ/24pDMVi8yyUHA5AmBEd5A+v1qkvRHqKX1UJdUqqkjCKon0YoMkSRB4oabZiYx6+9IBbqU1HbTbaLGSmlUINPRYGiKRNKlVkiBpgeaelQIaaeaVKgYpqQpUqAJirEpqVNCZpsUd6VaBIkUqVNkeTr7eiTb8o4Jrlus2QDgf3J/pSpVh028jbqL4nO3f7/Gs7801KugyRAmt3QrKvqEVhKkmR6wCRP3ApUqiXBZn6kgW6wAgen2FZlbM9x39D60qVLwBfd11xgoZ2IUbQJMADgAcVSWJGc4HPsIH2pqVNcBZEoKqdaVKkNFdKlSqBn//2Q=="/>
          <p:cNvSpPr>
            <a:spLocks noChangeAspect="1" noChangeArrowheads="1"/>
          </p:cNvSpPr>
          <p:nvPr/>
        </p:nvSpPr>
        <p:spPr bwMode="auto">
          <a:xfrm>
            <a:off x="134938" y="-11938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0" descr="data:image/jpg;base64,/9j/4AAQSkZJRgABAQAAAQABAAD/2wCEAAkGBhMSEBQUEhQUFRQUGBcXGRUXGBcXGBcWFBUXFRUXFxgXHSYeGBkjGxUYIC8gIygpLCwsFx4xNTAqNSYrLCkBCQoKDgwOGg8PGi8lHyQpLCwsLCwsLywsLCwsKSwpKSosLSkpLCwsLCwpLCwsLCwsLCkpLCksLCwsLCwpLCksLP/AABEIAQMAwgMBIgACEQEDEQH/xAAbAAABBQEBAAAAAAAAAAAAAAAFAAECAwQGB//EAEIQAAIBAwMCBAQCCAQEBQUAAAECEQADIQQSMQVBEyJRYQYycYGRoRQjQlJiwdHwBxWSsTNT4fEWQ3KCohdUstLT/8QAGQEAAwEBAQAAAAAAAAAAAAAAAAECAwQF/8QAKhEAAgICAQQCAQQDAQEAAAAAAAECERIhMQMTQVEiYfChsdHhcZHBgRT/2gAMAwEAAhEDEQA/AO3ipItPtpzivVs8GhO1Qp4p4oChCnpU4FKx0NSipRTxRYURp6eKeKVjojSipRWrRMomRNJt+ApLkyRTRV18DcY4quKdjr0RpqnFNtosKI0qfbS20WFEaaKntpitFhRWaaplaYrTsVEYpqmRS20WFEKVS209FhRYFpiKt20orOzTEr20+2pxTxRYYkNtOFqcU4WlY8SG2lsqzbTgUsh4leynCVaBTxRkPEq2U4FT20itGQYlZWltqzbSC0sh4lWylsq2KbbRkGJXtpttWbaaKLDEhFNFTilFPIMSorTEVaVqJFPIWJXFNFWEU0UWGJCKVTilRYYltNWb/NrP/NT/AFCkeq2f+YmPf+/Wop+ivj7NNSisw6la/fX8R34qY19v99fxGPr6UbK0XxTgVFNQh/8AMt9871jHOZrTas7ohkM/xf3/ANs1DdFKN8FMVLbWtNCT3XEzn057Vd/lx/eX057/AIVLmjRdNg8LUhboivTfcVNene4pZldpgzw6fw6LDp49af8AQB61OY+0CRapeFRcaIU/6EvvRmPtAbwqj4VGjol96R0S+9GYdoCG3USlGm0KY+bP9+mKru6RB2Y+808xdoD7aiVrVqbiLOI9CxKjnkmJjHaf6CtZ1aEJRBuG7BJyBugqOT8sTjv6TWibZnKKRqIqJrn9R8SXTu8NEG0T3JgEgxmIkfX25jBqPiS9GGt/+0ScycD2AzIESMVsulJmLnFHWGozXE3fiO/+/HrAXn2x2+9Unrl8/wDmsIH48mtF0JezPuo7yaVee/5xf/5tz8TSp/8Azy9h3V6MDaxQM7/9LfzqJ6gByLsf+k0VPwpYaJuKD3G9u4kQDt/Nu3epr8IaeYR0jAlrk5wGmGgEH+dX3JCUIgf/ADBfS5/pP9aR6lBHkun6iMfc8c10ei+HNKGUb2VoOWLNEiRkRyPqIPfiiLfDPTtoBdw3ePEGMYJZOxM/fMxUvrS9FLpR9nG2utlSCtu4CI+8cSDg9+fU1sTrxIANu9tE8EehzkxIyfb7V0FjoHTYG64CMwp3F8TgsDB44KyM1o0Xw70pWDi4j+YQjMdsx8p7nOZOMT2ipfVfp/6/opdNe1/s5zT9cunavhtGAACoM/LEgTyPfjuaNaX4hW2dtw3beWMrtxu+cEuVMggDHpR3/wAPaCZCod+TKMSTklgzZTIPEfWTVvS+i6TZjzM5JN3wtzBSJ2lnDAHJlu/vzWUuomuDRdOnyUaT4x0sZ1BUepUbjtPLbDu3HjJzPFE2+KdOEQrqEaWHBUQABuJAbHfHeYp9B8M6GfJb84Hff2wYJAHtj1owvSrXmUopDZMosTMr+zBj3/nXNJxs6YqVbMZ+LdLAIvSPZXM/eM1JPjHSR/xf/i0/7UWW0u2IBAx27f8AUVAWFUYWcR2qNGmwanxfpDP64Y9Q39KR+M9H/wA9fwY/yokNMvmGwebnA83bPrTNpkncLakiYMCfoD2o+IbA+t+NtMik7mJiY2XB25MgQPesPVPjuwEbw7wDrHl2MZmCeAeBOe1G/wBNckg2HPYyVIIxnOSOe3ahmotMuRprpmeLmYJyGCxPE8k8VcUvP7ozk5eP2Zxw/wARtQVI3Kznj9XgHsQJ9O3qazJ8S9QcMC7bn4ASCYMwB+7AIz7etdjZ1VnYEa3tPmYjdbiQSpl2YwM5H+8Vm1PWAl0hbNkgjbvFwIThfKSCBEFRBj0roTj4iYNPzI4jVdQ1jvua4ykCD5G9sNIzn19arY6q7uHjOeCQqdgRGFXieKMa3rFtX2eCoAYwrXGZA4JUssArHafanv622gFwW7CIW2+b9azFZZsW1woMdsyM9x02kuDnpt8nOanpd5SQ9y6CpAiGME5UY4Pt7H3qs9IO3c11wufNDgE9wJiT2PpRo9f348O0Wcg8Mig4OJhQJkTJj6HOPX9Yu2TKLbUFiQVdSQBDcW2KqJJzETMelGT9Bj6YNt9OBPzv95HEzyfamGjt/vMe+PxHele6rebPk5BjbPrHr6moWuo3oImN3oCIyMiCM8jOMn7aX9EV9jDSL/F+VKsxu3PU0qrJegxfsc65hGWIHaCMwB3PNRXXAEQHUewmMQf5n+xQ4ahsDdEe9P4rRG8x6SSK5u4/Rrggpb1A8ubnvAMrBgAAwCQIIjGRx2L6Z5ALXJBYkgoodpBa5tJIMQoAnbl/KOa5hN8CHPqMn+wanbe4pkXGEejEciOx9MUZSfgKQftdY2yNjNaydjbojgMTieYmP5UYs9YN52uDSu5MTtDE5LknuuNywGwBA80VyNvW3JJN15M+8zE88cfkKlpL1xGDJcIIMg5we59OMfehpvdfqNNLyd+mvDvA05uLkee2LTSwWB5QZyvODzEUW0vVzeU238WzcghRtbuCApZsEHMEwAIMyMedn4k1e3adRe5J+ZsyZ4mOfbvW3onxZdsK4DEhm3ZBmdhSAYPYr3HyD3BzfTbXBa6ivk9G0KMJZmukhdrtLNBMGAqny7SApPv6Zro9PqtwylwEdmX0njt2n7ivLdN/iAbe4Bd4aN27BY7pYyGMeUR655wBXR9N+JHfT70KKbSvcKwVTJIVGj97JEen1rnn0pctHRDqR4R3Ab2im3Z4OPwz/SgnSviq3dYKRDkA4yMpvIGAcER9aKXeqWlA3OokTzmD7Vi4taZqmnwXXL0RAmcYI/mRVZ1yAAswXE5I449Yp7WqRhIYEHvMjP1+oqN1LbgqwUyCCDGQOffGKQyp+rWYnxbX+teJz3rDp+vK24bgSSFUCGbzQc7THBB7emSM2a79FVkDrbBUbhO1VCghBuPBEkQM5X2oLqPiGzbN65YRWKuil1KwS0bhmNmBlu+0+mNFGyJOjZqwwL7dOXRsgG2AQzAz80iJAnGAfpXJ9Q0moUXDctJBaTu2hvIuACCDtEHAAB4zON2s+KntAXrm9DcbxFtXGUAooXKdwTvA2wRyckGsGs/xCG1tlzaxViFtIvkZmBWHZTuwST9xzFdEFKPCRzycXy2BtbpHd/ms2xtUH9ZaRRIMjnGQ2OQBWK+mxC/i27o4IRt5AYfMfLC5YCTwSO+KF6q8Hbcd5JksSeWJkngf981S19QD5WOe5x7/AH4rquXs5qXo1XNfMKWAz6DvGZXt3gcSagdaY2i48QceeBJEiAYztH4D0rA+tE+VAB75/GIqNzX3G/ajgYjAHEdxQ5jwNyqDyxj6N/Or1toY82e/vkn7dh9qEhrgHzEfcifpTfpd395vxNPur0JwfsNfoI9R+X9KVA/0u5+834mlT7y9E9t+yI6aff8ACrB0360e1fTHUqAQZEjtMdoyZrAuob9z8Z/vtSUYeCspGVNEB6n6VaFUck1s0ti7dYKlon3OAPqxIUfcinNh1bbtWQYIENke4JB+xqk4+BO/JnVFPAJ+xqyI4Vvwrati6J8ojExwAeJjinIuegjP5881Zm2ZFY9l/wB/6Vfb3CCQpHp6j+X1966YdFtAGb6lotxtUnzu5BBAG7aqiZ5Mj6VdrOn2bUhVvswAYbkCrAWczBhipMDhTjIrN9VcbLwfOjnNXd3tuS2qdtqTt+wMkcZycntXZ/Bl+w1sJd22iGVlgmWZQ3nctIHOAcfjQHT6lVtodpNwt5w0BNoZSANpmSAQZ9cZius6b1jThRcKqLhksgQkDYPJtgGFxk8z7Vl1rcaSZr0ayttGHpeu8LXs9xtyyRv3FsHCwYAwPoPT0ruW6hYPm32yR3kfaglz4j02DskKTAGGBiDK4I5jvQbVdRVHePFYNhBuh0KlSfWJ4+xrlcXPxR0qaguTuW1lsftD0gevtQzqvX/CktaO0SoLFV3MQCANxyvqaG6T4st24RheM53XO0qMTzEj0rl/iL4h1Ny7NpntJEqpAkqe5JB5j6dqUOi3Kmgn1oqOmTXrV7U7U2IwXbysyFcbQTPmyQI77jQrqGl2JdtFwQHRggE7mK5bExAPExkx2FR0OtuyRed7ttsMheAYMjbIMR7f0rJ1DSh3/VW/DXACyT9yTya7owp8aOOU01zsj1PpTOys3iPvC+a4CsuRLAFjBAJ5nNQ6JdXT3pHhFiCsv51G4EFsTx65qy50C6dpZDt/9JCkryJMD86tsdGuadlYKUYklWImMEAqMic89oFVSetE3WwZe0SbjuZRzySOO0AfyrDdW12BNFNR0szL7yzZ80kkHM55HvWd+kyJ2n8DH5VVP6Fa+wWzW+wmm8Ve2P8A2z/Ot1zpYCk+hiM9xPpFaU6EyruKrBEyM4mJMcfeKmpWVaBtsqfr6QZJPpE05VfX/f8ApRvQdALn9rH7SjAJOAW4X1yRirb3w/5oJlic8z6AEnAo+gtHOQvv+FKuwHQl/wDtk/1v/wD1pVN/4GQOnLmdjOTydsk4jO2aJWvhy0qFncWz2DDbP1k7h/prNo+u9Q1K7ba3Nv8AESqmcR5VAOex9ay3+s2ELJcFwXphjaCEKy/MB5QI+k8du89y9WLthu10a0be5rwYg+VER3ye0vAH1rK/TBuG2yOBJZjg57KwAxFAn+JVJ8p1ZgYJa2v04BgTRvovSrupWWs6gLkgtcQbp5jeoJ+00ZVtv8/QeF6SDOm6IrKQPBZ1EtDXngAYhVEEifelc+D2je1yyo9lckfURM+xol0HoyWF8ZWW0WUibhDEdzwEEwOM1W9u34hnUXGdYJ2i3Yy2Z3MyBsNPesO47dM17SpWtmQXNOQV33HO0AKi7ASOYCd/QMKPjplm4N622YkDDeJPGMs8fastnX6dLu06onHJvyCSO8CARjvRPVdQCabxWVzA4tv4hPEbW4b6x61lOT1Vm0Ird0Y7Oja0DvtrtMncu1YAH7R2j6VPQdOtMc2kiWkkoxgc8Ce/cjmh/T/i6/ckmwlq0sw9+46THvsIn/pRHS/Edu7cFu3bNxioLtbYMi7sQWx/KpeRax8FqdP0y3CQq7vm8rGe3AHAHpWyxYt7vLbjnMQJ+hyTPeO1arGmVBCiPuT/ALmo6uxvUgMy+4/p3rNys0UUiOpsIBPhhiOAAs/bdgVn/QrTkTz+6WnMek5ins6FFgM1xyezMx4H7vH5VX1C9bsy+1twE+W3u3YIAJCz+ePvQvoPtktV0hGAGwcgkgKCYyJx65j/AK0JHSLFk7theMSWtQM8nK5n8KqfrI1ltlHjWIVgS6FVyIU7gSOfXsCK4vpnw7cQ+GnUB4bfOii7b3ROAXQqeK1ipLyZyxfg7fVaa3sD3FJUHBfUkrgESSAVAA+04oLd67YuErYuaS207TL3ATtiCtxk2GT7Z9azt/hNbe4Ct64bYYhkOzeB6qwx6ciaD9W/wuvWrbNb33G3mFQBgbf7OZDbp58sZqoyXsiUX6Ogv6DO86uwBBmLqORIzACCRngDvVdrVJa2+J4d1LgmXgBhMYgyMjkjsMdq4DV/COqtQblq6ojJKSB254H3rQbTLbt7GZTshiAVBIY4MGHxGSJzXQotnO6j9HpNzV9PZSdsMcA27bl55lTtyM8xxHpXHdRNo3D4K3WB7uPMSTJwo71T0u5aDlrlu5cMRG9SoyMxcRiSePm74ir711iHKBt1wnfcUi2ziS0MMRMjAPb3qoxcH/LJm1Nfwi3T9O1IUMqOoU7gTjaZ5G4+UyPbit3T9TcDM927k42sDc3TEiGlRz9aAurLs22FmQSzwxaIgkjIPvPema5dI2vbGyTABIj0MnmPfNXTlyRpcMMXOqWgSNtsQSIISRHY+9KhS6iAAH1IA4G+3j/4UqWA8vsKXX1FtkZV2pt+W0boAGB5oYQTHIodqOjeYt4bLPmhtw5z7nI9Wmqh1C5baVJUg9iwinudUvs24kknM7WbnvkGqUKJysJWL9uxuFu0mQpJuO5aSAQOBkZMf7xXbfDmNKzOBaBMlgyNPqcDB9mE5rgF6/ql+ZyRMkXEBXiBCup7UW6X8Us/zLplNsSpa2VkzwpSIOZrLq9NuJr0ppMIdQGmY41bCP37bED2BABHfvQvUaC0wUeLacCTKW9remSwBY/Un2qXWfinxQFZEMAnIIhuJtlWBIPaRWr4LZS5ZbR38B286oCP3cMDjkE80K4Qt/8ABOpzpf8Af5K/8hIUMiowCklnhYI82Zbk4Ex+QohpesatVFq3ZIYLHymByfKvy+me9T6h1xr9xF8oBkKwJ2FhnzAqZjnOIBPGaJm/qEtb11COqiSXRSkckLcSAY4rKUm18kjWMEn8Wwda6CA3i6soI4Q7ct28qggfTNX2L6W2BRLWSCFRWHtgMwBP2oH134lS+Z2MpBiVYww9CpwCfxxFU6C6SN1mzcdRiX9ewDADP1PY1WEmrl/ROaTqB1Ws+IW3Ku/w53BgVhpGcE7gRkZGOc4prXUbqA+YXA3B8YEjGAAtnH0rmb/V5DIbdlWBOCSYKkHG0lSxMj7c10XwfdW47F7dvesbHVf2Yg8iRn19azlBRjdGkZuUqsItZvATcuGD+y2x4n/02wT/ANKu0nVUJFu1td8kwGQe5ggkUP1/Rb1xoJt3Zn5wUI9IieABx6k1hOkexgWbzQexDW4nBEbTM929e/FZqMZLnZq5Si+NGjWdeus5tqbSQYMsSRjknhYx65jmsmm6Etghr9yWIJlPEDbfqrcZ7gVZ07e1xmui+AqsdzztSBz8sE8kDIxwTFcrf6tca4z+IXMFJlhIYbZGAR5RExNbQg3qJjOaW5bCl7VaLIVNQxBiQw4Pck+UfnWLUauytqAhG5iwUXbpbKgEkKirB2jGZPpzQ63fZXDCJmRiII4IHb2rOynMEgn+ddK6SOZ9VhrS9SO0LdXapUlSz3k9twG/aeO4ApJfVA4W7dZTxBXn0I5+4P8AWhOlGcgtzIBgxtPeDHqTHaq7zMJgMFx6/mRHMVWCsnN0Hun9atW7bK1l7pOId/JHPE4MgZAn3rHe6sUWU/UE/srdcyCJMBnPJjt96H2rikKAhdzMCSREYgLmZn1qSdRKHyqqMO6qAw5/aYFgc0sF4Hm6pmnV6e6AHvlrW8f+a3maOwXDEe8VVo9Sq+aQ57CWA45IHzD2xWHUXRcYswZ2PLMSxP1Jqv6LWii62S2r0F/83uUqEbfalRgvQsmEB1O6xjdJyADueeTADcVouXr9u2Lm+RkHZG9QflLEjAn04oxoujW5XxVYkhdqkrtIadxOMkZMYyB6yMHUenuA4JSyijbAeTcK+kCZMgdhGO5nHNN0jXBpWznH17MST5i3ciczMg+8fma39NUuCp2gHlmgAe0t5QT+PNa/h/pIu3SLgdU2/MzQBgxE8wYwKhYHhIQ9hiCdpZiyrsJn9mTuMf0NW5eESo+TPdBLRvLED99X+We64gKOJrZp+o39gtpADeUWwqruLgGSgy8iOQRxWvpVnT31ZGQocsipcDNPlwFf5wPTAEn3oc2nYXjtBcgzuLhvKCRDFfKDxInsKi1LTRVOO0xv0u4tweKUfafkbK5wRC4H4QM4rZp3vas7fEUIknJZLSTJgAAKDkxjNE7L3GtyNNaRFhGa4+NqidvmZZX9rkjFS0+lVtPdZ1t+cEW7c3FM74VoZtq/KcrmPzhzXrZah96BfSNaEcoEsXXYwpcEgHttCjzTPHtXVX+nam6Us3VspaPmhFEYExE7gc84Eiuf6b0lrW511GnVk3BkgM0L84h09hkAiuy6bpvEKs6iR5kkP5UYYOTBPODETwBisutJJ2jbpQtUwRqfg1gf+K+0niFWABPYH8h68d9HTtPc0jFiyENG7e5J2DJYFVyTIwQf6dC1y4sCVdvTCmARMSedufwoVe6Wl7xFuJaDtztKblVV2qS0Tg+0eWMjnHuOWpGvajF3FbOa671vU+KXVj4bfIFcERwCQDMnmCO8VkV7lwSbIvcebdxgk4cGBA9O32rpNT8Lo7EKyruEqgadwUDzndJ+bBAxxnmb+k9FNh91y5vZh5be3aihc/xEYH/fmte7BR0ZdqblsBdL6Xfu708qbQJU3C2OVUWkIXtzxisb9MFlrbFQwY7lAEsUWZBVSGk4GeD6zFd1duIEk2x53gQSJZuDugFZHJ+1DdDdF9ns3tKv6sKxESQSogbjjdB5ntUrrS36KfRjpFOjvaTay/o1xSuLhKQc9izNuafQE/7UA1/T08aAFtplk8S21pD5Z8MlpBOe8En6CulOjJQ+KDZVgCGwSgWCQZQKoIHf0HpFDtZ0pjcc2Q5+U+IwVkkbYOSA3BO6DmMnApRnT5KlC1wBdTY/W2xdGnI27t1tTAtxundHhkkcb57es1HTaa7fSVuqLP7ShnCgqYhgqqIOcqJyMzRvS9VZiEc2r4KbS4CQAFbc+4SdpAj5QMjihV3TX1UlXe2JiSd24zBEoWM4B2lcY9K1Un/6ZOKB9rozLuwsAEywZ5BMLsVASeJMjET9cI0bXCYIkGIZwsmMbd0A4U4Bny8UZ1w8V18N3LvgyCu48gNc8NeIkkgjj3qWj6Fev3trKzJMsxLXASTJG4bQW7eY4BNarqVtsxcE3SBFzpoRAbjbTuIj5sQCOMHk9/Ss1zwx8u5j6won6ZNb+oaa3ZubLlpWcZIU7Rn29MVnuqhtKPBe187BoZjckgiCBBwCBGMHvWimQ4FYsT2//L/9aVVf5Pd/dP8AqFPV5L2Rj9BTTdRbTymwwT86ow3FT+9u8xnGMVXruv3dT8yXG7iADhT3AxHPNb+sdYtXLilyjp8xt7XtqpuSd2GFySJLMZBwIEVdquveLctsGQbFIhYIDAkwouEDjy7gJ7xxXLn5x2dOHiwL012Ksq2ruCpKCGJEwxC+oE8YjvXRdA01u4xhbgeJZB5Q208AO/7YMADA9aG9P6wy3Zvai2FaYNyyGBgACH3boMmTAOSMHCkLfxGEuubqb9OGkOGDAMNhEJcIbGYiMN3iTnKcnouMIrYauaG3dLF0a0MRhVKqSu6DsyZGDk8xg1hPTLL6hvCNwsNqmbNu4pGGlWZQJ7ETMA8zmnW/Gr7XFvZtOULCCwOZYEQ2MRuGfWo2viuypO928S4m2UJIG6RDDdBC/TEYxUJTNHgwre0t5HCF2uqYlgFWASTtCKMPAI3FhyvMGimp0zJCgpszG8bgsKx4+Yk988T3rkU+J1sWyzi3euwEDJI8sj5mmS3ack4Jjit1rqwZw5ChYIYvfu3BDJ5vJIUESRHmOcTBiJRkUpROmbRh12MoBMnB2D5uQUznnnH2q/VuQJVbrYIIU5AHoCfm9Iz+Vcpp9UYKKbdlLh8lxy4Y21BYyZ8zbYHmIMZ9KezrVuWbarcW2yn5VvOu1flmSHFyJmD2qcWaKS8HRJIRYDTtBUZDkLHlO+Ix6x/Ont2i6MCrWyw9bbOMmGDKTmTInjFCLtu0LvieW067UYrtLAXDyGIxu9ew5EmKJ6hgfD2XUVQQrsoDswWCED8LJmSQT6RzSaGmbrFllOWJBzx7RzP0od1LQ28M9y8oQGNrMTPmaczmJgnt7VF/iVCSAcGCp4/aAIM98/n70560C5WQNv7RK+w4kFT989poSaBtMs12iGotBFOFggurzgCDuDLmJ/Gsg0YtAbItOwO5/Km8DvuOBzOATxn1y6j4tJZVe0pAaCFZrkkq2xBChCzcQTiZIwY1Xb4uWmIRgZUlGkLcGwSFDyCvbAPAIgwQ9rQqT2Yx0a4VHiI7cgqSHJ3kFmljlh2JbHpWHUvc0zhGW+LSksgFzxGuRhVbykKogDnGOTEdHodW4YptBVAJBZiV8xA8xWG8vmPpxOaxa3qGnusjFDeLblCBPEmJkocLtE5aSMiqU35RDgvBLoN1L7MPAu2yo+Z8FpJ7wD749eZxQDqPQ18a5aW3cZWO9YDIASSCXNyA8CT3JjkRVl7T3Tst6W14VtmZWfcbcnksUkMUVVM9ifbNZ9X8RXNKQLd61cKBVdirklhJcBSRhvKfm5GPSrjd/EmVV8iptK9hti3Att2aFFpz5VgNc2h/L6bjBIHoaJ9J6ZZ073CuqJZlAJJtIEBImUPPJP2od1b40NyxAVd2MjcGJIBMDb3JzB4xmaD6bTApuvAMzkeUiRBaY9ZEGc8H3zrjJr5GWST1sL6roaby1myt8fNuJLhtogAMryYjMqB2zgVktPZ8Qm4jqF2hLlt7rRPAVSBEQccCs1286qbenXYoDeLtdUY7jETAJQEggbuMZJNU9N6HeREuo/lfdtZVbxNy7WDDeSChMQe4PHFNa0xPe0dOfiED5b17b2mJjtOKVBz1XXd9xPqduffApVOK/H/QW/xf2BdN8Oqt4W7rNcslQylSziSrbQzBUKGR27esiq73R7Y1fh2UlQ2PEukzxJRNwLTBO2SePpVWj1N3aS9xxbRXZD33nAUNzBMTzgccVTZ1bEMCStsmB5y21P8AlhWORxmJ8o960UHZLmiV+3dtjevhpbJxKrd5BjzMGJGPlkx61SNQY3JdZJOwypAbvuxgDgR/D3mius6ZYGlRw11r7HyzItqpZhLbuZjsYzzzWK9opXCISgl2AYFTugHdvIIyOwHtNPGyboWi+GdReRj4hKFwocOux2JKjDQCTtMSQYjGRV2n+DLty2X3uLu3couAAPDbWCtJmIJkE4I+os6Xp3JBAQBQYByrFQZJGQW29/4czmiqdQvqLL33RbO7aiMpgrBIbYqguoVgJ4Pl5is5Ra8mkZRYC6r8M6tEDuo292yAokbdzEAQZxE9+Kja6HrvD3C05T5tygEEQSDPp5a6PVu2pQi1udbYW5NxVAYuwC2kQAbQD7xC9gcmtZrr/wCio+WuX2ZdoS5tUupRpYckHjBH4VDckUoxOF0vR9ZeAJW5tzzAnAwgJG5oIPv61cnwv1ANhFgnDB1VW2qCdpeCcT27H0rtNX19bCANeiFCqqJlvDYDduDlVkhp8vrIzQLRdbzeU6i2rFh/xg/LrDMfIfMDHl/ZzBIGVlLkrGPAD6n0rWoBcuWyBIEi4rkseJ2sTOR+VT09nWeEALd4gluA/IiSRGPr/Suv0XSCSS+vtriBBaVa2dvLuDtIAmec8QDRrSogWF1L3AmdxvY8pBaQHG48GYAEmju0Has816f8QXrZkq/lO7KEiUMTxiCfsYmn1PxpeVmmVbAiIjbMY5B8xx716Fe0KuENjbcuNg723AEy2822Vm5YGZB9TQ/4l+HyDJSzcZlVWUNscDa6BrYcHA3Ek55k8TVd1PwD6bXDOG0PxIWYbgCwJMnAgZgwOO3HpRm1/iE9sQAtxVQg72bkwsbDAETwAcTGJro+j9Cs9PDNbfz3FClnNphuJJ27VPEZmewiZpupdJt3bJR10aIdhGyXe2i+UuCBkwQI+mSTBlzT5QKDXDOeH+KNtVYLpzuJ73MHHmkBREnsBx9AKxt/iGpuM7WxujariWMBQoB8Q/LAnBGYPrJW38E9LCr4l26TcLBNgIDFTkIrAufSSfvQrU/AaOGayJtg3SnlZmcIBtlgeGOIIkGfUS1j6B5GbU/GZNqSzSysoC27a4BG0eJ8xEdgBHvmud/zUsRJMd+czzmug0emuMW08WbbLu3NtTdEfJCKSwHZYOSScxA9fhlLjYvgkjdlWGAYgknDeg5q9rgz55I3eslgI7R6/skxj70tP1xp5P2B9/6/nWc9G2PBH38u2MySSY7VE21VSJQ5kAZPMYP0zT2TSCa/E8me4Mj5pntxEVo1Xxy77ZMheASTH5x3rnrOmBYecJ/ESR+YBqSaa1gFyST2UzH1Jz9KVvyPR0Q+Pn/tn/rSoIttI+f/AH/pSp2FhJLV69vI8O6U5c7piVA48pGfrg+wrTpTeK3GU+a2ACtokbbZPJOw7rY7gEHzCoNozb07NuWd4SQZAm2SwA/eyuYxzImn6YXKXBbbYLkKWG7YRILC5IICRyfcL3NW1rkhPYuodVMwqgSq5cEnInyr8o9JESIMA5pjqL7oi7kAIO2LYVmOQFJYS0cbpIE+tZrdos4UG2772gFSQ3yqoUQJXEhfbjtRnUaW5Ycb7u5lRWdGI2pvVvDUJIYKGg+UDbGRGaHSGlYRtdE1qtZS7fNqQw2W0ZxbttG6SojcxIEZ+sYodd0157wtvqjABDMyXG8IKJVWBX0+gEHNaupdZuas2tPAXYApCuW33BmbmwHcszAWYmQe4zdF+HNZ4w22zbPHimQLcDLFVPzR6g5z7jJRpXI0bvSJXbV4M7Jrd64G60G87bZVAqxBhT7AA55FE7XTzbuRqNQ5VCSV3DzbbZdFRRkgkn+HHMxUbvwzebPhFCGkXi9lHcDcC0hhs3F18vYIMkkmjLfDtlPDuht1wAs1xrnzG4pliUBJKmYII5mcYluPstJgjR64NcVE01vUM6ZEmLTSXe3F1XAiGEg5B9sZOq2LHibb1ooigKreGdqrJJC3LbuDBYjM/JGMx1XSbdm2FFuI8wuKzbwpbAO5VAkgmVwpHvVf/g5TaZRfa6k7lQhJDzIO5+8PxgEkz6VGSKxlRi0dvp1y65tC0wGxSYQeTco3AEKoMhRjIkkntUeoWNEWW6rlUhkm3Y/VgkFW3ngswAx6ETIoV8QfCzWXYr+sGMhRKMAIBFvGZGYB5MdyU+DOjrfsX7d9QW3h180NuKmfLI+v3PpV4xSysnJt40YQWDG5b1BxEMtqFXdgibtwGRu9hk+sVr6tpdSVRBeF5FhlHgW7jFisiVk8zgk9yfqd61eaxp2t7G2bFRWB3AiNssWEA/wzOBWXR/EN02QA166V27hasLADCSpbKwIII2jPHtO2rX5+hXGn+fqczd6TqFY+LfW0l4TuIUBwkAKdkicNjgCMy0DfqtDc2Cxe120KshGTyeVZAB2QyieeMrA4ok3jmwJtXjbLNFpARdRgxad20bUM8QRiOKEa06jxGQDUEG2ysr+K52u0mJERtzJGCG7xTSbJdIHf+Hr95SNNe8QW98L4gDFSVBZbYUbQQR3PET2rHa+F7vgllba4BLqboBVdxUKy7YG4qI3NmOKN6DWKjIEEXCyEm1+ri4CUAIdiGBzlhJBaRml1C/p9U9s3E2u5HiMjnYz7Rt+WVyMbpBHJBE09i0ALfwpv3AS3G3a6MWCsFYqIAOTEniYgkUY1PwTZACKM7WJLOyXJXHlUypJgkD35xV2g6QLDbku3AwLFFe1d2iJJILD5toC+QZDehNbdLprb7TeuJeU/rgocCWOxSCCSwRZgqSJJOBSbBROZ1vS9OFKpbHibRuDhxBwWYcQAZWBPaCeTgHw1cKggKQVBwxMgxBkCPrzHei/WOqIXXw/0gEA7cPAOArKJUZ9ACPr3n1DSXbbA6iYcEbTdKKs+UupyoeADknJODzWqZm1s5cWPDYjaO49RB9CQcY5qzS6QkjJCmASv3hcDE/h3oyb1llCs922qn/iPfW6IPHkVAxgCecT71Tc6rbDlrQbZ+6CykkDu3DAdpEwTgTWmSIphNzZUlYuNtMTtXMYnJ70q51ddajMf39qVTf2FfRp0XRblzYgtX2PmOIVQZ8xAaAPKq5nMZiBRTp3Q7tu4t4rdXwiCwuQy8yBCtP7uDTf/AFHu7wbWnRPQEqqzxuMtEn1qm/8AHWoLEFLK9iAS3Edx9BwYwKnKT0kXiuWwtZ+D7iKuosEC6g3ANaKLNvjBPkZj648p9qx6noWs3uq2N1vJFseHcFvxskTcXcGAnPKmD9RyfFeptnckIhLQNrMDPzDzNBnvWXU/E193Lm44J7ISBxGN0kDjE/hQoysdxo7b4X6Ne0+7xXthipgEqblskYbdnGP4hOImaJL1iyu5NTc8YzIC21baI5Zl74+YR2ry671R2MsSxHdiW5EH5iR+XYUw1Vx/KCT/AAzj7Dj8KT6V7bGupSpI7nU/FVlQFDm5aaN1oWlBjjLiM8+UkzjPYj+qfH1xmU2RcQD95yw7Y2rCxjvNch459al49WulBEvqSNup6u9x2ZtpZufKo/IACqrWqZflJXEYLLj0weJn86pD4n+/7xUvFBPH4f1rWkZ2wtp9ZfW4yoxuErBgm55du4wxkiAMwf2cyBXRfB3UbxJsgFrjrKPcZvKpX3+YQMDiuJtakqZEg8SPfmi3ROvtYYFUQ5/aUE/ZvmX7GonBNaKjOnyd/rena9Le20R2MBbT/MSSACi4Byc95ocus1djSqzo4RWIhPDRoJ3KQgtnaJEzx9BQfUfFOqvFlRmAbc23ccKoJIknsBWDQJqLreGtzwx8/mfaDvESM+YkD6cyRWK6VL5UbPqb+NhjqHxCTZLIb9tC23zXQS0JJAiHYHytgxk84Fctrb10vBuEgQ21br7ASsn9rJ7HJjieBT6m5duXyoIuux2grkHEAAECAB2wBFZNQHtuUuDawIkYJHrwY71rGEUZSnJmr9MvIxAvsRuGfEuwwZssBzt7kETB4zVb9Uv7/wDiNMgBwzeULIG04KrDcDtFXXNRbYEWbJwrHfcu5gY3bRtWcjGeazHR3ioYWbsZltjbfbMcRHJ70VEVyMbbmaSzE58zOZMZ5Y1C5cJPmZiR6sTwfWfWrGvEYIg1O0NwYwIUAmSBgkKIB5ye01VIVszKewJ9YlufXnmoMimZA95/nPNaP0hfSmF1PQU8UFlCqszGfX0jjvWltb5ebm+ct4hjHAiJxj9qm3p6CkbielDigskvUsZ3k9z4z5PrSqHiJ6CmqcEFsYIsxOPX+cVO3pwwJ3L5RMF1DHgYUmTzx9fSlrdB4VxkJDbTEqZUyJBB9INU7Kr/AAIeVpw4pvDFLYKew0S8QelLxB6U3hil4dGw0SFwelSDL6VDw6QSgNFkinCjOY/nn/v+FQ208UxFtmJyJwcTHbmfbmtXS9QLdxWZQ4U5VuCPSsls8iASYg+n0/60lNLkDtOrfGFu6No09tUjaYA3x22tHlIPeKw6fX6Alw9h1Bja3iFoiBHA5ySfsIxQK28K2ASRGRMZkkZwcRwcE1RdbjAECMYnJMn1OefQCo7aWl+5ebfJps3FCNEBgysrZ3iN0BYOOxJ9hn1z37pbLGSf2jJJGBEk8YqtQTPMAE/Tv3qkmq0LZcFgghiIMg8ZGQR71osa+4jM63G3NMtMnPJzifesjKTmZ98wMcEnvjimuFewbiMsDnEnCjEdvfmh16BX7J3iXYszFmOSSZJPuTVZtD1qumo0GyZse9N+j+9MyiAZyZkZx6ZODPtUSaWg2ObHv+VN+jj1pi9NvNGg2S8AetKo7zSpaDZdpeom3MBDuEeZFfHtu4PuKzm6asFsVKB6UUx2inxDT7zVsin306Aq3mnBNWb6fdQBAMacGp76fdTERE1MLS3U4amA4FabdmGgjgwYIPHORg1nBq6zdKmQSDkY9CCD+RoEek9E+FNDcsqWuHeQJEgQfSCK5H4k6VZtXripclViIEliYkDMYkyfah9rXMBgmst+8SahQaduRo5RapIpJMAdgSY9zAP+wH2pae2pcb5C99sSPpNRmlJMD7CqZCNV/qREC14lsKIEXWmCPMDt2gyZzA5zxWMLkMzSS2QRuPuxBweTie3andjJxH5f2arL1NIdss1gtY8LxTg7jc2DP8IUn8zWWrS9T8RNuQxb13AAfbaSe/cdqBmUzTVcWFLeKKCyilJq8sPak0eoOP7HHNFBZn+9Kr5HtTUq+wsqN2l4tV04WpsdEw9LfSFs04tmnsNC3Gn3GnFo04t09gNvNTD0hbqQSimIcNU1FRC1ai1VMTJW0mtVnRk1XaNF+mONwwO5yewBwMYJ/wB4qiPJlfpkA54MVjuaeux6xfRi4CCQYBUgqYmTMmRxGfXjiub1Ig5EUou0OSpg2+ZjAECMDmJyffPP0rOf7mtd2s7CkNMo3GoEmrmWoFKmmUVFjSD0Qt+EtqSga5MQWeIzLeUrHYRng/Z3ZbqhE06K/wC+rvJ4HDtHJ/24pDMVi8yyUHA5AmBEd5A+v1qkvRHqKX1UJdUqqkjCKon0YoMkSRB4oabZiYx6+9IBbqU1HbTbaLGSmlUINPRYGiKRNKlVkiBpgeaelQIaaeaVKgYpqQpUqAJirEpqVNCZpsUd6VaBIkUqVNkeTr7eiTb8o4Jrlus2QDgf3J/pSpVh028jbqL4nO3f7/Gs7801KugyRAmt3QrKvqEVhKkmR6wCRP3ApUqiXBZn6kgW6wAgen2FZlbM9x39D60qVLwBfd11xgoZ2IUbQJMADgAcVSWJGc4HPsIH2pqVNcBZEoKqdaVKkNFdKlSqBn//2Q=="/>
          <p:cNvSpPr>
            <a:spLocks noChangeAspect="1" noChangeArrowheads="1"/>
          </p:cNvSpPr>
          <p:nvPr/>
        </p:nvSpPr>
        <p:spPr bwMode="auto">
          <a:xfrm>
            <a:off x="287338" y="-10414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8" name="Picture 22" descr="http://t2.gstatic.com/images?q=tbn:ANd9GcQqU8XMrndFPgFEMrN6BTNAZExl3c8kGjGcGZ5UBgLy0YcB4sW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71" y="5368511"/>
            <a:ext cx="923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://t2.gstatic.com/images?q=tbn:ANd9GcR8JN2jfxEIYUy95DDX_b0DYJCa_KtoQyWk8AplMovWF3xsmDoZ0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40404"/>
            <a:ext cx="1483081" cy="14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8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467600" cy="5864352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Hypothesis:  What you think will </a:t>
            </a:r>
            <a:r>
              <a:rPr lang="en-US" sz="2400" u="sng" dirty="0" smtClean="0">
                <a:solidFill>
                  <a:srgbClr val="FF0000"/>
                </a:solidFill>
              </a:rPr>
              <a:t>happen in an experiment</a:t>
            </a:r>
            <a:r>
              <a:rPr lang="en-US" sz="2400" u="sng" dirty="0" smtClean="0">
                <a:solidFill>
                  <a:srgbClr val="FF0000"/>
                </a:solidFill>
              </a:rPr>
              <a:t>. Testable statement.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r>
              <a:rPr lang="en-US" u="sng" dirty="0" smtClean="0">
                <a:solidFill>
                  <a:srgbClr val="FF0000"/>
                </a:solidFill>
              </a:rPr>
              <a:t>Variable</a:t>
            </a:r>
            <a:r>
              <a:rPr lang="en-US" u="sng" dirty="0">
                <a:solidFill>
                  <a:srgbClr val="FF0000"/>
                </a:solidFill>
              </a:rPr>
              <a:t>: anything that can change in an experiment</a:t>
            </a:r>
            <a:r>
              <a:rPr lang="en-US" u="sng" dirty="0" smtClean="0">
                <a:solidFill>
                  <a:srgbClr val="FF0000"/>
                </a:solidFill>
              </a:rPr>
              <a:t>.</a:t>
            </a:r>
          </a:p>
          <a:p>
            <a:endParaRPr lang="en-US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://t0.gstatic.com/images?q=tbn:ANd9GcTVFTv9zDT-zeDSNrOqUMsrGgfEjv-7ju_cigJCbzK26y-UCas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3228975" cy="315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7467600" cy="1143000"/>
          </a:xfrm>
        </p:spPr>
        <p:txBody>
          <a:bodyPr/>
          <a:lstStyle/>
          <a:p>
            <a:r>
              <a:rPr lang="en-US" dirty="0" smtClean="0"/>
              <a:t>Types of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Manipulated (independent) variable: what you change on purpose in an experiment.</a:t>
            </a:r>
          </a:p>
          <a:p>
            <a:endParaRPr lang="en-US" u="sng" dirty="0">
              <a:solidFill>
                <a:srgbClr val="FF0000"/>
              </a:solidFill>
            </a:endParaRPr>
          </a:p>
          <a:p>
            <a:r>
              <a:rPr lang="en-US" u="sng" dirty="0">
                <a:solidFill>
                  <a:srgbClr val="FF0000"/>
                </a:solidFill>
              </a:rPr>
              <a:t>Responding (</a:t>
            </a:r>
            <a:r>
              <a:rPr lang="en-US" u="sng" dirty="0" err="1">
                <a:solidFill>
                  <a:srgbClr val="FF0000"/>
                </a:solidFill>
              </a:rPr>
              <a:t>dependant</a:t>
            </a:r>
            <a:r>
              <a:rPr lang="en-US" u="sng" dirty="0">
                <a:solidFill>
                  <a:srgbClr val="FF0000"/>
                </a:solidFill>
              </a:rPr>
              <a:t>) variable: Is the response to the change (result).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http://t3.gstatic.com/images?q=tbn:ANd9GcQhtD6ybfMeCXnzKXsgjjSIXNy8Qu6a-jvnOHZM8_5k6kc1_r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68431"/>
            <a:ext cx="4204177" cy="211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5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 the day!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Work individually worksheet 1.1 due by beginning of next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Scientific Inquiry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Scientific Inquiry?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You’re thinking and questioning are the start of the scientific inquiry process.</a:t>
            </a:r>
          </a:p>
          <a:p>
            <a:r>
              <a:rPr lang="en-US" dirty="0" smtClean="0"/>
              <a:t>Scientific inquiry refers to the different ways scientists can use to study the natural world and propose explanations based on the evidence they gather.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Some scientists run experiments in labs.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Other scientists observe nature.</a:t>
            </a:r>
          </a:p>
          <a:p>
            <a:pPr lvl="2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AppData\Local\Microsoft\Windows\Temporary Internet Files\Content.IE5\YNYZ4X4P\MC90043803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"/>
            <a:ext cx="25146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58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Inquire: a verb that means “to seek information by questioning”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FF0000"/>
                </a:solidFill>
              </a:rPr>
              <a:t>Inquiry</a:t>
            </a:r>
            <a:r>
              <a:rPr lang="en-US" dirty="0" smtClean="0"/>
              <a:t>: is a noun that means “</a:t>
            </a:r>
            <a:r>
              <a:rPr lang="en-US" u="sng" dirty="0" smtClean="0">
                <a:solidFill>
                  <a:srgbClr val="FF0000"/>
                </a:solidFill>
              </a:rPr>
              <a:t>a way of seeking information by questioning</a:t>
            </a:r>
            <a:r>
              <a:rPr lang="en-US" dirty="0" smtClean="0"/>
              <a:t>.”</a:t>
            </a:r>
          </a:p>
          <a:p>
            <a:endParaRPr lang="en-US" dirty="0"/>
          </a:p>
        </p:txBody>
      </p:sp>
      <p:pic>
        <p:nvPicPr>
          <p:cNvPr id="18434" name="Picture 2" descr="C:\Users\User\AppData\Local\Microsoft\Windows\Temporary Internet Files\Content.IE5\VFGFUIV8\MC9000487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14800"/>
            <a:ext cx="2551651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56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Observations – Step 1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Scientific inquiry often begins with a question about an observation.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Questions come from your experiences, observations and inferences.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4325112"/>
          </a:xfrm>
        </p:spPr>
        <p:txBody>
          <a:bodyPr/>
          <a:lstStyle/>
          <a:p>
            <a:r>
              <a:rPr lang="en-US" dirty="0" smtClean="0"/>
              <a:t>Make an observation about this cricket.</a:t>
            </a:r>
          </a:p>
          <a:p>
            <a:endParaRPr lang="en-US" dirty="0" smtClean="0"/>
          </a:p>
          <a:p>
            <a:r>
              <a:rPr lang="en-US" dirty="0" smtClean="0"/>
              <a:t>Now pose a question about this observation that you can study.</a:t>
            </a:r>
            <a:endParaRPr lang="en-US" dirty="0"/>
          </a:p>
        </p:txBody>
      </p:sp>
      <p:pic>
        <p:nvPicPr>
          <p:cNvPr id="2050" name="Picture 2" descr="http://ts2.mm.bing.net/images/thumbnail.aspx?q=1042955311025&amp;id=2aff2a888cb7c8c84a6156067058900e&amp;url=http%3a%2f%2fpics.davesgarden.com%2fpics%2f2008%2f02%2f22%2fkennedyh%2f7216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70504"/>
            <a:ext cx="5354472" cy="3587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57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Are you considering any career choices related to biology?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438"/>
          </a:xfrm>
        </p:spPr>
        <p:txBody>
          <a:bodyPr/>
          <a:lstStyle/>
          <a:p>
            <a:r>
              <a:rPr lang="en-US" dirty="0" smtClean="0"/>
              <a:t>Write on your board what your plans are after high school and beyond.  </a:t>
            </a:r>
          </a:p>
          <a:p>
            <a:r>
              <a:rPr lang="en-US" dirty="0" smtClean="0"/>
              <a:t>Is this related to biology.</a:t>
            </a:r>
          </a:p>
          <a:p>
            <a:r>
              <a:rPr lang="en-US" dirty="0" smtClean="0"/>
              <a:t>Be ready to share.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Developing a Hypothesis – step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you answer your question about the cricket?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 trying to answer the question you are developing a hypothesis.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Hypothesis: a possible answer to a question.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Not a fact!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It must be testable!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Formed </a:t>
            </a:r>
            <a:r>
              <a:rPr lang="en-US" u="sng" dirty="0">
                <a:solidFill>
                  <a:srgbClr val="FF0000"/>
                </a:solidFill>
              </a:rPr>
              <a:t>f</a:t>
            </a:r>
            <a:r>
              <a:rPr lang="en-US" u="sng" dirty="0" smtClean="0">
                <a:solidFill>
                  <a:srgbClr val="FF0000"/>
                </a:solidFill>
              </a:rPr>
              <a:t>rom prior </a:t>
            </a:r>
            <a:r>
              <a:rPr lang="en-US" u="sng" dirty="0" smtClean="0">
                <a:solidFill>
                  <a:srgbClr val="FF0000"/>
                </a:solidFill>
              </a:rPr>
              <a:t>knowledge </a:t>
            </a:r>
            <a:r>
              <a:rPr lang="en-US" u="sng" dirty="0" smtClean="0">
                <a:solidFill>
                  <a:srgbClr val="FF0000"/>
                </a:solidFill>
              </a:rPr>
              <a:t>and logical inferences</a:t>
            </a:r>
          </a:p>
          <a:p>
            <a:r>
              <a:rPr lang="en-US" dirty="0" smtClean="0"/>
              <a:t>Ex:  Cricket chirping increases as a result of </a:t>
            </a:r>
            <a:r>
              <a:rPr lang="en-US" dirty="0" smtClean="0"/>
              <a:t>cooler air </a:t>
            </a:r>
            <a:r>
              <a:rPr lang="en-US" dirty="0" smtClean="0"/>
              <a:t>temperatures.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4419600" cy="4136136"/>
          </a:xfrm>
        </p:spPr>
        <p:txBody>
          <a:bodyPr/>
          <a:lstStyle/>
          <a:p>
            <a:r>
              <a:rPr lang="en-US" dirty="0" smtClean="0"/>
              <a:t>Write two hypothesis that might answer this student’s question.</a:t>
            </a:r>
            <a:endParaRPr lang="en-US" dirty="0"/>
          </a:p>
        </p:txBody>
      </p:sp>
      <p:pic>
        <p:nvPicPr>
          <p:cNvPr id="19458" name="Picture 2" descr="C:\Users\User\AppData\Local\Microsoft\Windows\Temporary Internet Files\Content.IE5\VFGFUIV8\MC9004381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809999"/>
            <a:ext cx="2435225" cy="2972621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257800" y="1295400"/>
            <a:ext cx="3581400" cy="22860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600" y="2057400"/>
            <a:ext cx="3147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Why has my music player </a:t>
            </a:r>
          </a:p>
          <a:p>
            <a:pPr algn="ctr"/>
            <a:r>
              <a:rPr lang="en-US" sz="2000" dirty="0" smtClean="0"/>
              <a:t>stopped working?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45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 3 The </a:t>
            </a:r>
            <a:r>
              <a:rPr lang="en-US" dirty="0" smtClean="0">
                <a:solidFill>
                  <a:srgbClr val="FF0000"/>
                </a:solidFill>
              </a:rPr>
              <a:t>Experiment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test our hypothesis that “Cricket chirping increases as a result of warmer air temperatures.”</a:t>
            </a:r>
          </a:p>
          <a:p>
            <a:endParaRPr lang="en-US" dirty="0" smtClean="0"/>
          </a:p>
          <a:p>
            <a:r>
              <a:rPr lang="en-US" dirty="0" smtClean="0"/>
              <a:t>What would we need to do?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Controlling Variables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test our hypothesis we will need to observe crickets at different air temperatures.</a:t>
            </a:r>
          </a:p>
          <a:p>
            <a:endParaRPr lang="en-US" dirty="0" smtClean="0"/>
          </a:p>
          <a:p>
            <a:r>
              <a:rPr lang="en-US" dirty="0" smtClean="0"/>
              <a:t>All other variables must be kept the same.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Variables are factors that can change, or vary, in an experiment.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Manipulated variable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The one variable that is purposely changed to test a hypothesis is the manipulated variable </a:t>
            </a:r>
            <a:r>
              <a:rPr lang="en-US" dirty="0" smtClean="0">
                <a:solidFill>
                  <a:srgbClr val="FF0000"/>
                </a:solidFill>
              </a:rPr>
              <a:t>(independent variable).</a:t>
            </a:r>
          </a:p>
          <a:p>
            <a:endParaRPr lang="en-US" dirty="0" smtClean="0"/>
          </a:p>
          <a:p>
            <a:r>
              <a:rPr lang="en-US" dirty="0" smtClean="0"/>
              <a:t>The manipulated variable in our experiment is the air temperature.</a:t>
            </a:r>
            <a:endParaRPr lang="en-US" dirty="0"/>
          </a:p>
        </p:txBody>
      </p:sp>
      <p:pic>
        <p:nvPicPr>
          <p:cNvPr id="21506" name="Picture 2" descr="C:\Users\User\AppData\Local\Microsoft\Windows\Temporary Internet Files\Content.IE5\WOY42ZFP\MC9002938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2170">
            <a:off x="4719254" y="4497426"/>
            <a:ext cx="2147090" cy="2235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56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Responding Variable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The factor that may change in response to the  manipulated variable is the responding variable </a:t>
            </a:r>
            <a:r>
              <a:rPr lang="en-US" dirty="0" smtClean="0">
                <a:solidFill>
                  <a:srgbClr val="FF0000"/>
                </a:solidFill>
              </a:rPr>
              <a:t>(dependant variable).</a:t>
            </a:r>
          </a:p>
          <a:p>
            <a:endParaRPr lang="en-US" dirty="0" smtClean="0"/>
          </a:p>
          <a:p>
            <a:r>
              <a:rPr lang="en-US" dirty="0" smtClean="0"/>
              <a:t>The responding variable here is the number of chirps.</a:t>
            </a:r>
            <a:endParaRPr lang="en-US" dirty="0"/>
          </a:p>
        </p:txBody>
      </p:sp>
      <p:pic>
        <p:nvPicPr>
          <p:cNvPr id="22530" name="Picture 2" descr="C:\Users\User\AppData\Local\Microsoft\Windows\Temporary Internet Files\Content.IE5\WOY42ZFP\MC90036820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800600"/>
            <a:ext cx="1823314" cy="1809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81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Controlled Experiment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 experiment in which only one variable is changed at a time is called a controlled experiment.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You decide to test the crickets at three different temperatures.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All other variable must remain the same or there would be no way to tell which variable influenced your results.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Collect 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you begin an experiment it’s important to decide what observations you will make and the types of data you will collect.</a:t>
            </a:r>
          </a:p>
          <a:p>
            <a:endParaRPr lang="en-US" dirty="0" smtClean="0"/>
          </a:p>
          <a:p>
            <a:r>
              <a:rPr lang="en-US" dirty="0" smtClean="0"/>
              <a:t>Data tables help to organize your data.</a:t>
            </a:r>
          </a:p>
          <a:p>
            <a:endParaRPr lang="en-US" dirty="0" smtClean="0"/>
          </a:p>
          <a:p>
            <a:r>
              <a:rPr lang="en-US" dirty="0" smtClean="0"/>
              <a:t>Graphs help you to interpret your data by revealing patterns or trends.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variables…</a:t>
            </a:r>
            <a:endParaRPr lang="en-US" dirty="0"/>
          </a:p>
        </p:txBody>
      </p:sp>
      <p:pic>
        <p:nvPicPr>
          <p:cNvPr id="23554" name="Picture 2" descr="http://www.dartmouth.edu/~genchem/0102/spring/6winn/images/chirp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8344810" cy="4038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1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s3.mm.bing.net/images/thumbnail.aspx?q=1169426227066&amp;id=419e72fbaadb2a382487f483f3c857a3&amp;url=http%3a%2f%2fscienceblogs.com%2flifelines%2fScience%2520Fai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1326" y="3048000"/>
            <a:ext cx="2852674" cy="353637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 4 Trials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6781800" cy="4325112"/>
          </a:xfrm>
        </p:spPr>
        <p:txBody>
          <a:bodyPr/>
          <a:lstStyle/>
          <a:p>
            <a:r>
              <a:rPr lang="en-US" dirty="0" smtClean="0"/>
              <a:t>Scientists usually repeat an experiment many times always using the same procedures and variables.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FF0000"/>
                </a:solidFill>
              </a:rPr>
              <a:t>A trial is a repetition of an experiment.</a:t>
            </a: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Trials help scientists check the accuracy of their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is biology important?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5181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It affects our everyday lives.</a:t>
            </a:r>
          </a:p>
          <a:p>
            <a:pPr lvl="1"/>
            <a:r>
              <a:rPr lang="en-US" dirty="0" smtClean="0"/>
              <a:t>Biology helps us to study and understand </a:t>
            </a:r>
          </a:p>
          <a:p>
            <a:pPr lvl="1">
              <a:buFont typeface="Wingdings 2" pitchFamily="18" charset="2"/>
              <a:buNone/>
            </a:pPr>
            <a:r>
              <a:rPr lang="en-US" dirty="0" smtClean="0"/>
              <a:t>     the basic needs of our bodies.</a:t>
            </a:r>
          </a:p>
          <a:p>
            <a:pPr lvl="2"/>
            <a:r>
              <a:rPr lang="en-US" dirty="0" smtClean="0"/>
              <a:t>Sleep, diet and exercise. </a:t>
            </a:r>
          </a:p>
          <a:p>
            <a:pPr lvl="1"/>
            <a:r>
              <a:rPr lang="en-US" dirty="0" smtClean="0"/>
              <a:t>We understand the importance of good hygiene.</a:t>
            </a:r>
          </a:p>
          <a:p>
            <a:pPr lvl="2"/>
            <a:r>
              <a:rPr lang="en-US" dirty="0" smtClean="0"/>
              <a:t>Brushing teeth, taking showers, cleaning the house, etc.</a:t>
            </a:r>
          </a:p>
          <a:p>
            <a:pPr lvl="1"/>
            <a:r>
              <a:rPr lang="en-US" dirty="0" smtClean="0"/>
              <a:t>We’ve learned how to treat various diseases in humans and animals.</a:t>
            </a:r>
          </a:p>
          <a:p>
            <a:pPr lvl="2"/>
            <a:r>
              <a:rPr lang="en-US" dirty="0" smtClean="0"/>
              <a:t>Developed medicine, identified viruses and bacteria, etc.</a:t>
            </a:r>
          </a:p>
          <a:p>
            <a:pPr lvl="1"/>
            <a:r>
              <a:rPr lang="en-US" dirty="0" smtClean="0"/>
              <a:t> We understand our place in nature </a:t>
            </a:r>
          </a:p>
          <a:p>
            <a:pPr lvl="1">
              <a:buFont typeface="Wingdings 2" pitchFamily="18" charset="2"/>
              <a:buNone/>
            </a:pPr>
            <a:r>
              <a:rPr lang="en-US" dirty="0" smtClean="0"/>
              <a:t>    and we’re learning how our actions can</a:t>
            </a:r>
          </a:p>
          <a:p>
            <a:pPr lvl="1">
              <a:buFont typeface="Wingdings 2" pitchFamily="18" charset="2"/>
              <a:buNone/>
            </a:pPr>
            <a:r>
              <a:rPr lang="en-US" dirty="0" smtClean="0"/>
              <a:t>     have an effect on it.</a:t>
            </a:r>
          </a:p>
        </p:txBody>
      </p:sp>
      <p:pic>
        <p:nvPicPr>
          <p:cNvPr id="9220" name="Picture 2" descr="Health 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Article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76863"/>
            <a:ext cx="20574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 5 </a:t>
            </a:r>
            <a:r>
              <a:rPr lang="en-US" dirty="0" smtClean="0">
                <a:solidFill>
                  <a:srgbClr val="FF0000"/>
                </a:solidFill>
              </a:rPr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A conclusion is a summary about what you have learned from an experiment.</a:t>
            </a:r>
          </a:p>
          <a:p>
            <a:endParaRPr lang="en-US" dirty="0" smtClean="0"/>
          </a:p>
          <a:p>
            <a:r>
              <a:rPr lang="en-US" dirty="0" smtClean="0"/>
              <a:t>Your data may or may not support your hypothesis.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Either way you may want to run more trials to see if you keep getting the same results.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When a hypothesis isn’t supported it usually leads to the formation of a new hypothesis.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One experiment leads to another.</a:t>
            </a:r>
          </a:p>
        </p:txBody>
      </p:sp>
    </p:spTree>
    <p:extLst>
      <p:ext uri="{BB962C8B-B14F-4D97-AF65-F5344CB8AC3E}">
        <p14:creationId xmlns:p14="http://schemas.microsoft.com/office/powerpoint/2010/main" val="8775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s1.mm.bing.net/images/thumbnail.aspx?q=1187168851432&amp;id=907fe9f08ff3d5f465722f2b89917271&amp;url=http%3a%2f%2fsciencemediawatch.files.wordpress.com%2f2011%2f02%2fpoor-review-and-peer-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565" y="3124200"/>
            <a:ext cx="3953435" cy="26883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 6 Communicating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029200" cy="43251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When scientists share the results of their research they describe their procedures so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that others can repeat their experiments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Their procedures can be reviewed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Their results can be reproduced</a:t>
            </a:r>
          </a:p>
        </p:txBody>
      </p:sp>
    </p:spTree>
    <p:extLst>
      <p:ext uri="{BB962C8B-B14F-4D97-AF65-F5344CB8AC3E}">
        <p14:creationId xmlns:p14="http://schemas.microsoft.com/office/powerpoint/2010/main" val="5205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take a look at some scientific experiments…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You will work in teams of two to find out what each of the following scientists accomplished and how it impacted science</a:t>
            </a:r>
          </a:p>
          <a:p>
            <a:pPr lvl="1"/>
            <a:r>
              <a:rPr lang="en-US" sz="3000" dirty="0" err="1" smtClean="0">
                <a:solidFill>
                  <a:srgbClr val="FF0000"/>
                </a:solidFill>
                <a:hlinkClick r:id="rId2"/>
              </a:rPr>
              <a:t>Redi</a:t>
            </a:r>
            <a:endParaRPr lang="en-US" sz="3000" dirty="0" smtClean="0">
              <a:solidFill>
                <a:srgbClr val="FF0000"/>
              </a:solidFill>
              <a:hlinkClick r:id="rId2"/>
            </a:endParaRPr>
          </a:p>
          <a:p>
            <a:pPr lvl="1"/>
            <a:r>
              <a:rPr lang="en-US" sz="3000" dirty="0" smtClean="0">
                <a:solidFill>
                  <a:srgbClr val="FF0000"/>
                </a:solidFill>
                <a:hlinkClick r:id="rId2"/>
              </a:rPr>
              <a:t>Needham</a:t>
            </a:r>
          </a:p>
          <a:p>
            <a:pPr lvl="1"/>
            <a:r>
              <a:rPr lang="en-US" sz="3000" dirty="0" err="1" smtClean="0">
                <a:solidFill>
                  <a:srgbClr val="FF0000"/>
                </a:solidFill>
                <a:hlinkClick r:id="rId2"/>
              </a:rPr>
              <a:t>Spallanzani</a:t>
            </a:r>
            <a:endParaRPr lang="en-US" sz="3000" dirty="0" smtClean="0">
              <a:solidFill>
                <a:srgbClr val="FF0000"/>
              </a:solidFill>
              <a:hlinkClick r:id="rId2"/>
            </a:endParaRPr>
          </a:p>
          <a:p>
            <a:pPr lvl="1"/>
            <a:r>
              <a:rPr lang="en-US" sz="3000" dirty="0" smtClean="0">
                <a:solidFill>
                  <a:srgbClr val="FF0000"/>
                </a:solidFill>
                <a:hlinkClick r:id="rId2"/>
              </a:rPr>
              <a:t>Pasteur</a:t>
            </a:r>
          </a:p>
        </p:txBody>
      </p:sp>
    </p:spTree>
    <p:extLst>
      <p:ext uri="{BB962C8B-B14F-4D97-AF65-F5344CB8AC3E}">
        <p14:creationId xmlns:p14="http://schemas.microsoft.com/office/powerpoint/2010/main" val="1734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take a look at some scientific experiments…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000" dirty="0" err="1" smtClean="0">
                <a:solidFill>
                  <a:srgbClr val="FF0000"/>
                </a:solidFill>
                <a:hlinkClick r:id="rId2"/>
              </a:rPr>
              <a:t>Redi</a:t>
            </a:r>
            <a:endParaRPr lang="en-US" sz="3000" dirty="0" smtClean="0">
              <a:solidFill>
                <a:srgbClr val="FF0000"/>
              </a:solidFill>
              <a:hlinkClick r:id="rId2"/>
            </a:endParaRPr>
          </a:p>
          <a:p>
            <a:pPr lvl="2"/>
            <a:r>
              <a:rPr lang="en-US" sz="2700" dirty="0" smtClean="0">
                <a:solidFill>
                  <a:srgbClr val="FF0000"/>
                </a:solidFill>
                <a:hlinkClick r:id="rId2"/>
              </a:rPr>
              <a:t>What did he do?</a:t>
            </a:r>
          </a:p>
          <a:p>
            <a:pPr lvl="2"/>
            <a:endParaRPr lang="en-US" sz="2700" dirty="0">
              <a:solidFill>
                <a:srgbClr val="FF0000"/>
              </a:solidFill>
              <a:hlinkClick r:id="rId2"/>
            </a:endParaRPr>
          </a:p>
          <a:p>
            <a:pPr lvl="3"/>
            <a:r>
              <a:rPr lang="en-US" sz="2600" dirty="0" smtClean="0">
                <a:solidFill>
                  <a:srgbClr val="FF0000"/>
                </a:solidFill>
                <a:hlinkClick r:id="rId2"/>
              </a:rPr>
              <a:t>He tested if flies produce maggots</a:t>
            </a:r>
          </a:p>
          <a:p>
            <a:pPr lvl="3"/>
            <a:r>
              <a:rPr lang="en-US" sz="2600" dirty="0" smtClean="0">
                <a:solidFill>
                  <a:srgbClr val="FF0000"/>
                </a:solidFill>
                <a:hlinkClick r:id="rId2"/>
              </a:rPr>
              <a:t>He had covered jars and uncovered jars with meat in them</a:t>
            </a:r>
          </a:p>
          <a:p>
            <a:pPr lvl="3"/>
            <a:r>
              <a:rPr lang="en-US" sz="2600" dirty="0" smtClean="0">
                <a:solidFill>
                  <a:srgbClr val="FF0000"/>
                </a:solidFill>
                <a:hlinkClick r:id="rId2"/>
              </a:rPr>
              <a:t>Left out for several days</a:t>
            </a:r>
          </a:p>
          <a:p>
            <a:pPr lvl="3"/>
            <a:r>
              <a:rPr lang="en-US" sz="2600" dirty="0" smtClean="0">
                <a:solidFill>
                  <a:srgbClr val="FF0000"/>
                </a:solidFill>
                <a:hlinkClick r:id="rId2"/>
              </a:rPr>
              <a:t>Concluded that maggots form only when flies come in contact with meat.</a:t>
            </a:r>
            <a:endParaRPr lang="en-US" sz="2600" dirty="0" smtClean="0">
              <a:solidFill>
                <a:srgbClr val="FF0000"/>
              </a:solidFill>
              <a:hlinkClick r:id="rId2"/>
            </a:endParaRPr>
          </a:p>
          <a:p>
            <a:pPr lvl="2"/>
            <a:endParaRPr lang="en-US" sz="2700" dirty="0" smtClean="0">
              <a:solidFill>
                <a:srgbClr val="FF0000"/>
              </a:solidFill>
              <a:hlinkClick r:id="rId2"/>
            </a:endParaRPr>
          </a:p>
          <a:p>
            <a:pPr lvl="2"/>
            <a:endParaRPr lang="en-US" sz="2700" dirty="0" smtClean="0">
              <a:solidFill>
                <a:srgbClr val="FF0000"/>
              </a:solidFill>
              <a:hlinkClick r:id="rId2"/>
            </a:endParaRPr>
          </a:p>
          <a:p>
            <a:pPr marL="668337" lvl="2" indent="0">
              <a:buNone/>
            </a:pPr>
            <a:endParaRPr lang="en-US" sz="2700" dirty="0" smtClean="0">
              <a:solidFill>
                <a:srgbClr val="FF0000"/>
              </a:solidFill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326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take a look at some scientific experiments…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000" dirty="0" err="1" smtClean="0">
                <a:solidFill>
                  <a:srgbClr val="FF0000"/>
                </a:solidFill>
                <a:hlinkClick r:id="rId2"/>
              </a:rPr>
              <a:t>Redi</a:t>
            </a:r>
            <a:endParaRPr lang="en-US" sz="3000" dirty="0" smtClean="0">
              <a:solidFill>
                <a:srgbClr val="FF0000"/>
              </a:solidFill>
              <a:hlinkClick r:id="rId2"/>
            </a:endParaRPr>
          </a:p>
          <a:p>
            <a:pPr lvl="2"/>
            <a:r>
              <a:rPr lang="en-US" sz="2700" dirty="0" smtClean="0">
                <a:solidFill>
                  <a:srgbClr val="FF0000"/>
                </a:solidFill>
                <a:hlinkClick r:id="rId2"/>
              </a:rPr>
              <a:t>What did he do?</a:t>
            </a:r>
          </a:p>
          <a:p>
            <a:pPr lvl="2"/>
            <a:endParaRPr lang="en-US" sz="2700" dirty="0">
              <a:solidFill>
                <a:srgbClr val="FF0000"/>
              </a:solidFill>
              <a:hlinkClick r:id="rId2"/>
            </a:endParaRPr>
          </a:p>
          <a:p>
            <a:pPr lvl="3"/>
            <a:r>
              <a:rPr lang="en-US" sz="2600" dirty="0" smtClean="0">
                <a:solidFill>
                  <a:srgbClr val="FF0000"/>
                </a:solidFill>
                <a:hlinkClick r:id="rId2"/>
              </a:rPr>
              <a:t>Hypothesis:</a:t>
            </a:r>
          </a:p>
          <a:p>
            <a:pPr lvl="3"/>
            <a:r>
              <a:rPr lang="en-US" sz="2600" dirty="0" smtClean="0">
                <a:solidFill>
                  <a:srgbClr val="FF0000"/>
                </a:solidFill>
                <a:hlinkClick r:id="rId2"/>
              </a:rPr>
              <a:t>Independent Variable:</a:t>
            </a:r>
          </a:p>
          <a:p>
            <a:pPr lvl="3"/>
            <a:r>
              <a:rPr lang="en-US" sz="2600" dirty="0" smtClean="0">
                <a:solidFill>
                  <a:srgbClr val="FF0000"/>
                </a:solidFill>
                <a:hlinkClick r:id="rId2"/>
              </a:rPr>
              <a:t>Dependent Variable:</a:t>
            </a:r>
          </a:p>
          <a:p>
            <a:pPr lvl="2"/>
            <a:endParaRPr lang="en-US" sz="2700" dirty="0" smtClean="0">
              <a:solidFill>
                <a:srgbClr val="FF0000"/>
              </a:solidFill>
              <a:hlinkClick r:id="rId2"/>
            </a:endParaRPr>
          </a:p>
          <a:p>
            <a:pPr lvl="2"/>
            <a:endParaRPr lang="en-US" sz="2700" dirty="0" smtClean="0">
              <a:solidFill>
                <a:srgbClr val="FF0000"/>
              </a:solidFill>
              <a:hlinkClick r:id="rId2"/>
            </a:endParaRPr>
          </a:p>
          <a:p>
            <a:pPr marL="668337" lvl="2" indent="0">
              <a:buNone/>
            </a:pPr>
            <a:endParaRPr lang="en-US" sz="2700" dirty="0" smtClean="0">
              <a:solidFill>
                <a:srgbClr val="FF0000"/>
              </a:solidFill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3102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take a look at some scientific experiments…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38943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000" dirty="0" err="1" smtClean="0">
                <a:solidFill>
                  <a:srgbClr val="FF0000"/>
                </a:solidFill>
                <a:hlinkClick r:id="rId2"/>
              </a:rPr>
              <a:t>Needhams</a:t>
            </a:r>
            <a:endParaRPr lang="en-US" sz="3000" dirty="0" smtClean="0">
              <a:solidFill>
                <a:srgbClr val="FF0000"/>
              </a:solidFill>
              <a:hlinkClick r:id="rId2"/>
            </a:endParaRPr>
          </a:p>
          <a:p>
            <a:pPr lvl="2"/>
            <a:r>
              <a:rPr lang="en-US" sz="2700" dirty="0" smtClean="0">
                <a:solidFill>
                  <a:srgbClr val="FF0000"/>
                </a:solidFill>
                <a:hlinkClick r:id="rId2"/>
              </a:rPr>
              <a:t>What did he do?</a:t>
            </a:r>
          </a:p>
          <a:p>
            <a:pPr marL="668337" lvl="2" indent="0">
              <a:buNone/>
            </a:pPr>
            <a:endParaRPr lang="en-US" sz="2700" dirty="0" smtClean="0">
              <a:solidFill>
                <a:srgbClr val="FF0000"/>
              </a:solidFill>
              <a:hlinkClick r:id="rId2"/>
            </a:endParaRPr>
          </a:p>
          <a:p>
            <a:pPr marL="668337" lvl="2" indent="0">
              <a:buNone/>
            </a:pPr>
            <a:r>
              <a:rPr lang="en-US" sz="2700" dirty="0" smtClean="0">
                <a:solidFill>
                  <a:srgbClr val="FF0000"/>
                </a:solidFill>
                <a:hlinkClick r:id="rId2"/>
              </a:rPr>
              <a:t>Claimed that spontaneous generation could occur under the right conditions</a:t>
            </a:r>
          </a:p>
          <a:p>
            <a:pPr marL="668337" lvl="2" indent="0">
              <a:buNone/>
            </a:pPr>
            <a:endParaRPr lang="en-US" sz="2700" dirty="0">
              <a:solidFill>
                <a:srgbClr val="FF0000"/>
              </a:solidFill>
              <a:hlinkClick r:id="rId2"/>
            </a:endParaRPr>
          </a:p>
          <a:p>
            <a:pPr marL="668337" lvl="2" indent="0">
              <a:buNone/>
            </a:pPr>
            <a:r>
              <a:rPr lang="en-US" sz="2700" dirty="0" smtClean="0">
                <a:solidFill>
                  <a:srgbClr val="FF0000"/>
                </a:solidFill>
                <a:hlinkClick r:id="rId2"/>
              </a:rPr>
              <a:t>HE </a:t>
            </a:r>
            <a:r>
              <a:rPr lang="en-US" sz="2700" dirty="0" smtClean="0">
                <a:solidFill>
                  <a:srgbClr val="FF0000"/>
                </a:solidFill>
                <a:hlinkClick r:id="rId2"/>
              </a:rPr>
              <a:t>did not </a:t>
            </a:r>
            <a:r>
              <a:rPr lang="en-US" sz="2700" dirty="0" smtClean="0">
                <a:solidFill>
                  <a:srgbClr val="FF0000"/>
                </a:solidFill>
                <a:hlinkClick r:id="rId2"/>
              </a:rPr>
              <a:t>sealed the bottle of gravy and heated it</a:t>
            </a:r>
          </a:p>
          <a:p>
            <a:pPr marL="668337" lvl="2" indent="0">
              <a:buNone/>
            </a:pPr>
            <a:endParaRPr lang="en-US" sz="2700" dirty="0">
              <a:solidFill>
                <a:srgbClr val="FF0000"/>
              </a:solidFill>
              <a:hlinkClick r:id="rId2"/>
            </a:endParaRPr>
          </a:p>
          <a:p>
            <a:pPr marL="668337" lvl="2" indent="0">
              <a:buNone/>
            </a:pPr>
            <a:r>
              <a:rPr lang="en-US" sz="2700" dirty="0" smtClean="0">
                <a:solidFill>
                  <a:srgbClr val="FF0000"/>
                </a:solidFill>
                <a:hlinkClick r:id="rId2"/>
              </a:rPr>
              <a:t>Claimed that little animals can only have come from juice from gravy</a:t>
            </a:r>
          </a:p>
        </p:txBody>
      </p:sp>
    </p:spTree>
    <p:extLst>
      <p:ext uri="{BB962C8B-B14F-4D97-AF65-F5344CB8AC3E}">
        <p14:creationId xmlns:p14="http://schemas.microsoft.com/office/powerpoint/2010/main" val="41727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take a look at some scientific experiments…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389437"/>
          </a:xfrm>
        </p:spPr>
        <p:txBody>
          <a:bodyPr>
            <a:normAutofit/>
          </a:bodyPr>
          <a:lstStyle/>
          <a:p>
            <a:pPr lvl="1"/>
            <a:r>
              <a:rPr lang="en-US" sz="3000" dirty="0" err="1" smtClean="0">
                <a:solidFill>
                  <a:srgbClr val="FF0000"/>
                </a:solidFill>
                <a:hlinkClick r:id="rId2"/>
              </a:rPr>
              <a:t>Needhams</a:t>
            </a:r>
            <a:endParaRPr lang="en-US" sz="3000" dirty="0" smtClean="0">
              <a:solidFill>
                <a:srgbClr val="FF0000"/>
              </a:solidFill>
              <a:hlinkClick r:id="rId2"/>
            </a:endParaRPr>
          </a:p>
          <a:p>
            <a:pPr lvl="2"/>
            <a:r>
              <a:rPr lang="en-US" sz="2700" dirty="0" smtClean="0">
                <a:solidFill>
                  <a:srgbClr val="FF0000"/>
                </a:solidFill>
                <a:hlinkClick r:id="rId2"/>
              </a:rPr>
              <a:t>What did he do?</a:t>
            </a:r>
          </a:p>
          <a:p>
            <a:pPr marL="668337" lvl="2" indent="0">
              <a:buNone/>
            </a:pPr>
            <a:endParaRPr lang="en-US" sz="2700" dirty="0" smtClean="0">
              <a:solidFill>
                <a:srgbClr val="FF0000"/>
              </a:solidFill>
              <a:hlinkClick r:id="rId2"/>
            </a:endParaRPr>
          </a:p>
          <a:p>
            <a:pPr marL="668337" lvl="2" indent="0">
              <a:buNone/>
            </a:pPr>
            <a:r>
              <a:rPr lang="en-US" sz="2700" dirty="0" smtClean="0">
                <a:solidFill>
                  <a:srgbClr val="FF0000"/>
                </a:solidFill>
                <a:hlinkClick r:id="rId2"/>
              </a:rPr>
              <a:t>Hypothesis:</a:t>
            </a:r>
          </a:p>
          <a:p>
            <a:pPr marL="668337" lvl="2" indent="0">
              <a:buNone/>
            </a:pPr>
            <a:endParaRPr lang="en-US" sz="2700" dirty="0">
              <a:solidFill>
                <a:srgbClr val="FF0000"/>
              </a:solidFill>
              <a:hlinkClick r:id="rId2"/>
            </a:endParaRPr>
          </a:p>
          <a:p>
            <a:pPr marL="668337" lvl="2" indent="0">
              <a:buNone/>
            </a:pPr>
            <a:r>
              <a:rPr lang="en-US" sz="2700" dirty="0" smtClean="0">
                <a:solidFill>
                  <a:srgbClr val="FF0000"/>
                </a:solidFill>
                <a:hlinkClick r:id="rId2"/>
              </a:rPr>
              <a:t>Independent Variable:</a:t>
            </a:r>
          </a:p>
          <a:p>
            <a:pPr marL="668337" lvl="2" indent="0">
              <a:buNone/>
            </a:pPr>
            <a:endParaRPr lang="en-US" sz="2700" dirty="0">
              <a:solidFill>
                <a:srgbClr val="FF0000"/>
              </a:solidFill>
              <a:hlinkClick r:id="rId2"/>
            </a:endParaRPr>
          </a:p>
          <a:p>
            <a:pPr marL="668337" lvl="2" indent="0">
              <a:buNone/>
            </a:pPr>
            <a:r>
              <a:rPr lang="en-US" sz="2700" dirty="0" smtClean="0">
                <a:solidFill>
                  <a:srgbClr val="FF0000"/>
                </a:solidFill>
                <a:hlinkClick r:id="rId2"/>
              </a:rPr>
              <a:t>Dependent Variable:</a:t>
            </a:r>
          </a:p>
        </p:txBody>
      </p:sp>
    </p:spTree>
    <p:extLst>
      <p:ext uri="{BB962C8B-B14F-4D97-AF65-F5344CB8AC3E}">
        <p14:creationId xmlns:p14="http://schemas.microsoft.com/office/powerpoint/2010/main" val="23386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take a look at some scientific experiments…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389437"/>
          </a:xfrm>
        </p:spPr>
        <p:txBody>
          <a:bodyPr>
            <a:normAutofit/>
          </a:bodyPr>
          <a:lstStyle/>
          <a:p>
            <a:pPr lvl="1"/>
            <a:r>
              <a:rPr lang="en-US" sz="3000" dirty="0" err="1" smtClean="0">
                <a:solidFill>
                  <a:srgbClr val="FF0000"/>
                </a:solidFill>
                <a:hlinkClick r:id="rId2"/>
              </a:rPr>
              <a:t>Spallanzani</a:t>
            </a:r>
            <a:r>
              <a:rPr lang="en-US" sz="3000" dirty="0" smtClean="0">
                <a:solidFill>
                  <a:srgbClr val="FF0000"/>
                </a:solidFill>
                <a:hlinkClick r:id="rId2"/>
              </a:rPr>
              <a:t> tests </a:t>
            </a:r>
            <a:r>
              <a:rPr lang="en-US" sz="3000" dirty="0" err="1" smtClean="0">
                <a:solidFill>
                  <a:srgbClr val="FF0000"/>
                </a:solidFill>
                <a:hlinkClick r:id="rId2"/>
              </a:rPr>
              <a:t>Redi’s</a:t>
            </a:r>
            <a:r>
              <a:rPr lang="en-US" sz="3000" dirty="0" smtClean="0">
                <a:solidFill>
                  <a:srgbClr val="FF0000"/>
                </a:solidFill>
                <a:hlinkClick r:id="rId2"/>
              </a:rPr>
              <a:t> Findings</a:t>
            </a:r>
          </a:p>
          <a:p>
            <a:pPr lvl="2"/>
            <a:r>
              <a:rPr lang="en-US" sz="2700" dirty="0" smtClean="0">
                <a:solidFill>
                  <a:srgbClr val="FF0000"/>
                </a:solidFill>
                <a:hlinkClick r:id="rId2"/>
              </a:rPr>
              <a:t>What did he do?</a:t>
            </a:r>
          </a:p>
          <a:p>
            <a:pPr lvl="2"/>
            <a:endParaRPr lang="en-US" sz="2700" dirty="0">
              <a:solidFill>
                <a:srgbClr val="FF0000"/>
              </a:solidFill>
              <a:hlinkClick r:id="rId2"/>
            </a:endParaRPr>
          </a:p>
          <a:p>
            <a:pPr lvl="2"/>
            <a:r>
              <a:rPr lang="en-US" sz="2700" dirty="0" smtClean="0">
                <a:solidFill>
                  <a:srgbClr val="FF0000"/>
                </a:solidFill>
                <a:hlinkClick r:id="rId2"/>
              </a:rPr>
              <a:t>He wanted to improve </a:t>
            </a:r>
            <a:r>
              <a:rPr lang="en-US" sz="2700" dirty="0" err="1">
                <a:solidFill>
                  <a:srgbClr val="FF0000"/>
                </a:solidFill>
                <a:hlinkClick r:id="rId2"/>
              </a:rPr>
              <a:t>N</a:t>
            </a:r>
            <a:r>
              <a:rPr lang="en-US" sz="2700" dirty="0" err="1" smtClean="0">
                <a:solidFill>
                  <a:srgbClr val="FF0000"/>
                </a:solidFill>
                <a:hlinkClick r:id="rId2"/>
              </a:rPr>
              <a:t>eedhams</a:t>
            </a:r>
            <a:r>
              <a:rPr lang="en-US" sz="2700" dirty="0" smtClean="0">
                <a:solidFill>
                  <a:srgbClr val="FF0000"/>
                </a:solidFill>
                <a:hlinkClick r:id="rId2"/>
              </a:rPr>
              <a:t> tests by sealing the containers</a:t>
            </a:r>
          </a:p>
          <a:p>
            <a:pPr lvl="2"/>
            <a:r>
              <a:rPr lang="en-US" sz="2700" dirty="0" smtClean="0">
                <a:solidFill>
                  <a:srgbClr val="FF0000"/>
                </a:solidFill>
                <a:hlinkClick r:id="rId2"/>
              </a:rPr>
              <a:t>He concluded that the micro-organisms came from the air.</a:t>
            </a:r>
          </a:p>
          <a:p>
            <a:pPr marL="668337" lvl="2" indent="0">
              <a:buNone/>
            </a:pPr>
            <a:endParaRPr lang="en-US" sz="2700" dirty="0" smtClean="0">
              <a:solidFill>
                <a:srgbClr val="FF0000"/>
              </a:solidFill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0126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take a look at some scientific experiments…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389437"/>
          </a:xfrm>
        </p:spPr>
        <p:txBody>
          <a:bodyPr>
            <a:normAutofit/>
          </a:bodyPr>
          <a:lstStyle/>
          <a:p>
            <a:pPr lvl="1"/>
            <a:r>
              <a:rPr lang="en-US" sz="3000" dirty="0" err="1" smtClean="0">
                <a:solidFill>
                  <a:srgbClr val="FF0000"/>
                </a:solidFill>
                <a:hlinkClick r:id="rId2"/>
              </a:rPr>
              <a:t>Spallanzani</a:t>
            </a:r>
            <a:r>
              <a:rPr lang="en-US" sz="3000" dirty="0" smtClean="0">
                <a:solidFill>
                  <a:srgbClr val="FF0000"/>
                </a:solidFill>
                <a:hlinkClick r:id="rId2"/>
              </a:rPr>
              <a:t> tests </a:t>
            </a:r>
            <a:r>
              <a:rPr lang="en-US" sz="3000" dirty="0" err="1" smtClean="0">
                <a:solidFill>
                  <a:srgbClr val="FF0000"/>
                </a:solidFill>
                <a:hlinkClick r:id="rId2"/>
              </a:rPr>
              <a:t>Redi’s</a:t>
            </a:r>
            <a:r>
              <a:rPr lang="en-US" sz="3000" dirty="0" smtClean="0">
                <a:solidFill>
                  <a:srgbClr val="FF0000"/>
                </a:solidFill>
                <a:hlinkClick r:id="rId2"/>
              </a:rPr>
              <a:t> Findings</a:t>
            </a:r>
          </a:p>
          <a:p>
            <a:pPr lvl="2"/>
            <a:r>
              <a:rPr lang="en-US" sz="2700" dirty="0" smtClean="0">
                <a:solidFill>
                  <a:srgbClr val="FF0000"/>
                </a:solidFill>
                <a:hlinkClick r:id="rId2"/>
              </a:rPr>
              <a:t>What did he do?</a:t>
            </a:r>
          </a:p>
          <a:p>
            <a:pPr lvl="2"/>
            <a:endParaRPr lang="en-US" sz="2700" dirty="0">
              <a:solidFill>
                <a:srgbClr val="FF0000"/>
              </a:solidFill>
              <a:hlinkClick r:id="rId2"/>
            </a:endParaRPr>
          </a:p>
          <a:p>
            <a:pPr marL="668337" lvl="2" indent="0">
              <a:buNone/>
            </a:pPr>
            <a:r>
              <a:rPr lang="en-US" sz="2700" dirty="0">
                <a:solidFill>
                  <a:srgbClr val="FF0000"/>
                </a:solidFill>
                <a:hlinkClick r:id="rId2"/>
              </a:rPr>
              <a:t>Hypothesis:</a:t>
            </a:r>
          </a:p>
          <a:p>
            <a:pPr marL="668337" lvl="2" indent="0">
              <a:buNone/>
            </a:pPr>
            <a:endParaRPr lang="en-US" sz="2700" dirty="0">
              <a:solidFill>
                <a:srgbClr val="FF0000"/>
              </a:solidFill>
              <a:hlinkClick r:id="rId2"/>
            </a:endParaRPr>
          </a:p>
          <a:p>
            <a:pPr marL="668337" lvl="2" indent="0">
              <a:buNone/>
            </a:pPr>
            <a:r>
              <a:rPr lang="en-US" sz="2700" dirty="0">
                <a:solidFill>
                  <a:srgbClr val="FF0000"/>
                </a:solidFill>
                <a:hlinkClick r:id="rId2"/>
              </a:rPr>
              <a:t>Independent Variable:</a:t>
            </a:r>
          </a:p>
          <a:p>
            <a:pPr marL="668337" lvl="2" indent="0">
              <a:buNone/>
            </a:pPr>
            <a:endParaRPr lang="en-US" sz="2700" dirty="0">
              <a:solidFill>
                <a:srgbClr val="FF0000"/>
              </a:solidFill>
              <a:hlinkClick r:id="rId2"/>
            </a:endParaRPr>
          </a:p>
          <a:p>
            <a:pPr marL="668337" lvl="2" indent="0">
              <a:buNone/>
            </a:pPr>
            <a:r>
              <a:rPr lang="en-US" sz="2700" dirty="0">
                <a:solidFill>
                  <a:srgbClr val="FF0000"/>
                </a:solidFill>
                <a:hlinkClick r:id="rId2"/>
              </a:rPr>
              <a:t>Dependent Variable:</a:t>
            </a:r>
          </a:p>
          <a:p>
            <a:pPr marL="668337" lvl="2" indent="0">
              <a:buNone/>
            </a:pPr>
            <a:endParaRPr lang="en-US" sz="2700" dirty="0" smtClean="0">
              <a:solidFill>
                <a:srgbClr val="FF0000"/>
              </a:solidFill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282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take a look at some scientific experiments…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389437"/>
          </a:xfrm>
        </p:spPr>
        <p:txBody>
          <a:bodyPr>
            <a:normAutofit/>
          </a:bodyPr>
          <a:lstStyle/>
          <a:p>
            <a:pPr lvl="1"/>
            <a:r>
              <a:rPr lang="en-US" sz="3000" dirty="0" smtClean="0">
                <a:solidFill>
                  <a:srgbClr val="FF0000"/>
                </a:solidFill>
                <a:hlinkClick r:id="rId2"/>
              </a:rPr>
              <a:t>Pasteur tests spontaneous generation</a:t>
            </a:r>
          </a:p>
          <a:p>
            <a:pPr lvl="1"/>
            <a:endParaRPr lang="en-US" sz="3000" dirty="0">
              <a:solidFill>
                <a:srgbClr val="FF0000"/>
              </a:solidFill>
              <a:hlinkClick r:id="rId2"/>
            </a:endParaRPr>
          </a:p>
          <a:p>
            <a:pPr lvl="1"/>
            <a:r>
              <a:rPr lang="en-US" sz="2700" dirty="0" smtClean="0">
                <a:solidFill>
                  <a:srgbClr val="FF0000"/>
                </a:solidFill>
                <a:hlinkClick r:id="rId2"/>
              </a:rPr>
              <a:t>He designed a flask to test spontaneous generation by keeping out micro organisms</a:t>
            </a:r>
          </a:p>
          <a:p>
            <a:pPr lvl="1"/>
            <a:r>
              <a:rPr lang="en-US" sz="2700" dirty="0" smtClean="0">
                <a:solidFill>
                  <a:srgbClr val="FF0000"/>
                </a:solidFill>
                <a:hlinkClick r:id="rId2"/>
              </a:rPr>
              <a:t>He concluded that the microorganisms were in the air.</a:t>
            </a:r>
            <a:endParaRPr lang="en-US" sz="2700" dirty="0" smtClean="0">
              <a:solidFill>
                <a:srgbClr val="FF0000"/>
              </a:solidFill>
              <a:hlinkClick r:id="rId2"/>
            </a:endParaRPr>
          </a:p>
          <a:p>
            <a:pPr marL="668337" lvl="2" indent="0">
              <a:buNone/>
            </a:pPr>
            <a:endParaRPr lang="en-US" sz="2700" dirty="0" smtClean="0">
              <a:solidFill>
                <a:srgbClr val="FF0000"/>
              </a:solidFill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7265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biology topic do you hope to learn more about this year?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468563"/>
            <a:ext cx="8229600" cy="4389437"/>
          </a:xfrm>
        </p:spPr>
        <p:txBody>
          <a:bodyPr/>
          <a:lstStyle/>
          <a:p>
            <a:r>
              <a:rPr lang="en-US" smtClean="0"/>
              <a:t>Write on your board.  </a:t>
            </a:r>
            <a:endParaRPr lang="en-US" dirty="0" smtClean="0"/>
          </a:p>
        </p:txBody>
      </p:sp>
      <p:pic>
        <p:nvPicPr>
          <p:cNvPr id="10244" name="Picture 2" descr="Medici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957763"/>
            <a:ext cx="328771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Animals I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27813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http://www.tehrantimes.com/News/10365/11_MOM.jpg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176588"/>
            <a:ext cx="23812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0248" name="Picture 9" descr="More strawberry plan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176588"/>
            <a:ext cx="24050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 descr="blood cel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4957763"/>
            <a:ext cx="171450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3" descr="Evolution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4965700"/>
            <a:ext cx="13906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take a look at some scientific experiments…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389437"/>
          </a:xfrm>
        </p:spPr>
        <p:txBody>
          <a:bodyPr>
            <a:normAutofit/>
          </a:bodyPr>
          <a:lstStyle/>
          <a:p>
            <a:pPr lvl="1"/>
            <a:r>
              <a:rPr lang="en-US" sz="3000" dirty="0" smtClean="0">
                <a:solidFill>
                  <a:srgbClr val="FF0000"/>
                </a:solidFill>
                <a:hlinkClick r:id="rId2"/>
              </a:rPr>
              <a:t>Pasteur tests spontaneous generation</a:t>
            </a:r>
          </a:p>
          <a:p>
            <a:pPr lvl="1"/>
            <a:endParaRPr lang="en-US" sz="3000" dirty="0">
              <a:solidFill>
                <a:srgbClr val="FF0000"/>
              </a:solidFill>
              <a:hlinkClick r:id="rId2"/>
            </a:endParaRPr>
          </a:p>
          <a:p>
            <a:pPr marL="668337" lvl="2" indent="0">
              <a:buNone/>
            </a:pPr>
            <a:r>
              <a:rPr lang="en-US" sz="2700" dirty="0">
                <a:solidFill>
                  <a:srgbClr val="FF0000"/>
                </a:solidFill>
                <a:hlinkClick r:id="rId2"/>
              </a:rPr>
              <a:t>Hypothesis:</a:t>
            </a:r>
          </a:p>
          <a:p>
            <a:pPr marL="668337" lvl="2" indent="0">
              <a:buNone/>
            </a:pPr>
            <a:endParaRPr lang="en-US" sz="2700" dirty="0">
              <a:solidFill>
                <a:srgbClr val="FF0000"/>
              </a:solidFill>
              <a:hlinkClick r:id="rId2"/>
            </a:endParaRPr>
          </a:p>
          <a:p>
            <a:pPr marL="668337" lvl="2" indent="0">
              <a:buNone/>
            </a:pPr>
            <a:r>
              <a:rPr lang="en-US" sz="2700" dirty="0">
                <a:solidFill>
                  <a:srgbClr val="FF0000"/>
                </a:solidFill>
                <a:hlinkClick r:id="rId2"/>
              </a:rPr>
              <a:t>Independent Variable:</a:t>
            </a:r>
          </a:p>
          <a:p>
            <a:pPr marL="668337" lvl="2" indent="0">
              <a:buNone/>
            </a:pPr>
            <a:endParaRPr lang="en-US" sz="2700" dirty="0">
              <a:solidFill>
                <a:srgbClr val="FF0000"/>
              </a:solidFill>
              <a:hlinkClick r:id="rId2"/>
            </a:endParaRPr>
          </a:p>
          <a:p>
            <a:pPr marL="668337" lvl="2" indent="0">
              <a:buNone/>
            </a:pPr>
            <a:r>
              <a:rPr lang="en-US" sz="2700" dirty="0">
                <a:solidFill>
                  <a:srgbClr val="FF0000"/>
                </a:solidFill>
                <a:hlinkClick r:id="rId2"/>
              </a:rPr>
              <a:t>Dependent Variable:</a:t>
            </a:r>
          </a:p>
          <a:p>
            <a:pPr marL="668337" lvl="2" indent="0">
              <a:buNone/>
            </a:pPr>
            <a:endParaRPr lang="en-US" sz="2700" dirty="0" smtClean="0">
              <a:solidFill>
                <a:srgbClr val="FF0000"/>
              </a:solidFill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4076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to define…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the meanings to the following terms and put them in your notes.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u="sng" dirty="0" smtClean="0">
                <a:solidFill>
                  <a:srgbClr val="FF0000"/>
                </a:solidFill>
              </a:rPr>
              <a:t>Spontaneous </a:t>
            </a:r>
            <a:r>
              <a:rPr lang="en-US" u="sng" dirty="0" smtClean="0">
                <a:solidFill>
                  <a:srgbClr val="FF0000"/>
                </a:solidFill>
              </a:rPr>
              <a:t>generation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Theory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Let’s take a survey…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839200" cy="5410200"/>
          </a:xfrm>
        </p:spPr>
        <p:txBody>
          <a:bodyPr>
            <a:normAutofit fontScale="25000" lnSpcReduction="20000"/>
          </a:bodyPr>
          <a:lstStyle/>
          <a:p>
            <a:endParaRPr lang="en-US" sz="9600" dirty="0" smtClean="0"/>
          </a:p>
          <a:p>
            <a:r>
              <a:rPr lang="en-US" sz="9600" dirty="0"/>
              <a:t>Science is primarily concerned with understanding how the natural world works.</a:t>
            </a:r>
          </a:p>
          <a:p>
            <a:pPr lvl="1"/>
            <a:r>
              <a:rPr lang="en-US" sz="9600" dirty="0"/>
              <a:t>True.</a:t>
            </a:r>
          </a:p>
          <a:p>
            <a:pPr marL="0" indent="0">
              <a:buNone/>
            </a:pPr>
            <a:endParaRPr lang="en-US" sz="9600" dirty="0"/>
          </a:p>
          <a:p>
            <a:r>
              <a:rPr lang="en-US" sz="9600" dirty="0" smtClean="0"/>
              <a:t>Science is primarily a search for truth.</a:t>
            </a:r>
          </a:p>
          <a:p>
            <a:pPr lvl="1"/>
            <a:r>
              <a:rPr lang="en-US" sz="9600" dirty="0" smtClean="0"/>
              <a:t>False, a truth can not change but science is always changing as we learn more about our natural world.</a:t>
            </a:r>
          </a:p>
          <a:p>
            <a:pPr lvl="1">
              <a:buNone/>
            </a:pPr>
            <a:endParaRPr lang="en-US" sz="9600" dirty="0"/>
          </a:p>
          <a:p>
            <a:pPr lvl="1">
              <a:buNone/>
            </a:pPr>
            <a:endParaRPr lang="en-US" sz="9600" dirty="0" smtClean="0"/>
          </a:p>
          <a:p>
            <a:r>
              <a:rPr lang="en-US" sz="9600" dirty="0" smtClean="0"/>
              <a:t>Science can use supernatural explanations (magical, religious or unknown forces) if necessary.</a:t>
            </a:r>
          </a:p>
          <a:p>
            <a:pPr lvl="1"/>
            <a:r>
              <a:rPr lang="en-US" sz="9600" dirty="0" smtClean="0"/>
              <a:t>False, science is base on verifiable evidence.  It can not study or explain that which is not a part of the natural world.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4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5344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Science typically provides only temporary answers to questions.</a:t>
            </a:r>
          </a:p>
          <a:p>
            <a:pPr lvl="1"/>
            <a:r>
              <a:rPr lang="en-US" dirty="0" smtClean="0"/>
              <a:t>True, as we learn more, scientific explanations and ideas will change.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 hypothesis is just an "educated guess" about anything.</a:t>
            </a:r>
          </a:p>
          <a:p>
            <a:pPr lvl="1"/>
            <a:r>
              <a:rPr lang="en-US" dirty="0" smtClean="0"/>
              <a:t>False, it is a prediction of what you think will happen under certain circumstances.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026" name="Picture 2" descr="C:\Users\hhaberman\AppData\Local\Microsoft\Windows\Temporary Internet Files\Content.IE5\9KUFEBNA\MC90044190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749" y="3962400"/>
            <a:ext cx="2286000" cy="270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458200" cy="5562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 scientific theory is merely a guess.</a:t>
            </a:r>
          </a:p>
          <a:p>
            <a:pPr lvl="1"/>
            <a:r>
              <a:rPr lang="en-US" sz="2200" dirty="0" smtClean="0"/>
              <a:t>False, that’s what the word theory means in everyday language, but in science a theory is a solid explanation that has been well supported.</a:t>
            </a:r>
          </a:p>
          <a:p>
            <a:pPr marL="365760" lvl="1" indent="0">
              <a:buNone/>
            </a:pPr>
            <a:endParaRPr lang="en-US" sz="2200" dirty="0" smtClean="0"/>
          </a:p>
          <a:p>
            <a:r>
              <a:rPr lang="en-US" sz="2600" dirty="0" smtClean="0"/>
              <a:t>Scientists often try to test or disprove possible explanations.</a:t>
            </a:r>
          </a:p>
          <a:p>
            <a:pPr lvl="1"/>
            <a:r>
              <a:rPr lang="en-US" sz="2200" dirty="0" smtClean="0"/>
              <a:t>True.</a:t>
            </a:r>
          </a:p>
          <a:p>
            <a:pPr lvl="1"/>
            <a:endParaRPr lang="en-US" sz="2200" dirty="0" smtClean="0"/>
          </a:p>
          <a:p>
            <a:r>
              <a:rPr lang="en-US" sz="2600" dirty="0" smtClean="0"/>
              <a:t>Disagreement between scientists is one of the weaknesses of science.</a:t>
            </a:r>
          </a:p>
          <a:p>
            <a:pPr lvl="1"/>
            <a:r>
              <a:rPr lang="en-US" sz="2200" dirty="0" smtClean="0"/>
              <a:t>False, this helps drive science forward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10794</TotalTime>
  <Words>2245</Words>
  <Application>Microsoft Office PowerPoint</Application>
  <PresentationFormat>On-screen Show (4:3)</PresentationFormat>
  <Paragraphs>396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Flow</vt:lpstr>
      <vt:lpstr>Biology</vt:lpstr>
      <vt:lpstr>Various Branches of Biology</vt:lpstr>
      <vt:lpstr>Why is biology important?</vt:lpstr>
      <vt:lpstr>Are you considering any career choices related to biology?</vt:lpstr>
      <vt:lpstr>Why is biology important?</vt:lpstr>
      <vt:lpstr> What biology topic do you hope to learn more about this year?</vt:lpstr>
      <vt:lpstr>Let’s take a survey…</vt:lpstr>
      <vt:lpstr>PowerPoint Presentation</vt:lpstr>
      <vt:lpstr>PowerPoint Presentation</vt:lpstr>
      <vt:lpstr>In Summary</vt:lpstr>
      <vt:lpstr>Science is based on evidence!</vt:lpstr>
      <vt:lpstr>Let’s try out your observation skills!</vt:lpstr>
      <vt:lpstr>Your task.</vt:lpstr>
      <vt:lpstr>Characteristics of Living Things</vt:lpstr>
      <vt:lpstr>What is detailed?</vt:lpstr>
      <vt:lpstr>Open your journal to a NEW PAGE.</vt:lpstr>
      <vt:lpstr>Outside for Observations</vt:lpstr>
      <vt:lpstr>PowerPoint Presentation</vt:lpstr>
      <vt:lpstr>What did you find?</vt:lpstr>
      <vt:lpstr>Types of Observations</vt:lpstr>
      <vt:lpstr>Classify these observations…</vt:lpstr>
      <vt:lpstr>Misunderstanding  Alert!</vt:lpstr>
      <vt:lpstr>Review – NEW PAGE IN COMPLETE SENTENCES</vt:lpstr>
      <vt:lpstr>PowerPoint Presentation</vt:lpstr>
      <vt:lpstr>Inferences</vt:lpstr>
      <vt:lpstr>How we study the past.</vt:lpstr>
      <vt:lpstr>Bag Activity – Look at this bag.</vt:lpstr>
      <vt:lpstr>Paleontologists</vt:lpstr>
      <vt:lpstr>Let’s see what they’ve come up with.</vt:lpstr>
      <vt:lpstr>PowerPoint Presentation</vt:lpstr>
      <vt:lpstr>Vocabulary</vt:lpstr>
      <vt:lpstr>PowerPoint Presentation</vt:lpstr>
      <vt:lpstr>Types of variables</vt:lpstr>
      <vt:lpstr>Wrapping up the day! </vt:lpstr>
      <vt:lpstr>Scientific Inquiry</vt:lpstr>
      <vt:lpstr>What is Scientific Inquiry? </vt:lpstr>
      <vt:lpstr>PowerPoint Presentation</vt:lpstr>
      <vt:lpstr>Observations – Step 1 </vt:lpstr>
      <vt:lpstr>PowerPoint Presentation</vt:lpstr>
      <vt:lpstr>Developing a Hypothesis – step 2</vt:lpstr>
      <vt:lpstr>You try…</vt:lpstr>
      <vt:lpstr>Step 3 The Experiment</vt:lpstr>
      <vt:lpstr>Controlling Variables</vt:lpstr>
      <vt:lpstr>Manipulated variable</vt:lpstr>
      <vt:lpstr>Responding Variable</vt:lpstr>
      <vt:lpstr>Controlled Experiment</vt:lpstr>
      <vt:lpstr>Collect Data</vt:lpstr>
      <vt:lpstr>Name the variables…</vt:lpstr>
      <vt:lpstr>Step 4 Trials</vt:lpstr>
      <vt:lpstr>Step 5 Conclusion</vt:lpstr>
      <vt:lpstr>Step 6 Communicating</vt:lpstr>
      <vt:lpstr>Now take a look at some scientific experiments…</vt:lpstr>
      <vt:lpstr>Now take a look at some scientific experiments…</vt:lpstr>
      <vt:lpstr>Now take a look at some scientific experiments…</vt:lpstr>
      <vt:lpstr>Now take a look at some scientific experiments…</vt:lpstr>
      <vt:lpstr>Now take a look at some scientific experiments…</vt:lpstr>
      <vt:lpstr>Now take a look at some scientific experiments…</vt:lpstr>
      <vt:lpstr>Now take a look at some scientific experiments…</vt:lpstr>
      <vt:lpstr>Now take a look at some scientific experiments…</vt:lpstr>
      <vt:lpstr>Now take a look at some scientific experiments…</vt:lpstr>
      <vt:lpstr>Vocabulary to define…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</dc:title>
  <dc:creator>Heather</dc:creator>
  <cp:lastModifiedBy>Administrator</cp:lastModifiedBy>
  <cp:revision>154</cp:revision>
  <cp:lastPrinted>2014-08-22T19:52:45Z</cp:lastPrinted>
  <dcterms:created xsi:type="dcterms:W3CDTF">2010-07-03T15:44:44Z</dcterms:created>
  <dcterms:modified xsi:type="dcterms:W3CDTF">2014-08-25T15:28:30Z</dcterms:modified>
</cp:coreProperties>
</file>